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hivo" pitchFamily="2" charset="0"/>
      <p:regular r:id="rId16"/>
      <p:bold r:id="rId17"/>
      <p:italic r:id="rId18"/>
      <p:boldItalic r:id="rId19"/>
    </p:embeddedFont>
    <p:embeddedFont>
      <p:font typeface="Chivo Black" pitchFamily="2" charset="0"/>
      <p:bold r:id="rId20"/>
      <p:italic r:id="rId21"/>
      <p:boldItalic r:id="rId22"/>
    </p:embeddedFont>
    <p:embeddedFont>
      <p:font typeface="Chivo Light" pitchFamily="2" charset="0"/>
      <p:regular r:id="rId23"/>
      <p:bold r:id="rId24"/>
      <p:italic r:id="rId25"/>
      <p:boldItalic r:id="rId26"/>
    </p:embeddedFont>
    <p:embeddedFont>
      <p:font typeface="Chivo SemiBold" pitchFamily="2" charset="0"/>
      <p:regular r:id="rId27"/>
      <p:bold r:id="rId28"/>
      <p:italic r:id="rId29"/>
      <p:boldItalic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Nunito SemiBold" panose="020F0502020204030204" pitchFamily="34" charset="0"/>
      <p:regular r:id="rId35"/>
      <p:bold r:id="rId36"/>
      <p:italic r:id="rId37"/>
      <p:boldItalic r:id="rId38"/>
    </p:embeddedFont>
    <p:embeddedFont>
      <p:font typeface="Raleway ExtraBold" panose="020F0502020204030204" pitchFamily="34" charset="0"/>
      <p:bold r:id="rId39"/>
      <p:italic r:id="rId40"/>
      <p:bold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D1FFC5-2C02-43DC-9174-7001F4986693}">
  <a:tblStyle styleId="{0ED1FFC5-2C02-43DC-9174-7001F49866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5F0965-45C7-41C7-A2FA-45DD873E66F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51"/>
  </p:normalViewPr>
  <p:slideViewPr>
    <p:cSldViewPr snapToGrid="0">
      <p:cViewPr varScale="1">
        <p:scale>
          <a:sx n="134" d="100"/>
          <a:sy n="134" d="100"/>
        </p:scale>
        <p:origin x="80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9" Type="http://schemas.openxmlformats.org/officeDocument/2006/relationships/font" Target="fonts/font14.fntdata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font" Target="fonts/font30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font" Target="fonts/font2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font" Target="fonts/font28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presProps" Target="presProps.xml"/><Relationship Id="rId20" Type="http://schemas.openxmlformats.org/officeDocument/2006/relationships/font" Target="fonts/font5.fntdata"/><Relationship Id="rId41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04b6e5f8f6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04b6e5f8f6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4b6e5f8f6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04b6e5f8f6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4177d427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4177d427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04b6e5f8f6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04b6e5f8f6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4b6e5f8f6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4b6e5f8f6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04b6e5f8f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04b6e5f8f6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04b6e5f8f6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04b6e5f8f6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04b6e5f8f6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04b6e5f8f6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04b6e5f8f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04b6e5f8f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04b6e5f8f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04b6e5f8f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04b6e5f8f6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04b6e5f8f6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04b6e5f8f6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04b6e5f8f6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226"/>
            <a:ext cx="9144003" cy="513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875" y="636175"/>
            <a:ext cx="1560051" cy="31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>
            <a:off x="0" y="3134425"/>
            <a:ext cx="9144000" cy="1281300"/>
          </a:xfrm>
          <a:prstGeom prst="rect">
            <a:avLst/>
          </a:prstGeom>
          <a:solidFill>
            <a:srgbClr val="FFFFFF">
              <a:alpha val="72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ivo SemiBold"/>
              <a:ea typeface="Chivo SemiBold"/>
              <a:cs typeface="Chivo SemiBold"/>
              <a:sym typeface="Chivo SemiBold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599600" y="3173974"/>
            <a:ext cx="6865800" cy="657600"/>
          </a:xfrm>
          <a:prstGeom prst="rect">
            <a:avLst/>
          </a:prstGeom>
        </p:spPr>
        <p:txBody>
          <a:bodyPr spcFirstLastPara="1" wrap="square" lIns="0" tIns="91425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1599600" y="3931075"/>
            <a:ext cx="6865800" cy="4458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24" name="Google Shape;24;p2"/>
          <p:cNvCxnSpPr/>
          <p:nvPr/>
        </p:nvCxnSpPr>
        <p:spPr>
          <a:xfrm>
            <a:off x="1616754" y="3879763"/>
            <a:ext cx="68349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2"/>
          <p:cNvSpPr txBox="1">
            <a:spLocks noGrp="1"/>
          </p:cNvSpPr>
          <p:nvPr>
            <p:ph type="title" idx="2"/>
          </p:nvPr>
        </p:nvSpPr>
        <p:spPr>
          <a:xfrm>
            <a:off x="1034875" y="1104400"/>
            <a:ext cx="1861200" cy="81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Chivo Light"/>
              <a:buNone/>
              <a:defRPr sz="1000">
                <a:latin typeface="Chivo Light"/>
                <a:ea typeface="Chivo Light"/>
                <a:cs typeface="Chivo Light"/>
                <a:sym typeface="Chiv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431125" y="3134425"/>
            <a:ext cx="44100" cy="1281300"/>
          </a:xfrm>
          <a:prstGeom prst="rect">
            <a:avLst/>
          </a:prstGeom>
          <a:solidFill>
            <a:srgbClr val="E5A8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931E"/>
              </a:highlight>
              <a:latin typeface="Chivo SemiBold"/>
              <a:ea typeface="Chivo SemiBold"/>
              <a:cs typeface="Chivo SemiBold"/>
              <a:sym typeface="Chivo SemiBold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034875" y="3134350"/>
            <a:ext cx="365700" cy="1281300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ivo SemiBold"/>
              <a:ea typeface="Chivo SemiBold"/>
              <a:cs typeface="Chivo SemiBold"/>
              <a:sym typeface="Chivo Semi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>
            <a:spLocks noGrp="1"/>
          </p:cNvSpPr>
          <p:nvPr>
            <p:ph type="body" idx="1"/>
          </p:nvPr>
        </p:nvSpPr>
        <p:spPr>
          <a:xfrm>
            <a:off x="602400" y="1505975"/>
            <a:ext cx="2571900" cy="274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pic>
        <p:nvPicPr>
          <p:cNvPr id="134" name="Google Shape;134;p11" title="Points scored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24450" y="1297450"/>
            <a:ext cx="5317143" cy="328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1"/>
          <p:cNvSpPr txBox="1">
            <a:spLocks noGrp="1"/>
          </p:cNvSpPr>
          <p:nvPr>
            <p:ph type="title"/>
          </p:nvPr>
        </p:nvSpPr>
        <p:spPr>
          <a:xfrm>
            <a:off x="1011575" y="445025"/>
            <a:ext cx="7530000" cy="39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subTitle" idx="2"/>
          </p:nvPr>
        </p:nvSpPr>
        <p:spPr>
          <a:xfrm>
            <a:off x="1011650" y="857250"/>
            <a:ext cx="7530000" cy="22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Font typeface="Chivo"/>
              <a:buNone/>
              <a:defRPr b="1">
                <a:latin typeface="Chivo"/>
                <a:ea typeface="Chivo"/>
                <a:cs typeface="Chivo"/>
                <a:sym typeface="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1"/>
          <p:cNvSpPr/>
          <p:nvPr/>
        </p:nvSpPr>
        <p:spPr>
          <a:xfrm>
            <a:off x="822984" y="445062"/>
            <a:ext cx="24900" cy="636300"/>
          </a:xfrm>
          <a:prstGeom prst="rect">
            <a:avLst/>
          </a:prstGeom>
          <a:solidFill>
            <a:srgbClr val="E5A8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931E"/>
              </a:highlight>
              <a:latin typeface="Chivo SemiBold"/>
              <a:ea typeface="Chivo SemiBold"/>
              <a:cs typeface="Chivo SemiBold"/>
              <a:sym typeface="Chivo SemiBold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600451" y="445025"/>
            <a:ext cx="205200" cy="636300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ivo SemiBold"/>
              <a:ea typeface="Chivo SemiBold"/>
              <a:cs typeface="Chivo SemiBold"/>
              <a:sym typeface="Chivo SemiBol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/>
          <p:nvPr/>
        </p:nvSpPr>
        <p:spPr>
          <a:xfrm>
            <a:off x="822975" y="49"/>
            <a:ext cx="24900" cy="841800"/>
          </a:xfrm>
          <a:prstGeom prst="rect">
            <a:avLst/>
          </a:prstGeom>
          <a:solidFill>
            <a:srgbClr val="E5A8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931E"/>
              </a:highlight>
              <a:latin typeface="Chivo SemiBold"/>
              <a:ea typeface="Chivo SemiBold"/>
              <a:cs typeface="Chivo SemiBold"/>
              <a:sym typeface="Chivo SemiBold"/>
            </a:endParaRPr>
          </a:p>
        </p:txBody>
      </p:sp>
      <p:sp>
        <p:nvSpPr>
          <p:cNvPr id="141" name="Google Shape;141;p12"/>
          <p:cNvSpPr/>
          <p:nvPr/>
        </p:nvSpPr>
        <p:spPr>
          <a:xfrm>
            <a:off x="600450" y="0"/>
            <a:ext cx="205200" cy="841800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ivo SemiBold"/>
              <a:ea typeface="Chivo SemiBold"/>
              <a:cs typeface="Chivo SemiBold"/>
              <a:sym typeface="Chivo SemiBold"/>
            </a:endParaRPr>
          </a:p>
        </p:txBody>
      </p:sp>
      <p:sp>
        <p:nvSpPr>
          <p:cNvPr id="142" name="Google Shape;142;p12"/>
          <p:cNvSpPr txBox="1">
            <a:spLocks noGrp="1"/>
          </p:cNvSpPr>
          <p:nvPr>
            <p:ph type="title"/>
          </p:nvPr>
        </p:nvSpPr>
        <p:spPr>
          <a:xfrm>
            <a:off x="1011575" y="445025"/>
            <a:ext cx="7530000" cy="39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0"/>
            <a:ext cx="9144000" cy="473202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/>
          <p:nvPr/>
        </p:nvSpPr>
        <p:spPr>
          <a:xfrm>
            <a:off x="756850" y="914400"/>
            <a:ext cx="2913000" cy="7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b="1">
                <a:solidFill>
                  <a:srgbClr val="44474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Welcome</a:t>
            </a:r>
            <a:endParaRPr sz="5800" b="1">
              <a:solidFill>
                <a:srgbClr val="44474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3"/>
          <p:cNvSpPr txBox="1"/>
          <p:nvPr/>
        </p:nvSpPr>
        <p:spPr>
          <a:xfrm>
            <a:off x="3398100" y="-100400"/>
            <a:ext cx="949800" cy="1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>
                <a:solidFill>
                  <a:srgbClr val="E2E2E2"/>
                </a:solidFill>
                <a:latin typeface="Chivo Black"/>
                <a:ea typeface="Chivo Black"/>
                <a:cs typeface="Chivo Black"/>
                <a:sym typeface="Chivo Black"/>
              </a:rPr>
              <a:t>,,</a:t>
            </a:r>
            <a:endParaRPr sz="8800">
              <a:solidFill>
                <a:srgbClr val="E2E2E2"/>
              </a:solidFill>
              <a:latin typeface="Chivo Black"/>
              <a:ea typeface="Chivo Black"/>
              <a:cs typeface="Chivo Black"/>
              <a:sym typeface="Chivo Black"/>
            </a:endParaRPr>
          </a:p>
        </p:txBody>
      </p:sp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4046850" y="2682247"/>
            <a:ext cx="4494600" cy="136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602400" y="4160100"/>
            <a:ext cx="7939200" cy="408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3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2"/>
          </p:nvPr>
        </p:nvSpPr>
        <p:spPr>
          <a:xfrm>
            <a:off x="973050" y="1559625"/>
            <a:ext cx="7568400" cy="21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545113" y="-5993"/>
            <a:ext cx="60300" cy="1752900"/>
          </a:xfrm>
          <a:prstGeom prst="rect">
            <a:avLst/>
          </a:prstGeom>
          <a:solidFill>
            <a:srgbClr val="E5A8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931E"/>
              </a:highlight>
              <a:latin typeface="Chivo SemiBold"/>
              <a:ea typeface="Chivo SemiBold"/>
              <a:cs typeface="Chivo SemiBold"/>
              <a:sym typeface="Chivo SemiBold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6096" y="-6096"/>
            <a:ext cx="503400" cy="1752900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ivo SemiBold"/>
              <a:ea typeface="Chivo SemiBold"/>
              <a:cs typeface="Chivo SemiBold"/>
              <a:sym typeface="Chivo SemiBol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1011625" y="445025"/>
            <a:ext cx="7530000" cy="39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602400" y="1485900"/>
            <a:ext cx="3840600" cy="30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●"/>
              <a:defRPr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○"/>
              <a:defRPr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■"/>
              <a:defRPr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●"/>
              <a:defRPr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○"/>
              <a:defRPr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■"/>
              <a:defRPr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●"/>
              <a:defRPr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○"/>
              <a:defRPr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■"/>
              <a:defRPr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2"/>
          </p:nvPr>
        </p:nvSpPr>
        <p:spPr>
          <a:xfrm>
            <a:off x="1011700" y="880419"/>
            <a:ext cx="7530000" cy="22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>
            <a:spLocks noGrp="1"/>
          </p:cNvSpPr>
          <p:nvPr>
            <p:ph type="pic" idx="3"/>
          </p:nvPr>
        </p:nvSpPr>
        <p:spPr>
          <a:xfrm>
            <a:off x="4701000" y="1485850"/>
            <a:ext cx="3840600" cy="3082800"/>
          </a:xfrm>
          <a:prstGeom prst="rect">
            <a:avLst/>
          </a:prstGeom>
          <a:noFill/>
          <a:ln w="9525" cap="flat" cmpd="sng">
            <a:solidFill>
              <a:srgbClr val="E2E2E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4"/>
          <p:cNvSpPr/>
          <p:nvPr/>
        </p:nvSpPr>
        <p:spPr>
          <a:xfrm>
            <a:off x="822984" y="445062"/>
            <a:ext cx="24900" cy="636300"/>
          </a:xfrm>
          <a:prstGeom prst="rect">
            <a:avLst/>
          </a:prstGeom>
          <a:solidFill>
            <a:srgbClr val="E5A8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931E"/>
              </a:highlight>
              <a:latin typeface="Chivo SemiBold"/>
              <a:ea typeface="Chivo SemiBold"/>
              <a:cs typeface="Chivo SemiBold"/>
              <a:sym typeface="Chivo SemiBold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600451" y="445025"/>
            <a:ext cx="205200" cy="636300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ivo SemiBold"/>
              <a:ea typeface="Chivo SemiBold"/>
              <a:cs typeface="Chivo SemiBold"/>
              <a:sym typeface="Chivo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1011625" y="452748"/>
            <a:ext cx="7522200" cy="389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1011625" y="903579"/>
            <a:ext cx="7522200" cy="24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-82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2"/>
          </p:nvPr>
        </p:nvSpPr>
        <p:spPr>
          <a:xfrm>
            <a:off x="602400" y="1485900"/>
            <a:ext cx="3576000" cy="1912200"/>
          </a:xfrm>
          <a:prstGeom prst="rect">
            <a:avLst/>
          </a:prstGeom>
        </p:spPr>
        <p:txBody>
          <a:bodyPr spcFirstLastPara="1" wrap="square" lIns="0" tIns="0" rIns="0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>
            <a:spLocks noGrp="1"/>
          </p:cNvSpPr>
          <p:nvPr>
            <p:ph type="pic" idx="3"/>
          </p:nvPr>
        </p:nvSpPr>
        <p:spPr>
          <a:xfrm>
            <a:off x="602400" y="3397975"/>
            <a:ext cx="1750800" cy="11706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5"/>
          <p:cNvSpPr>
            <a:spLocks noGrp="1"/>
          </p:cNvSpPr>
          <p:nvPr>
            <p:ph type="pic" idx="4"/>
          </p:nvPr>
        </p:nvSpPr>
        <p:spPr>
          <a:xfrm>
            <a:off x="2430438" y="3397975"/>
            <a:ext cx="1747800" cy="11706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5"/>
          <p:cNvSpPr>
            <a:spLocks noGrp="1"/>
          </p:cNvSpPr>
          <p:nvPr>
            <p:ph type="pic" idx="5"/>
          </p:nvPr>
        </p:nvSpPr>
        <p:spPr>
          <a:xfrm>
            <a:off x="4958146" y="3397975"/>
            <a:ext cx="1747800" cy="11706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5"/>
          <p:cNvSpPr>
            <a:spLocks noGrp="1"/>
          </p:cNvSpPr>
          <p:nvPr>
            <p:ph type="pic" idx="6"/>
          </p:nvPr>
        </p:nvSpPr>
        <p:spPr>
          <a:xfrm>
            <a:off x="6775451" y="3397975"/>
            <a:ext cx="1750800" cy="11706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5"/>
          <p:cNvSpPr/>
          <p:nvPr/>
        </p:nvSpPr>
        <p:spPr>
          <a:xfrm>
            <a:off x="824934" y="445162"/>
            <a:ext cx="24900" cy="636300"/>
          </a:xfrm>
          <a:prstGeom prst="rect">
            <a:avLst/>
          </a:prstGeom>
          <a:solidFill>
            <a:srgbClr val="E5A8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931E"/>
              </a:highlight>
              <a:latin typeface="Chivo SemiBold"/>
              <a:ea typeface="Chivo SemiBold"/>
              <a:cs typeface="Chivo SemiBold"/>
              <a:sym typeface="Chivo SemiBold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602401" y="445125"/>
            <a:ext cx="205200" cy="636300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ivo SemiBold"/>
              <a:ea typeface="Chivo SemiBold"/>
              <a:cs typeface="Chivo SemiBold"/>
              <a:sym typeface="Chivo SemiBold"/>
            </a:endParaRPr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7"/>
          </p:nvPr>
        </p:nvSpPr>
        <p:spPr>
          <a:xfrm>
            <a:off x="4958175" y="1485850"/>
            <a:ext cx="3576000" cy="1912200"/>
          </a:xfrm>
          <a:prstGeom prst="rect">
            <a:avLst/>
          </a:prstGeom>
        </p:spPr>
        <p:txBody>
          <a:bodyPr spcFirstLastPara="1" wrap="square" lIns="0" tIns="0" rIns="0" bIns="182880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1014984" y="457200"/>
            <a:ext cx="6989400" cy="388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ubTitle" idx="1"/>
          </p:nvPr>
        </p:nvSpPr>
        <p:spPr>
          <a:xfrm>
            <a:off x="1014975" y="908098"/>
            <a:ext cx="7525500" cy="24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0" marR="0" lvl="0" indent="-82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title" idx="2"/>
          </p:nvPr>
        </p:nvSpPr>
        <p:spPr>
          <a:xfrm>
            <a:off x="1736375" y="1825822"/>
            <a:ext cx="2449500" cy="177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1000"/>
              <a:buNone/>
              <a:defRPr sz="1000">
                <a:solidFill>
                  <a:srgbClr val="343F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title" idx="3"/>
          </p:nvPr>
        </p:nvSpPr>
        <p:spPr>
          <a:xfrm>
            <a:off x="1736375" y="2003200"/>
            <a:ext cx="2449500" cy="177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20613"/>
              </a:buClr>
              <a:buSzPts val="900"/>
              <a:buFont typeface="Chivo SemiBold"/>
              <a:buNone/>
              <a:defRPr sz="900">
                <a:solidFill>
                  <a:srgbClr val="E20613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0" name="Google Shape;60;p6"/>
          <p:cNvCxnSpPr/>
          <p:nvPr/>
        </p:nvCxnSpPr>
        <p:spPr>
          <a:xfrm>
            <a:off x="1598600" y="1830350"/>
            <a:ext cx="0" cy="895800"/>
          </a:xfrm>
          <a:prstGeom prst="straightConnector1">
            <a:avLst/>
          </a:prstGeom>
          <a:noFill/>
          <a:ln w="9525" cap="flat" cmpd="sng">
            <a:solidFill>
              <a:srgbClr val="E2061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6"/>
          <p:cNvSpPr>
            <a:spLocks noGrp="1"/>
          </p:cNvSpPr>
          <p:nvPr>
            <p:ph type="pic" idx="4"/>
          </p:nvPr>
        </p:nvSpPr>
        <p:spPr>
          <a:xfrm>
            <a:off x="602406" y="1829320"/>
            <a:ext cx="895800" cy="895800"/>
          </a:xfrm>
          <a:prstGeom prst="rect">
            <a:avLst/>
          </a:prstGeom>
          <a:noFill/>
          <a:ln w="9525" cap="flat" cmpd="sng">
            <a:solidFill>
              <a:srgbClr val="E2E2E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6"/>
          <p:cNvSpPr txBox="1">
            <a:spLocks noGrp="1"/>
          </p:cNvSpPr>
          <p:nvPr>
            <p:ph type="title" idx="5"/>
          </p:nvPr>
        </p:nvSpPr>
        <p:spPr>
          <a:xfrm>
            <a:off x="6081625" y="1825822"/>
            <a:ext cx="2449500" cy="177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1000"/>
              <a:buNone/>
              <a:defRPr sz="1000">
                <a:solidFill>
                  <a:srgbClr val="343F4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title" idx="6"/>
          </p:nvPr>
        </p:nvSpPr>
        <p:spPr>
          <a:xfrm>
            <a:off x="6081625" y="2003200"/>
            <a:ext cx="2449500" cy="177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20613"/>
              </a:buClr>
              <a:buSzPts val="900"/>
              <a:buFont typeface="Chivo SemiBold"/>
              <a:buNone/>
              <a:defRPr sz="900">
                <a:solidFill>
                  <a:srgbClr val="E20613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4" name="Google Shape;64;p6"/>
          <p:cNvCxnSpPr/>
          <p:nvPr/>
        </p:nvCxnSpPr>
        <p:spPr>
          <a:xfrm>
            <a:off x="5952933" y="1819439"/>
            <a:ext cx="0" cy="895800"/>
          </a:xfrm>
          <a:prstGeom prst="straightConnector1">
            <a:avLst/>
          </a:prstGeom>
          <a:noFill/>
          <a:ln w="9525" cap="flat" cmpd="sng">
            <a:solidFill>
              <a:srgbClr val="E2061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6"/>
          <p:cNvSpPr>
            <a:spLocks noGrp="1"/>
          </p:cNvSpPr>
          <p:nvPr>
            <p:ph type="pic" idx="7"/>
          </p:nvPr>
        </p:nvSpPr>
        <p:spPr>
          <a:xfrm>
            <a:off x="4956739" y="1827162"/>
            <a:ext cx="895800" cy="895800"/>
          </a:xfrm>
          <a:prstGeom prst="rect">
            <a:avLst/>
          </a:prstGeom>
          <a:noFill/>
          <a:ln w="9525" cap="flat" cmpd="sng">
            <a:solidFill>
              <a:srgbClr val="E2E2E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6"/>
          <p:cNvSpPr txBox="1">
            <a:spLocks noGrp="1"/>
          </p:cNvSpPr>
          <p:nvPr>
            <p:ph type="subTitle" idx="8"/>
          </p:nvPr>
        </p:nvSpPr>
        <p:spPr>
          <a:xfrm>
            <a:off x="1736375" y="2239675"/>
            <a:ext cx="2179200" cy="48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Chivo Light"/>
              <a:buNone/>
              <a:defRPr sz="900">
                <a:latin typeface="Chivo Light"/>
                <a:ea typeface="Chivo Light"/>
                <a:cs typeface="Chivo Light"/>
                <a:sym typeface="Chiv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subTitle" idx="9"/>
          </p:nvPr>
        </p:nvSpPr>
        <p:spPr>
          <a:xfrm>
            <a:off x="6081621" y="2239675"/>
            <a:ext cx="2179200" cy="48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"/>
              <a:buFont typeface="Chivo Light"/>
              <a:buNone/>
              <a:defRPr sz="900">
                <a:latin typeface="Chivo Light"/>
                <a:ea typeface="Chivo Light"/>
                <a:cs typeface="Chivo Light"/>
                <a:sym typeface="Chiv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 idx="13"/>
          </p:nvPr>
        </p:nvSpPr>
        <p:spPr>
          <a:xfrm>
            <a:off x="1736375" y="3146732"/>
            <a:ext cx="2449500" cy="177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1000"/>
              <a:buNone/>
              <a:defRPr sz="1000">
                <a:solidFill>
                  <a:srgbClr val="343F4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title" idx="14"/>
          </p:nvPr>
        </p:nvSpPr>
        <p:spPr>
          <a:xfrm>
            <a:off x="1736375" y="3324100"/>
            <a:ext cx="2449500" cy="177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20613"/>
              </a:buClr>
              <a:buSzPts val="900"/>
              <a:buFont typeface="Chivo SemiBold"/>
              <a:buNone/>
              <a:defRPr sz="900">
                <a:solidFill>
                  <a:srgbClr val="E20613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70" name="Google Shape;70;p6"/>
          <p:cNvCxnSpPr/>
          <p:nvPr/>
        </p:nvCxnSpPr>
        <p:spPr>
          <a:xfrm>
            <a:off x="1598600" y="3151250"/>
            <a:ext cx="0" cy="895800"/>
          </a:xfrm>
          <a:prstGeom prst="straightConnector1">
            <a:avLst/>
          </a:prstGeom>
          <a:noFill/>
          <a:ln w="9525" cap="flat" cmpd="sng">
            <a:solidFill>
              <a:srgbClr val="E2061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71;p6"/>
          <p:cNvSpPr>
            <a:spLocks noGrp="1"/>
          </p:cNvSpPr>
          <p:nvPr>
            <p:ph type="pic" idx="15"/>
          </p:nvPr>
        </p:nvSpPr>
        <p:spPr>
          <a:xfrm>
            <a:off x="602406" y="3150220"/>
            <a:ext cx="895800" cy="895800"/>
          </a:xfrm>
          <a:prstGeom prst="rect">
            <a:avLst/>
          </a:prstGeom>
          <a:noFill/>
          <a:ln w="9525" cap="flat" cmpd="sng">
            <a:solidFill>
              <a:srgbClr val="E2E2E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6"/>
          <p:cNvSpPr txBox="1">
            <a:spLocks noGrp="1"/>
          </p:cNvSpPr>
          <p:nvPr>
            <p:ph type="title" idx="16"/>
          </p:nvPr>
        </p:nvSpPr>
        <p:spPr>
          <a:xfrm>
            <a:off x="6081625" y="3146722"/>
            <a:ext cx="2449500" cy="177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43F49"/>
              </a:buClr>
              <a:buSzPts val="1000"/>
              <a:buNone/>
              <a:defRPr sz="1000">
                <a:solidFill>
                  <a:srgbClr val="343F4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title" idx="17"/>
          </p:nvPr>
        </p:nvSpPr>
        <p:spPr>
          <a:xfrm>
            <a:off x="6081625" y="3324100"/>
            <a:ext cx="2449500" cy="177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20613"/>
              </a:buClr>
              <a:buSzPts val="900"/>
              <a:buFont typeface="Chivo SemiBold"/>
              <a:buNone/>
              <a:defRPr sz="900">
                <a:solidFill>
                  <a:srgbClr val="E20613"/>
                </a:solidFill>
                <a:latin typeface="Chivo SemiBold"/>
                <a:ea typeface="Chivo SemiBold"/>
                <a:cs typeface="Chivo SemiBold"/>
                <a:sym typeface="Chiv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74" name="Google Shape;74;p6"/>
          <p:cNvCxnSpPr/>
          <p:nvPr/>
        </p:nvCxnSpPr>
        <p:spPr>
          <a:xfrm>
            <a:off x="5952933" y="3140339"/>
            <a:ext cx="0" cy="895800"/>
          </a:xfrm>
          <a:prstGeom prst="straightConnector1">
            <a:avLst/>
          </a:prstGeom>
          <a:noFill/>
          <a:ln w="9525" cap="flat" cmpd="sng">
            <a:solidFill>
              <a:srgbClr val="E2061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6"/>
          <p:cNvSpPr>
            <a:spLocks noGrp="1"/>
          </p:cNvSpPr>
          <p:nvPr>
            <p:ph type="pic" idx="18"/>
          </p:nvPr>
        </p:nvSpPr>
        <p:spPr>
          <a:xfrm>
            <a:off x="4956739" y="3148062"/>
            <a:ext cx="895800" cy="895800"/>
          </a:xfrm>
          <a:prstGeom prst="rect">
            <a:avLst/>
          </a:prstGeom>
          <a:noFill/>
          <a:ln w="9525" cap="flat" cmpd="sng">
            <a:solidFill>
              <a:srgbClr val="E2E2E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"/>
          <p:cNvSpPr txBox="1">
            <a:spLocks noGrp="1"/>
          </p:cNvSpPr>
          <p:nvPr>
            <p:ph type="subTitle" idx="19"/>
          </p:nvPr>
        </p:nvSpPr>
        <p:spPr>
          <a:xfrm>
            <a:off x="1736375" y="3560575"/>
            <a:ext cx="2179200" cy="48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"/>
              <a:buFont typeface="Chivo Light"/>
              <a:buNone/>
              <a:defRPr sz="900">
                <a:latin typeface="Chivo Light"/>
                <a:ea typeface="Chivo Light"/>
                <a:cs typeface="Chivo Light"/>
                <a:sym typeface="Chiv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subTitle" idx="20"/>
          </p:nvPr>
        </p:nvSpPr>
        <p:spPr>
          <a:xfrm>
            <a:off x="6081621" y="3560575"/>
            <a:ext cx="2179200" cy="48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"/>
              <a:buFont typeface="Chivo Light"/>
              <a:buNone/>
              <a:defRPr sz="900">
                <a:latin typeface="Chivo Light"/>
                <a:ea typeface="Chivo Light"/>
                <a:cs typeface="Chivo Light"/>
                <a:sym typeface="Chiv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822984" y="445062"/>
            <a:ext cx="24900" cy="636300"/>
          </a:xfrm>
          <a:prstGeom prst="rect">
            <a:avLst/>
          </a:prstGeom>
          <a:solidFill>
            <a:srgbClr val="E5A8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931E"/>
              </a:highlight>
              <a:latin typeface="Chivo SemiBold"/>
              <a:ea typeface="Chivo SemiBold"/>
              <a:cs typeface="Chivo SemiBold"/>
              <a:sym typeface="Chivo SemiBold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600451" y="445025"/>
            <a:ext cx="205200" cy="636300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ivo SemiBold"/>
              <a:ea typeface="Chivo SemiBold"/>
              <a:cs typeface="Chivo SemiBold"/>
              <a:sym typeface="Chivo SemiBold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62">
          <p15:clr>
            <a:srgbClr val="E46962"/>
          </p15:clr>
        </p15:guide>
        <p15:guide id="2" orient="horz" pos="1374">
          <p15:clr>
            <a:srgbClr val="E46962"/>
          </p15:clr>
        </p15:guide>
        <p15:guide id="3" orient="horz" pos="1978">
          <p15:clr>
            <a:srgbClr val="E46962"/>
          </p15:clr>
        </p15:guide>
        <p15:guide id="4" orient="horz" pos="1146">
          <p15:clr>
            <a:srgbClr val="E46962"/>
          </p15:clr>
        </p15:guide>
        <p15:guide id="5" orient="horz" pos="2094">
          <p15:clr>
            <a:srgbClr val="E46962"/>
          </p15:clr>
        </p15:guide>
        <p15:guide id="6" orient="horz" pos="2206">
          <p15:clr>
            <a:srgbClr val="E46962"/>
          </p15:clr>
        </p15:guide>
        <p15:guide id="7" pos="2637">
          <p15:clr>
            <a:srgbClr val="E46962"/>
          </p15:clr>
        </p15:guide>
        <p15:guide id="8" pos="2467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602400" y="445025"/>
            <a:ext cx="7939200" cy="424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1"/>
          </p:nvPr>
        </p:nvSpPr>
        <p:spPr>
          <a:xfrm>
            <a:off x="602400" y="873725"/>
            <a:ext cx="7939200" cy="34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aphicFrame>
        <p:nvGraphicFramePr>
          <p:cNvPr id="83" name="Google Shape;83;p7"/>
          <p:cNvGraphicFramePr/>
          <p:nvPr/>
        </p:nvGraphicFramePr>
        <p:xfrm>
          <a:off x="602400" y="148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{0ED1FFC5-2C02-43DC-9174-7001F4986693}</a:tableStyleId>
              </a:tblPr>
              <a:tblGrid>
                <a:gridCol w="42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2125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85200C"/>
                          </a:solidFill>
                        </a:rPr>
                        <a:t>EDIT TABLE =&gt;  View - Theme builder</a:t>
                      </a:r>
                      <a:endParaRPr sz="1200" b="1">
                        <a:solidFill>
                          <a:srgbClr val="85200C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434343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Click to edit</a:t>
                      </a:r>
                      <a:endParaRPr sz="1000" b="1">
                        <a:solidFill>
                          <a:srgbClr val="434343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7931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206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206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E2061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434343"/>
                          </a:solidFill>
                        </a:rPr>
                        <a:t>1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434343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Click to edit</a:t>
                      </a: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434343"/>
                          </a:solidFill>
                        </a:rPr>
                        <a:t>2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434343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Click to edit</a:t>
                      </a:r>
                      <a:endParaRPr sz="800">
                        <a:solidFill>
                          <a:srgbClr val="434343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434343"/>
                          </a:solidFill>
                        </a:rPr>
                        <a:t>2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434343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Click to edit</a:t>
                      </a:r>
                      <a:endParaRPr sz="800">
                        <a:solidFill>
                          <a:srgbClr val="434343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434343"/>
                          </a:solidFill>
                        </a:rPr>
                        <a:t>4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434343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Click to edit</a:t>
                      </a:r>
                      <a:endParaRPr sz="800">
                        <a:solidFill>
                          <a:srgbClr val="434343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434343"/>
                          </a:solidFill>
                        </a:rPr>
                        <a:t>5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434343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Click to edit</a:t>
                      </a:r>
                      <a:endParaRPr sz="800">
                        <a:solidFill>
                          <a:srgbClr val="434343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434343"/>
                          </a:solidFill>
                        </a:rPr>
                        <a:t>6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434343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Click to edit</a:t>
                      </a:r>
                      <a:endParaRPr sz="800">
                        <a:solidFill>
                          <a:srgbClr val="434343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434343"/>
                          </a:solidFill>
                        </a:rPr>
                        <a:t>7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434343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Click to edit</a:t>
                      </a:r>
                      <a:endParaRPr sz="800">
                        <a:solidFill>
                          <a:srgbClr val="434343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434343"/>
                          </a:solidFill>
                        </a:rPr>
                        <a:t>8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434343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Click to edit</a:t>
                      </a:r>
                      <a:endParaRPr sz="800">
                        <a:solidFill>
                          <a:srgbClr val="434343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434343"/>
                          </a:solidFill>
                        </a:rPr>
                        <a:t>9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434343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Click to edit</a:t>
                      </a:r>
                      <a:endParaRPr sz="800">
                        <a:solidFill>
                          <a:srgbClr val="434343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0" marB="0" anchor="ctr">
                    <a:lnL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2E2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5687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8"/>
          <p:cNvSpPr txBox="1">
            <a:spLocks noGrp="1"/>
          </p:cNvSpPr>
          <p:nvPr>
            <p:ph type="title"/>
          </p:nvPr>
        </p:nvSpPr>
        <p:spPr>
          <a:xfrm>
            <a:off x="602400" y="445025"/>
            <a:ext cx="3784200" cy="370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602400" y="849525"/>
            <a:ext cx="3708300" cy="203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subTitle" idx="1"/>
          </p:nvPr>
        </p:nvSpPr>
        <p:spPr>
          <a:xfrm>
            <a:off x="602400" y="3057925"/>
            <a:ext cx="3708300" cy="15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9"/>
          <p:cNvSpPr>
            <a:spLocks noGrp="1"/>
          </p:cNvSpPr>
          <p:nvPr>
            <p:ph type="pic" idx="2"/>
          </p:nvPr>
        </p:nvSpPr>
        <p:spPr>
          <a:xfrm>
            <a:off x="4463875" y="-75"/>
            <a:ext cx="46878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5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0"/>
          <p:cNvGrpSpPr/>
          <p:nvPr/>
        </p:nvGrpSpPr>
        <p:grpSpPr>
          <a:xfrm>
            <a:off x="602393" y="1860170"/>
            <a:ext cx="1688464" cy="2433970"/>
            <a:chOff x="796138" y="1574025"/>
            <a:chExt cx="1606073" cy="2315200"/>
          </a:xfrm>
        </p:grpSpPr>
        <p:grpSp>
          <p:nvGrpSpPr>
            <p:cNvPr id="93" name="Google Shape;93;p10"/>
            <p:cNvGrpSpPr/>
            <p:nvPr/>
          </p:nvGrpSpPr>
          <p:grpSpPr>
            <a:xfrm>
              <a:off x="796138" y="1695421"/>
              <a:ext cx="1606073" cy="908429"/>
              <a:chOff x="796138" y="1695421"/>
              <a:chExt cx="1606073" cy="908429"/>
            </a:xfrm>
          </p:grpSpPr>
          <p:cxnSp>
            <p:nvCxnSpPr>
              <p:cNvPr id="94" name="Google Shape;94;p10"/>
              <p:cNvCxnSpPr/>
              <p:nvPr/>
            </p:nvCxnSpPr>
            <p:spPr>
              <a:xfrm>
                <a:off x="1664415" y="1695421"/>
                <a:ext cx="718500" cy="741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D1C24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95" name="Google Shape;95;p10"/>
              <p:cNvSpPr/>
              <p:nvPr/>
            </p:nvSpPr>
            <p:spPr>
              <a:xfrm flipH="1">
                <a:off x="796138" y="2306625"/>
                <a:ext cx="1605900" cy="143400"/>
              </a:xfrm>
              <a:prstGeom prst="parallelogram">
                <a:avLst>
                  <a:gd name="adj" fmla="val 96952"/>
                </a:avLst>
              </a:prstGeom>
              <a:solidFill>
                <a:srgbClr val="E20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96" name="Google Shape;96;p10"/>
              <p:cNvSpPr/>
              <p:nvPr/>
            </p:nvSpPr>
            <p:spPr>
              <a:xfrm>
                <a:off x="796311" y="2460450"/>
                <a:ext cx="1605900" cy="143400"/>
              </a:xfrm>
              <a:prstGeom prst="parallelogram">
                <a:avLst>
                  <a:gd name="adj" fmla="val 96952"/>
                </a:avLst>
              </a:prstGeom>
              <a:solidFill>
                <a:srgbClr val="ED1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10"/>
            <p:cNvSpPr txBox="1"/>
            <p:nvPr/>
          </p:nvSpPr>
          <p:spPr>
            <a:xfrm>
              <a:off x="915823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CC0000"/>
                  </a:solidFill>
                  <a:latin typeface="Roboto"/>
                  <a:ea typeface="Roboto"/>
                  <a:cs typeface="Roboto"/>
                  <a:sym typeface="Roboto"/>
                </a:rPr>
                <a:t>Lorem Ipsum</a:t>
              </a:r>
              <a:endParaRPr sz="1000" b="1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10"/>
            <p:cNvSpPr txBox="1"/>
            <p:nvPr/>
          </p:nvSpPr>
          <p:spPr>
            <a:xfrm>
              <a:off x="918274" y="3151825"/>
              <a:ext cx="13242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CC0000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adipiscing.</a:t>
              </a:r>
              <a:endParaRPr sz="8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10"/>
            <p:cNvSpPr txBox="1"/>
            <p:nvPr/>
          </p:nvSpPr>
          <p:spPr>
            <a:xfrm>
              <a:off x="1085439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E20613"/>
                  </a:solidFill>
                  <a:latin typeface="Roboto"/>
                  <a:ea typeface="Roboto"/>
                  <a:cs typeface="Roboto"/>
                  <a:sym typeface="Roboto"/>
                </a:rPr>
                <a:t>20XX</a:t>
              </a:r>
              <a:endParaRPr sz="800">
                <a:solidFill>
                  <a:srgbClr val="E2061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0" name="Google Shape;100;p10"/>
          <p:cNvGrpSpPr/>
          <p:nvPr/>
        </p:nvGrpSpPr>
        <p:grpSpPr>
          <a:xfrm>
            <a:off x="2166277" y="1860170"/>
            <a:ext cx="1688464" cy="2433970"/>
            <a:chOff x="2283710" y="1574025"/>
            <a:chExt cx="1606073" cy="2315200"/>
          </a:xfrm>
        </p:grpSpPr>
        <p:cxnSp>
          <p:nvCxnSpPr>
            <p:cNvPr id="101" name="Google Shape;101;p10"/>
            <p:cNvCxnSpPr/>
            <p:nvPr/>
          </p:nvCxnSpPr>
          <p:spPr>
            <a:xfrm>
              <a:off x="3151986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E2061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2" name="Google Shape;102;p10"/>
            <p:cNvSpPr/>
            <p:nvPr/>
          </p:nvSpPr>
          <p:spPr>
            <a:xfrm flipH="1">
              <a:off x="2283710" y="2306625"/>
              <a:ext cx="1605900" cy="143400"/>
            </a:xfrm>
            <a:prstGeom prst="parallelogram">
              <a:avLst>
                <a:gd name="adj" fmla="val 96952"/>
              </a:avLst>
            </a:prstGeom>
            <a:solidFill>
              <a:srgbClr val="E206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2283883" y="2460450"/>
              <a:ext cx="1605900" cy="143400"/>
            </a:xfrm>
            <a:prstGeom prst="parallelogram">
              <a:avLst>
                <a:gd name="adj" fmla="val 96952"/>
              </a:avLst>
            </a:pr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 txBox="1"/>
            <p:nvPr/>
          </p:nvSpPr>
          <p:spPr>
            <a:xfrm>
              <a:off x="2404931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CC0000"/>
                  </a:solidFill>
                  <a:latin typeface="Roboto"/>
                  <a:ea typeface="Roboto"/>
                  <a:cs typeface="Roboto"/>
                  <a:sym typeface="Roboto"/>
                </a:rPr>
                <a:t>Lorem Ipsum</a:t>
              </a:r>
              <a:endParaRPr sz="1000" b="1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" name="Google Shape;105;p10"/>
            <p:cNvSpPr txBox="1"/>
            <p:nvPr/>
          </p:nvSpPr>
          <p:spPr>
            <a:xfrm>
              <a:off x="2407381" y="3151825"/>
              <a:ext cx="13242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CC0000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adipiscing.</a:t>
              </a:r>
              <a:endParaRPr sz="8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" name="Google Shape;106;p10"/>
            <p:cNvSpPr txBox="1"/>
            <p:nvPr/>
          </p:nvSpPr>
          <p:spPr>
            <a:xfrm>
              <a:off x="2574547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E20613"/>
                  </a:solidFill>
                  <a:latin typeface="Roboto"/>
                  <a:ea typeface="Roboto"/>
                  <a:cs typeface="Roboto"/>
                  <a:sym typeface="Roboto"/>
                </a:rPr>
                <a:t>20XX</a:t>
              </a:r>
              <a:endParaRPr sz="800">
                <a:solidFill>
                  <a:srgbClr val="E2061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7" name="Google Shape;107;p10"/>
          <p:cNvGrpSpPr/>
          <p:nvPr/>
        </p:nvGrpSpPr>
        <p:grpSpPr>
          <a:xfrm>
            <a:off x="3727614" y="1860170"/>
            <a:ext cx="1688464" cy="2433970"/>
            <a:chOff x="3768859" y="1574025"/>
            <a:chExt cx="1606073" cy="2315200"/>
          </a:xfrm>
        </p:grpSpPr>
        <p:cxnSp>
          <p:nvCxnSpPr>
            <p:cNvPr id="108" name="Google Shape;108;p10"/>
            <p:cNvCxnSpPr/>
            <p:nvPr/>
          </p:nvCxnSpPr>
          <p:spPr>
            <a:xfrm>
              <a:off x="4637135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9" name="Google Shape;109;p10"/>
            <p:cNvSpPr/>
            <p:nvPr/>
          </p:nvSpPr>
          <p:spPr>
            <a:xfrm flipH="1">
              <a:off x="3768859" y="2306625"/>
              <a:ext cx="1605900" cy="143400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3769032" y="2460450"/>
              <a:ext cx="16059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0"/>
            <p:cNvSpPr txBox="1"/>
            <p:nvPr/>
          </p:nvSpPr>
          <p:spPr>
            <a:xfrm>
              <a:off x="3889991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Lorem Ipsum</a:t>
              </a:r>
              <a:endParaRPr sz="10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" name="Google Shape;112;p10"/>
            <p:cNvSpPr txBox="1"/>
            <p:nvPr/>
          </p:nvSpPr>
          <p:spPr>
            <a:xfrm>
              <a:off x="3892441" y="3151825"/>
              <a:ext cx="13242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adipiscing.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113;p10"/>
            <p:cNvSpPr txBox="1"/>
            <p:nvPr/>
          </p:nvSpPr>
          <p:spPr>
            <a:xfrm>
              <a:off x="4059607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20XX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4" name="Google Shape;114;p10"/>
          <p:cNvGrpSpPr/>
          <p:nvPr/>
        </p:nvGrpSpPr>
        <p:grpSpPr>
          <a:xfrm>
            <a:off x="5291719" y="1860170"/>
            <a:ext cx="1688464" cy="2433970"/>
            <a:chOff x="5256641" y="1574025"/>
            <a:chExt cx="1606073" cy="2315200"/>
          </a:xfrm>
        </p:grpSpPr>
        <p:cxnSp>
          <p:nvCxnSpPr>
            <p:cNvPr id="115" name="Google Shape;115;p10"/>
            <p:cNvCxnSpPr/>
            <p:nvPr/>
          </p:nvCxnSpPr>
          <p:spPr>
            <a:xfrm>
              <a:off x="6124917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6" name="Google Shape;116;p10"/>
            <p:cNvSpPr/>
            <p:nvPr/>
          </p:nvSpPr>
          <p:spPr>
            <a:xfrm flipH="1">
              <a:off x="5256641" y="2306625"/>
              <a:ext cx="1605900" cy="143400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5256813" y="2460450"/>
              <a:ext cx="16059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0"/>
            <p:cNvSpPr txBox="1"/>
            <p:nvPr/>
          </p:nvSpPr>
          <p:spPr>
            <a:xfrm>
              <a:off x="5377778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Lorem Ipsum</a:t>
              </a:r>
              <a:endParaRPr sz="10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" name="Google Shape;119;p10"/>
            <p:cNvSpPr txBox="1"/>
            <p:nvPr/>
          </p:nvSpPr>
          <p:spPr>
            <a:xfrm>
              <a:off x="5380229" y="3151825"/>
              <a:ext cx="13242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adipiscing.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" name="Google Shape;120;p10"/>
            <p:cNvSpPr txBox="1"/>
            <p:nvPr/>
          </p:nvSpPr>
          <p:spPr>
            <a:xfrm>
              <a:off x="554739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20XX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1" name="Google Shape;121;p10"/>
          <p:cNvGrpSpPr/>
          <p:nvPr/>
        </p:nvGrpSpPr>
        <p:grpSpPr>
          <a:xfrm>
            <a:off x="6853056" y="1860170"/>
            <a:ext cx="1688464" cy="2433970"/>
            <a:chOff x="6741789" y="1574025"/>
            <a:chExt cx="1606073" cy="2315200"/>
          </a:xfrm>
        </p:grpSpPr>
        <p:cxnSp>
          <p:nvCxnSpPr>
            <p:cNvPr id="122" name="Google Shape;122;p10"/>
            <p:cNvCxnSpPr/>
            <p:nvPr/>
          </p:nvCxnSpPr>
          <p:spPr>
            <a:xfrm>
              <a:off x="7610066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3" name="Google Shape;123;p10"/>
            <p:cNvSpPr/>
            <p:nvPr/>
          </p:nvSpPr>
          <p:spPr>
            <a:xfrm flipH="1">
              <a:off x="6741789" y="2306625"/>
              <a:ext cx="1605900" cy="143400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6741962" y="2460450"/>
              <a:ext cx="16059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0"/>
            <p:cNvSpPr txBox="1"/>
            <p:nvPr/>
          </p:nvSpPr>
          <p:spPr>
            <a:xfrm>
              <a:off x="6865689" y="2695025"/>
              <a:ext cx="13242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Lorem Ipsum</a:t>
              </a:r>
              <a:endParaRPr sz="10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" name="Google Shape;126;p10"/>
            <p:cNvSpPr txBox="1"/>
            <p:nvPr/>
          </p:nvSpPr>
          <p:spPr>
            <a:xfrm>
              <a:off x="6868139" y="3151825"/>
              <a:ext cx="13242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adipiscing.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" name="Google Shape;127;p10"/>
            <p:cNvSpPr txBox="1"/>
            <p:nvPr/>
          </p:nvSpPr>
          <p:spPr>
            <a:xfrm>
              <a:off x="7035305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20XX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1011575" y="445025"/>
            <a:ext cx="7530000" cy="39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subTitle" idx="1"/>
          </p:nvPr>
        </p:nvSpPr>
        <p:spPr>
          <a:xfrm>
            <a:off x="1011650" y="857250"/>
            <a:ext cx="7530000" cy="22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Font typeface="Chivo"/>
              <a:buNone/>
              <a:defRPr b="1">
                <a:latin typeface="Chivo"/>
                <a:ea typeface="Chivo"/>
                <a:cs typeface="Chivo"/>
                <a:sym typeface="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0"/>
          <p:cNvSpPr/>
          <p:nvPr/>
        </p:nvSpPr>
        <p:spPr>
          <a:xfrm>
            <a:off x="822984" y="445062"/>
            <a:ext cx="24900" cy="636300"/>
          </a:xfrm>
          <a:prstGeom prst="rect">
            <a:avLst/>
          </a:prstGeom>
          <a:solidFill>
            <a:srgbClr val="E5A8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931E"/>
              </a:highlight>
              <a:latin typeface="Chivo SemiBold"/>
              <a:ea typeface="Chivo SemiBold"/>
              <a:cs typeface="Chivo SemiBold"/>
              <a:sym typeface="Chivo SemiBold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600451" y="445025"/>
            <a:ext cx="205200" cy="636300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hivo SemiBold"/>
              <a:ea typeface="Chivo SemiBold"/>
              <a:cs typeface="Chivo SemiBold"/>
              <a:sym typeface="Chivo SemiBol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7725"/>
            <a:ext cx="9144000" cy="51435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02400" y="445025"/>
            <a:ext cx="79392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Raleway ExtraBold"/>
              <a:buNone/>
              <a:defRPr sz="2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02400" y="1485900"/>
            <a:ext cx="7939200" cy="30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Lato"/>
              <a:buChar char="●"/>
              <a:defRPr sz="13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○"/>
              <a:defRPr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■"/>
              <a:defRPr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●"/>
              <a:defRPr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○"/>
              <a:defRPr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■"/>
              <a:defRPr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●"/>
              <a:defRPr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○"/>
              <a:defRPr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Lato"/>
              <a:buChar char="■"/>
              <a:defRPr sz="1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2400" y="4888130"/>
            <a:ext cx="403974" cy="15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1113150" y="4888050"/>
            <a:ext cx="1620900" cy="1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34343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ANGLO - AMERICAN UNIVERSITY    I   </a:t>
            </a:r>
            <a:endParaRPr sz="700">
              <a:solidFill>
                <a:srgbClr val="434343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grpSp>
        <p:nvGrpSpPr>
          <p:cNvPr id="11" name="Google Shape;11;p1"/>
          <p:cNvGrpSpPr/>
          <p:nvPr/>
        </p:nvGrpSpPr>
        <p:grpSpPr>
          <a:xfrm>
            <a:off x="602400" y="4743731"/>
            <a:ext cx="7939200" cy="45619"/>
            <a:chOff x="602400" y="4657356"/>
            <a:chExt cx="7939200" cy="45619"/>
          </a:xfrm>
        </p:grpSpPr>
        <p:sp>
          <p:nvSpPr>
            <p:cNvPr id="12" name="Google Shape;12;p1"/>
            <p:cNvSpPr/>
            <p:nvPr/>
          </p:nvSpPr>
          <p:spPr>
            <a:xfrm>
              <a:off x="8137500" y="4657356"/>
              <a:ext cx="404100" cy="45600"/>
            </a:xfrm>
            <a:prstGeom prst="rect">
              <a:avLst/>
            </a:prstGeom>
            <a:solidFill>
              <a:srgbClr val="E206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 SemiBold"/>
                <a:ea typeface="Chivo SemiBold"/>
                <a:cs typeface="Chivo SemiBold"/>
                <a:sym typeface="Chivo SemiBold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7733400" y="4657356"/>
              <a:ext cx="404100" cy="4560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 SemiBold"/>
                <a:ea typeface="Chivo SemiBold"/>
                <a:cs typeface="Chivo SemiBold"/>
                <a:sym typeface="Chivo SemiBold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7377300" y="4657356"/>
              <a:ext cx="356100" cy="45600"/>
            </a:xfrm>
            <a:prstGeom prst="rect">
              <a:avLst/>
            </a:prstGeom>
            <a:solidFill>
              <a:srgbClr val="F15A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 SemiBold"/>
                <a:ea typeface="Chivo SemiBold"/>
                <a:cs typeface="Chivo SemiBold"/>
                <a:sym typeface="Chivo SemiBold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6989250" y="4657356"/>
              <a:ext cx="388200" cy="45600"/>
            </a:xfrm>
            <a:prstGeom prst="rect">
              <a:avLst/>
            </a:pr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 SemiBold"/>
                <a:ea typeface="Chivo SemiBold"/>
                <a:cs typeface="Chivo SemiBold"/>
                <a:sym typeface="Chivo SemiBold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602400" y="4657375"/>
              <a:ext cx="6387000" cy="45600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hivo SemiBold"/>
                <a:ea typeface="Chivo SemiBold"/>
                <a:cs typeface="Chivo SemiBold"/>
                <a:sym typeface="Chivo SemiBold"/>
              </a:endParaRPr>
            </a:p>
          </p:txBody>
        </p:sp>
      </p:grpSp>
      <p:sp>
        <p:nvSpPr>
          <p:cNvPr id="17" name="Google Shape;17;p1" descr="384.88582677165357/572.5748031496063" title="pageNumberTemplate"/>
          <p:cNvSpPr txBox="1"/>
          <p:nvPr/>
        </p:nvSpPr>
        <p:spPr>
          <a:xfrm>
            <a:off x="9144000" y="5143500"/>
            <a:ext cx="1269900" cy="1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34343"/>
                </a:solidFill>
                <a:latin typeface="Chivo Light"/>
                <a:ea typeface="Chivo Light"/>
                <a:cs typeface="Chivo Light"/>
                <a:sym typeface="Chivo Light"/>
              </a:rPr>
              <a:t>#C# / #T#</a:t>
            </a:r>
            <a:endParaRPr sz="700">
              <a:solidFill>
                <a:srgbClr val="434343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79">
          <p15:clr>
            <a:srgbClr val="E46962"/>
          </p15:clr>
        </p15:guide>
        <p15:guide id="2" pos="5381">
          <p15:clr>
            <a:srgbClr val="E46962"/>
          </p15:clr>
        </p15:guide>
        <p15:guide id="3" orient="horz" pos="280">
          <p15:clr>
            <a:srgbClr val="E46962"/>
          </p15:clr>
        </p15:guide>
        <p15:guide id="4" orient="horz" pos="2878">
          <p15:clr>
            <a:srgbClr val="E46962"/>
          </p15:clr>
        </p15:guide>
        <p15:guide id="5" orient="horz" pos="936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80"/>
              <a:t>Making Sense of Course Evaluations: A Practical Guide</a:t>
            </a:r>
            <a:endParaRPr sz="3880"/>
          </a:p>
        </p:txBody>
      </p:sp>
      <p:sp>
        <p:nvSpPr>
          <p:cNvPr id="152" name="Google Shape;152;p14"/>
          <p:cNvSpPr txBox="1">
            <a:spLocks noGrp="1"/>
          </p:cNvSpPr>
          <p:nvPr>
            <p:ph type="subTitle" idx="1"/>
          </p:nvPr>
        </p:nvSpPr>
        <p:spPr>
          <a:xfrm>
            <a:off x="979200" y="2949600"/>
            <a:ext cx="7185600" cy="14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Learn how to read, interpret, and use student feedback to improve your teaching experience.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>
            <a:spLocks noGrp="1"/>
          </p:cNvSpPr>
          <p:nvPr>
            <p:ph type="title"/>
          </p:nvPr>
        </p:nvSpPr>
        <p:spPr>
          <a:xfrm>
            <a:off x="1011625" y="445025"/>
            <a:ext cx="7530000" cy="39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17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How to Use Course Evaluations Effectively</a:t>
            </a:r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body" idx="1"/>
          </p:nvPr>
        </p:nvSpPr>
        <p:spPr>
          <a:xfrm>
            <a:off x="602400" y="1821325"/>
            <a:ext cx="3840600" cy="274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🚀 </a:t>
            </a: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Close the Feedback Loop – Let Students Know You’re Listening</a:t>
            </a:r>
            <a:b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✔ When you implement changes, </a:t>
            </a: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tell students why!</a:t>
            </a:r>
            <a:b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✔ Example: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“Many of you suggested more practice materials before exams—so I’ve added a study guide!”</a:t>
            </a:r>
            <a:br>
              <a:rPr lang="en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✔ When students </a:t>
            </a: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that feedback leads to improvements</a:t>
            </a: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they are </a:t>
            </a: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likely to engage</a:t>
            </a: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future evaluations.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3"/>
          <p:cNvSpPr txBox="1">
            <a:spLocks noGrp="1"/>
          </p:cNvSpPr>
          <p:nvPr>
            <p:ph type="subTitle" idx="2"/>
          </p:nvPr>
        </p:nvSpPr>
        <p:spPr>
          <a:xfrm>
            <a:off x="1011700" y="880419"/>
            <a:ext cx="7530000" cy="22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Three Key Strategies for Success</a:t>
            </a:r>
            <a:endParaRPr/>
          </a:p>
        </p:txBody>
      </p:sp>
      <p:pic>
        <p:nvPicPr>
          <p:cNvPr id="229" name="Google Shape;2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846" y="1486075"/>
            <a:ext cx="3423128" cy="30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"/>
          <p:cNvSpPr txBox="1">
            <a:spLocks noGrp="1"/>
          </p:cNvSpPr>
          <p:nvPr>
            <p:ph type="title"/>
          </p:nvPr>
        </p:nvSpPr>
        <p:spPr>
          <a:xfrm>
            <a:off x="1011625" y="445025"/>
            <a:ext cx="7530000" cy="39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17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Why This Approach Works?</a:t>
            </a:r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body" idx="1"/>
          </p:nvPr>
        </p:nvSpPr>
        <p:spPr>
          <a:xfrm>
            <a:off x="602400" y="1778025"/>
            <a:ext cx="3840600" cy="279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✅ </a:t>
            </a:r>
            <a:r>
              <a:rPr lang="en"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 priorities</a:t>
            </a: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No need to overhaul your teaching—small tweaks have big impact.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✅ </a:t>
            </a:r>
            <a:r>
              <a:rPr lang="en"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engagement</a:t>
            </a: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When they see changes, they participate more.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✅ </a:t>
            </a:r>
            <a:r>
              <a:rPr lang="en"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 results over time</a:t>
            </a: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Iterative improvements lead to stronger evaluations.</a:t>
            </a:r>
            <a:endParaRPr sz="1500" b="1">
              <a:solidFill>
                <a:srgbClr val="4682B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4"/>
          <p:cNvSpPr txBox="1">
            <a:spLocks noGrp="1"/>
          </p:cNvSpPr>
          <p:nvPr>
            <p:ph type="subTitle" idx="2"/>
          </p:nvPr>
        </p:nvSpPr>
        <p:spPr>
          <a:xfrm>
            <a:off x="1011700" y="880419"/>
            <a:ext cx="7530000" cy="22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7" name="Google Shape;2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846" y="1486075"/>
            <a:ext cx="3423128" cy="30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 txBox="1">
            <a:spLocks noGrp="1"/>
          </p:cNvSpPr>
          <p:nvPr>
            <p:ph type="title"/>
          </p:nvPr>
        </p:nvSpPr>
        <p:spPr>
          <a:xfrm>
            <a:off x="1011625" y="445025"/>
            <a:ext cx="7530000" cy="39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243" name="Google Shape;243;p25"/>
          <p:cNvSpPr txBox="1">
            <a:spLocks noGrp="1"/>
          </p:cNvSpPr>
          <p:nvPr>
            <p:ph type="body" idx="1"/>
          </p:nvPr>
        </p:nvSpPr>
        <p:spPr>
          <a:xfrm>
            <a:off x="602400" y="1485900"/>
            <a:ext cx="3840600" cy="30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📊 </a:t>
            </a:r>
            <a:r>
              <a:rPr lang="en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Planned Improvements to AAU Rating Methodology</a:t>
            </a:r>
            <a:endParaRPr sz="1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⚖️ The Learning Outcomes and Assessment Committee will review and suggest question weights based on the relevance of each question.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🔢 A regression model will be developed:</a:t>
            </a:r>
            <a:br>
              <a:rPr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  👥 Class size</a:t>
            </a:r>
            <a:br>
              <a:rPr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  📚 Weekly reading load</a:t>
            </a:r>
            <a:br>
              <a:rPr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  ⏱️ Reported preparation hours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✅ Goal: A fairer, data-driven evaluation process.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5"/>
          <p:cNvSpPr txBox="1">
            <a:spLocks noGrp="1"/>
          </p:cNvSpPr>
          <p:nvPr>
            <p:ph type="subTitle" idx="2"/>
          </p:nvPr>
        </p:nvSpPr>
        <p:spPr>
          <a:xfrm>
            <a:off x="1011700" y="880419"/>
            <a:ext cx="7530000" cy="22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5" name="Google Shape;245;p2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8486" r="8477"/>
          <a:stretch/>
        </p:blipFill>
        <p:spPr>
          <a:xfrm>
            <a:off x="4701000" y="1485850"/>
            <a:ext cx="3840599" cy="30828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>
            <a:spLocks noGrp="1"/>
          </p:cNvSpPr>
          <p:nvPr>
            <p:ph type="ctrTitle"/>
          </p:nvPr>
        </p:nvSpPr>
        <p:spPr>
          <a:xfrm>
            <a:off x="950251" y="459600"/>
            <a:ext cx="72435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Thank You!</a:t>
            </a:r>
            <a:endParaRPr sz="3500"/>
          </a:p>
        </p:txBody>
      </p:sp>
      <p:sp>
        <p:nvSpPr>
          <p:cNvPr id="251" name="Google Shape;251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7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1️⃣   </a:t>
            </a:r>
            <a:r>
              <a:rPr lang="en"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one key insight you learned today?</a:t>
            </a:r>
            <a:endParaRPr sz="1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2️⃣   </a:t>
            </a:r>
            <a:r>
              <a:rPr lang="en"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questions or concerns? Let’s discuss!</a:t>
            </a:r>
            <a:endParaRPr sz="1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title"/>
          </p:nvPr>
        </p:nvSpPr>
        <p:spPr>
          <a:xfrm>
            <a:off x="1011625" y="445025"/>
            <a:ext cx="7530000" cy="39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Breaking Down Your Course Evaluation Report</a:t>
            </a:r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body" idx="1"/>
          </p:nvPr>
        </p:nvSpPr>
        <p:spPr>
          <a:xfrm>
            <a:off x="602400" y="1256925"/>
            <a:ext cx="4536900" cy="6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Your course evaluation report is more than just numbers! It gives you a roadmap for improvement. </a:t>
            </a:r>
            <a:r>
              <a:rPr lang="en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Here’s how it’s structured:</a:t>
            </a:r>
            <a:endParaRPr b="1"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2"/>
          </p:nvPr>
        </p:nvSpPr>
        <p:spPr>
          <a:xfrm>
            <a:off x="1011700" y="880419"/>
            <a:ext cx="7530000" cy="22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0" name="Google Shape;16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4401" y="1256925"/>
            <a:ext cx="3076125" cy="34820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1" name="Google Shape;161;p15"/>
          <p:cNvGraphicFramePr/>
          <p:nvPr/>
        </p:nvGraphicFramePr>
        <p:xfrm>
          <a:off x="602400" y="1863925"/>
          <a:ext cx="4753250" cy="2530018"/>
        </p:xfrm>
        <a:graphic>
          <a:graphicData uri="http://schemas.openxmlformats.org/drawingml/2006/table">
            <a:tbl>
              <a:tblPr>
                <a:noFill/>
                <a:tableStyleId>{C05F0965-45C7-41C7-A2FA-45DD873E66F8}</a:tableStyleId>
              </a:tblPr>
              <a:tblGrid>
                <a:gridCol w="229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Section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What It Tells You</a:t>
                      </a:r>
                      <a:endParaRPr sz="11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📌 </a:t>
                      </a:r>
                      <a:r>
                        <a:rPr lang="en" sz="1100" b="1"/>
                        <a:t>Course Information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Response rate, class size, student engagement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⭐ </a:t>
                      </a:r>
                      <a:r>
                        <a:rPr lang="en" sz="1100" b="1"/>
                        <a:t>Overall Ratings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How your score compares to school &amp; university averages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📊 </a:t>
                      </a:r>
                      <a:r>
                        <a:rPr lang="en" sz="1100" b="1"/>
                        <a:t>Question Breakdown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Which areas scored high/low and why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💬 </a:t>
                      </a:r>
                      <a:r>
                        <a:rPr lang="en" sz="1100" b="1"/>
                        <a:t>Student Comments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Direct feedback on what works and what doesn’t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title"/>
          </p:nvPr>
        </p:nvSpPr>
        <p:spPr>
          <a:xfrm>
            <a:off x="1011625" y="445025"/>
            <a:ext cx="7530000" cy="39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Your Course Rating</a:t>
            </a:r>
            <a:endParaRPr/>
          </a:p>
        </p:txBody>
      </p:sp>
      <p:sp>
        <p:nvSpPr>
          <p:cNvPr id="167" name="Google Shape;167;p16"/>
          <p:cNvSpPr txBox="1">
            <a:spLocks noGrp="1"/>
          </p:cNvSpPr>
          <p:nvPr>
            <p:ph type="body" idx="1"/>
          </p:nvPr>
        </p:nvSpPr>
        <p:spPr>
          <a:xfrm>
            <a:off x="602400" y="2918150"/>
            <a:ext cx="7439400" cy="165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Course evaluations at AAU use a </a:t>
            </a: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1–5 scale</a:t>
            </a: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where </a:t>
            </a: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lower scores indicate better performance</a:t>
            </a: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just like the Czech grading system. Your score determines your overall rating and how your course compares to others.</a:t>
            </a:r>
            <a:b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📌 </a:t>
            </a: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final rating is based on student responses to key evaluation questions.</a:t>
            </a:r>
            <a:endParaRPr sz="1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➡️ </a:t>
            </a:r>
            <a:r>
              <a:rPr lang="en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rating of </a:t>
            </a:r>
            <a:r>
              <a:rPr lang="en" sz="1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1.0–1.5</a:t>
            </a:r>
            <a:r>
              <a:rPr lang="en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means outstanding teaching performance, while anything above </a:t>
            </a:r>
            <a:r>
              <a:rPr lang="en" sz="1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  <a:r>
              <a:rPr lang="en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suggests areas where adjustments could improve student experience.</a:t>
            </a:r>
            <a:endParaRPr sz="1200" b="1" dirty="0">
              <a:solidFill>
                <a:srgbClr val="C41E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2"/>
          </p:nvPr>
        </p:nvSpPr>
        <p:spPr>
          <a:xfrm>
            <a:off x="1011700" y="880419"/>
            <a:ext cx="7530000" cy="22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Core Explanation</a:t>
            </a:r>
            <a:endParaRPr/>
          </a:p>
        </p:txBody>
      </p:sp>
      <p:pic>
        <p:nvPicPr>
          <p:cNvPr id="169" name="Google Shape;1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412" y="1585559"/>
            <a:ext cx="7439363" cy="9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title"/>
          </p:nvPr>
        </p:nvSpPr>
        <p:spPr>
          <a:xfrm>
            <a:off x="1011625" y="445025"/>
            <a:ext cx="7530000" cy="39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Your Course Rating</a:t>
            </a:r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body" idx="1"/>
          </p:nvPr>
        </p:nvSpPr>
        <p:spPr>
          <a:xfrm>
            <a:off x="602400" y="1636975"/>
            <a:ext cx="4724400" cy="29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📌 </a:t>
            </a: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use this?</a:t>
            </a:r>
            <a:endParaRPr sz="1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✔️ </a:t>
            </a: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your rating is close to or better than the average</a:t>
            </a: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this suggests your course structure and teaching methods align well with student expectations.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✔️ </a:t>
            </a: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category is slightly higher than the average</a:t>
            </a: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consider reviewing student comments for patterns—Are students asking for more interactivity? Clearer instructions? Faster feedback?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✔️ </a:t>
            </a: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category is significantly above the school or university average,</a:t>
            </a: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reviewing student comments may reveal small changes that could enhance engagement.</a:t>
            </a:r>
            <a:endParaRPr sz="12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7"/>
          <p:cNvSpPr txBox="1">
            <a:spLocks noGrp="1"/>
          </p:cNvSpPr>
          <p:nvPr>
            <p:ph type="subTitle" idx="2"/>
          </p:nvPr>
        </p:nvSpPr>
        <p:spPr>
          <a:xfrm>
            <a:off x="1011700" y="880419"/>
            <a:ext cx="7530000" cy="22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Your course rating is more than just a number—it’s a tool for growth.</a:t>
            </a:r>
            <a:endParaRPr/>
          </a:p>
        </p:txBody>
      </p:sp>
      <p:pic>
        <p:nvPicPr>
          <p:cNvPr id="177" name="Google Shape;1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877" y="1636976"/>
            <a:ext cx="2946200" cy="232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1011625" y="445025"/>
            <a:ext cx="7530000" cy="39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C41E3A"/>
                </a:solidFill>
                <a:latin typeface="Arial"/>
                <a:ea typeface="Arial"/>
                <a:cs typeface="Arial"/>
                <a:sym typeface="Arial"/>
              </a:rPr>
              <a:t>Evaluation Questions</a:t>
            </a:r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2"/>
          </p:nvPr>
        </p:nvSpPr>
        <p:spPr>
          <a:xfrm>
            <a:off x="1011700" y="880419"/>
            <a:ext cx="7530000" cy="22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Questions in </a:t>
            </a:r>
            <a:r>
              <a:rPr lang="en" sz="1100">
                <a:solidFill>
                  <a:srgbClr val="C41E3A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are included in the AAU Rating calculation</a:t>
            </a:r>
            <a:endParaRPr/>
          </a:p>
        </p:txBody>
      </p:sp>
      <p:graphicFrame>
        <p:nvGraphicFramePr>
          <p:cNvPr id="184" name="Google Shape;184;p18"/>
          <p:cNvGraphicFramePr/>
          <p:nvPr/>
        </p:nvGraphicFramePr>
        <p:xfrm>
          <a:off x="602400" y="1204850"/>
          <a:ext cx="7939300" cy="3938625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{C05F0965-45C7-41C7-A2FA-45DD873E66F8}</a:tableStyleId>
              </a:tblPr>
              <a:tblGrid>
                <a:gridCol w="43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Q#</a:t>
                      </a:r>
                      <a:endParaRPr sz="1100" b="1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Question Text</a:t>
                      </a:r>
                      <a:endParaRPr sz="1100" b="1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In AAU Rating</a:t>
                      </a:r>
                      <a:endParaRPr sz="1100" b="1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4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The instructor usually doesn't start late.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5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The instructor usually doesn't end too early.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6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The instructor follows the schedule and covers all contents.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7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The instructor responds to emails in a timely manner.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8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The instructor provides feedback on assignments in a timely manner.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9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I received first substantive feedback by week 5.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10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I get useful feedback on questions, homework and exams.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11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The instructor is available for advice and help.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12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I use the instructor's consultation hours.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13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The instructor treats students fairly and with respect.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>
            <a:spLocks noGrp="1"/>
          </p:cNvSpPr>
          <p:nvPr>
            <p:ph type="title"/>
          </p:nvPr>
        </p:nvSpPr>
        <p:spPr>
          <a:xfrm>
            <a:off x="1011625" y="445025"/>
            <a:ext cx="7530000" cy="39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C41E3A"/>
                </a:solidFill>
                <a:latin typeface="Arial"/>
                <a:ea typeface="Arial"/>
                <a:cs typeface="Arial"/>
                <a:sym typeface="Arial"/>
              </a:rPr>
              <a:t>Evaluation Questions</a:t>
            </a:r>
            <a:endParaRPr/>
          </a:p>
        </p:txBody>
      </p:sp>
      <p:graphicFrame>
        <p:nvGraphicFramePr>
          <p:cNvPr id="190" name="Google Shape;190;p19"/>
          <p:cNvGraphicFramePr/>
          <p:nvPr/>
        </p:nvGraphicFramePr>
        <p:xfrm>
          <a:off x="602400" y="1204850"/>
          <a:ext cx="7939300" cy="3938625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{C05F0965-45C7-41C7-A2FA-45DD873E66F8}</a:tableStyleId>
              </a:tblPr>
              <a:tblGrid>
                <a:gridCol w="43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Q#</a:t>
                      </a:r>
                      <a:endParaRPr sz="1100" b="1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Question Text</a:t>
                      </a:r>
                      <a:endParaRPr sz="1100" b="1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In AAU Rating</a:t>
                      </a:r>
                      <a:endParaRPr sz="1100" b="1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4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The instructor usually doesn't start late.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5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The instructor usually doesn't end too early.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6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The instructor follows the schedule and covers all contents.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7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The instructor responds to emails in a timely manner.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8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The instructor provides feedback on assignments in a timely manner.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9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I received first substantive feedback by week 5.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10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I get useful feedback on questions, homework and exams.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11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The instructor is available for advice and help.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12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I use the instructor's consultation hours.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5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13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The instructor treats students fairly and with respect.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91" name="Google Shape;191;p19"/>
          <p:cNvGraphicFramePr/>
          <p:nvPr/>
        </p:nvGraphicFramePr>
        <p:xfrm>
          <a:off x="595500" y="1560750"/>
          <a:ext cx="7939300" cy="3616755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{C05F0965-45C7-41C7-A2FA-45DD873E66F8}</a:tableStyleId>
              </a:tblPr>
              <a:tblGrid>
                <a:gridCol w="41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14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The instructor encourages participation, discussion and questions.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15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The instructor gives good examples to help me understand difficult concepts.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16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The instructor makes me think more critically about this subject.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17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The course has a clear method of grading.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18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The exams, quizzes, and assignments adequately cover the syllabus contents.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19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The instructor is fair in evaluating and grading the students.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20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I did not witness any form of cheating or plagiarism in this course.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21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I would gladly take another course by this instructor.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22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The course is challenging and requires regular preparation.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23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C41E3A"/>
                          </a:solidFill>
                          <a:highlight>
                            <a:srgbClr val="FFFFFF"/>
                          </a:highlight>
                        </a:rPr>
                        <a:t>I have learned a lot in this course.</a:t>
                      </a:r>
                      <a:endParaRPr sz="1100" b="1">
                        <a:solidFill>
                          <a:srgbClr val="C41E3A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11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76200" marR="76200" marT="76200" marB="76200">
                    <a:lnL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DDDDD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2" name="Google Shape;192;p19"/>
          <p:cNvSpPr txBox="1">
            <a:spLocks noGrp="1"/>
          </p:cNvSpPr>
          <p:nvPr>
            <p:ph type="subTitle" idx="2"/>
          </p:nvPr>
        </p:nvSpPr>
        <p:spPr>
          <a:xfrm>
            <a:off x="1011700" y="880419"/>
            <a:ext cx="7530000" cy="22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Questions in </a:t>
            </a:r>
            <a:r>
              <a:rPr lang="en" sz="1100">
                <a:solidFill>
                  <a:srgbClr val="C41E3A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are included in the AAU Rating calculation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/>
          <p:nvPr/>
        </p:nvSpPr>
        <p:spPr>
          <a:xfrm>
            <a:off x="5854150" y="1373925"/>
            <a:ext cx="2496900" cy="23235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3158700" y="1373925"/>
            <a:ext cx="2496900" cy="23235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463250" y="1373925"/>
            <a:ext cx="2496900" cy="2323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1011625" y="445025"/>
            <a:ext cx="7530000" cy="39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C41E3A"/>
                </a:solidFill>
                <a:latin typeface="Arial"/>
                <a:ea typeface="Arial"/>
                <a:cs typeface="Arial"/>
                <a:sym typeface="Arial"/>
              </a:rPr>
              <a:t>What Students Say: Understanding Their Feedback</a:t>
            </a:r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body" idx="1"/>
          </p:nvPr>
        </p:nvSpPr>
        <p:spPr>
          <a:xfrm>
            <a:off x="602400" y="1485900"/>
            <a:ext cx="2357700" cy="17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📌 </a:t>
            </a:r>
            <a:r>
              <a:rPr lang="en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Works Well? (Strengths)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✔ </a:t>
            </a:r>
            <a:r>
              <a:rPr lang="en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professor explains complex topics clearly and gives useful real-world examples.”</a:t>
            </a:r>
            <a:endParaRPr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✔ </a:t>
            </a:r>
            <a:r>
              <a:rPr lang="en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class discussions were engaging and helped deepen my understanding.”</a:t>
            </a:r>
            <a:endParaRPr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0"/>
          <p:cNvSpPr txBox="1">
            <a:spLocks noGrp="1"/>
          </p:cNvSpPr>
          <p:nvPr>
            <p:ph type="subTitle" idx="2"/>
          </p:nvPr>
        </p:nvSpPr>
        <p:spPr>
          <a:xfrm>
            <a:off x="1011700" y="880419"/>
            <a:ext cx="7530000" cy="22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 b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final section of your evaluation report contains verbatim comments from students, organized into three categories:</a:t>
            </a:r>
            <a:endParaRPr/>
          </a:p>
        </p:txBody>
      </p:sp>
      <p:sp>
        <p:nvSpPr>
          <p:cNvPr id="203" name="Google Shape;203;p20"/>
          <p:cNvSpPr txBox="1">
            <a:spLocks noGrp="1"/>
          </p:cNvSpPr>
          <p:nvPr>
            <p:ph type="body" idx="1"/>
          </p:nvPr>
        </p:nvSpPr>
        <p:spPr>
          <a:xfrm>
            <a:off x="3364200" y="1485900"/>
            <a:ext cx="2215200" cy="30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⚠️ </a:t>
            </a:r>
            <a:r>
              <a:rPr lang="en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Could Be Improved?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🔹 </a:t>
            </a:r>
            <a:r>
              <a:rPr lang="en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“Sometimes the pace was too fast, and we didn't have enough time to fully explore complex topics.”</a:t>
            </a:r>
            <a:endParaRPr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🔹 </a:t>
            </a:r>
            <a:r>
              <a:rPr lang="en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“The professor wasn’t always available during office hours.”</a:t>
            </a:r>
            <a:endParaRPr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0"/>
          <p:cNvSpPr txBox="1">
            <a:spLocks noGrp="1"/>
          </p:cNvSpPr>
          <p:nvPr>
            <p:ph type="body" idx="1"/>
          </p:nvPr>
        </p:nvSpPr>
        <p:spPr>
          <a:xfrm>
            <a:off x="6019500" y="1485900"/>
            <a:ext cx="2215200" cy="30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💡 </a:t>
            </a:r>
            <a:r>
              <a:rPr lang="en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Suggestions for the Future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🛠 </a:t>
            </a:r>
            <a:r>
              <a:rPr lang="en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“Maybe provide more practice problems before the midterm exam.”</a:t>
            </a:r>
            <a:endParaRPr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🛠 </a:t>
            </a:r>
            <a:r>
              <a:rPr lang="en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“It would help to have more consistent office hours, especially before major assignments.”</a:t>
            </a:r>
            <a:endParaRPr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0"/>
          <p:cNvSpPr txBox="1"/>
          <p:nvPr/>
        </p:nvSpPr>
        <p:spPr>
          <a:xfrm>
            <a:off x="463250" y="3908575"/>
            <a:ext cx="788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Individual comments may vary, but patterns reveal key insights.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>
            <a:spLocks noGrp="1"/>
          </p:cNvSpPr>
          <p:nvPr>
            <p:ph type="title"/>
          </p:nvPr>
        </p:nvSpPr>
        <p:spPr>
          <a:xfrm>
            <a:off x="1011625" y="445025"/>
            <a:ext cx="7530000" cy="39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17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How to Use Course Evaluations Effectively</a:t>
            </a:r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body" idx="1"/>
          </p:nvPr>
        </p:nvSpPr>
        <p:spPr>
          <a:xfrm>
            <a:off x="602400" y="1806900"/>
            <a:ext cx="3840600" cy="27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📌 </a:t>
            </a: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Review Evaluations with a Clear Focus</a:t>
            </a:r>
            <a:endParaRPr sz="1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✔ Don’t just look at the overall rating—identify specific </a:t>
            </a: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strengths and areas for refinement</a:t>
            </a: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✔ Look for </a:t>
            </a: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patterns across multiple semesters</a:t>
            </a: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not just one-off issues.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✔ Pay attention to </a:t>
            </a: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quantitative scores and student comments</a:t>
            </a: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—they provide </a:t>
            </a: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context</a:t>
            </a: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b="1" dirty="0">
              <a:solidFill>
                <a:srgbClr val="C41E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2"/>
          </p:nvPr>
        </p:nvSpPr>
        <p:spPr>
          <a:xfrm>
            <a:off x="1011700" y="880419"/>
            <a:ext cx="7530000" cy="22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Three Key Strategies for Success</a:t>
            </a:r>
            <a:endParaRPr/>
          </a:p>
        </p:txBody>
      </p:sp>
      <p:pic>
        <p:nvPicPr>
          <p:cNvPr id="213" name="Google Shape;2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846" y="1486075"/>
            <a:ext cx="3423128" cy="30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 txBox="1">
            <a:spLocks noGrp="1"/>
          </p:cNvSpPr>
          <p:nvPr>
            <p:ph type="title"/>
          </p:nvPr>
        </p:nvSpPr>
        <p:spPr>
          <a:xfrm>
            <a:off x="1011625" y="445025"/>
            <a:ext cx="7530000" cy="39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 sz="17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How to Use Course Evaluations Effectively</a:t>
            </a:r>
            <a:endParaRPr/>
          </a:p>
        </p:txBody>
      </p:sp>
      <p:sp>
        <p:nvSpPr>
          <p:cNvPr id="219" name="Google Shape;219;p22"/>
          <p:cNvSpPr txBox="1">
            <a:spLocks noGrp="1"/>
          </p:cNvSpPr>
          <p:nvPr>
            <p:ph type="body" idx="1"/>
          </p:nvPr>
        </p:nvSpPr>
        <p:spPr>
          <a:xfrm>
            <a:off x="602400" y="1835750"/>
            <a:ext cx="3840600" cy="273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🛠 </a:t>
            </a: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Set Realistic, Measurable Goals</a:t>
            </a:r>
            <a:b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✔ Instead of broad changes, choose </a:t>
            </a: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1-2 key improvements</a:t>
            </a: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implement per semester.</a:t>
            </a:r>
            <a:b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✔ Example: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2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“Students wanted more interactive discussions.”</a:t>
            </a:r>
            <a:endParaRPr sz="12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Action:</a:t>
            </a: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Add one discussion-based activity per week.</a:t>
            </a:r>
            <a:b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✔ Track if students respond positively in the </a:t>
            </a: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evaluation cycle</a:t>
            </a: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subTitle" idx="2"/>
          </p:nvPr>
        </p:nvSpPr>
        <p:spPr>
          <a:xfrm>
            <a:off x="1011700" y="880419"/>
            <a:ext cx="7530000" cy="22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Three Key Strategies for Success</a:t>
            </a:r>
            <a:endParaRPr/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9846" y="1486075"/>
            <a:ext cx="3423128" cy="30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1179</Words>
  <Application>Microsoft Macintosh PowerPoint</Application>
  <PresentationFormat>Předvádění na obrazovce (16:9)</PresentationFormat>
  <Paragraphs>159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4" baseType="lpstr">
      <vt:lpstr>Times New Roman</vt:lpstr>
      <vt:lpstr>Lato</vt:lpstr>
      <vt:lpstr>Roboto</vt:lpstr>
      <vt:lpstr>Nunito SemiBold</vt:lpstr>
      <vt:lpstr>Chivo SemiBold</vt:lpstr>
      <vt:lpstr>Raleway ExtraBold</vt:lpstr>
      <vt:lpstr>Chivo</vt:lpstr>
      <vt:lpstr>Chivo Black</vt:lpstr>
      <vt:lpstr>Chivo Light</vt:lpstr>
      <vt:lpstr>Arial</vt:lpstr>
      <vt:lpstr>Simple Light</vt:lpstr>
      <vt:lpstr>Making Sense of Course Evaluations: A Practical Guide</vt:lpstr>
      <vt:lpstr>Breaking Down Your Course Evaluation Report</vt:lpstr>
      <vt:lpstr>Understanding Your Course Rating</vt:lpstr>
      <vt:lpstr>Understanding Your Course Rating</vt:lpstr>
      <vt:lpstr>Evaluation Questions</vt:lpstr>
      <vt:lpstr>Evaluation Questions</vt:lpstr>
      <vt:lpstr>What Students Say: Understanding Their Feedback</vt:lpstr>
      <vt:lpstr>How to Use Course Evaluations Effectively</vt:lpstr>
      <vt:lpstr>How to Use Course Evaluations Effectively</vt:lpstr>
      <vt:lpstr>How to Use Course Evaluations Effectively</vt:lpstr>
      <vt:lpstr>Why This Approach Works?</vt:lpstr>
      <vt:lpstr>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Richard Olehla</cp:lastModifiedBy>
  <cp:revision>1</cp:revision>
  <dcterms:modified xsi:type="dcterms:W3CDTF">2025-03-18T12:58:13Z</dcterms:modified>
</cp:coreProperties>
</file>