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3" r:id="rId1"/>
  </p:sldMasterIdLst>
  <p:notesMasterIdLst>
    <p:notesMasterId r:id="rId69"/>
  </p:notesMasterIdLst>
  <p:handoutMasterIdLst>
    <p:handoutMasterId r:id="rId70"/>
  </p:handoutMasterIdLst>
  <p:sldIdLst>
    <p:sldId id="256" r:id="rId2"/>
    <p:sldId id="276" r:id="rId3"/>
    <p:sldId id="335" r:id="rId4"/>
    <p:sldId id="275" r:id="rId5"/>
    <p:sldId id="258" r:id="rId6"/>
    <p:sldId id="359" r:id="rId7"/>
    <p:sldId id="360" r:id="rId8"/>
    <p:sldId id="347" r:id="rId9"/>
    <p:sldId id="259" r:id="rId10"/>
    <p:sldId id="282" r:id="rId11"/>
    <p:sldId id="283" r:id="rId12"/>
    <p:sldId id="279" r:id="rId13"/>
    <p:sldId id="316" r:id="rId14"/>
    <p:sldId id="334" r:id="rId15"/>
    <p:sldId id="284" r:id="rId16"/>
    <p:sldId id="285" r:id="rId17"/>
    <p:sldId id="361" r:id="rId18"/>
    <p:sldId id="348" r:id="rId19"/>
    <p:sldId id="303" r:id="rId20"/>
    <p:sldId id="363" r:id="rId21"/>
    <p:sldId id="364" r:id="rId22"/>
    <p:sldId id="365" r:id="rId23"/>
    <p:sldId id="304" r:id="rId24"/>
    <p:sldId id="292" r:id="rId25"/>
    <p:sldId id="286" r:id="rId26"/>
    <p:sldId id="344" r:id="rId27"/>
    <p:sldId id="366" r:id="rId28"/>
    <p:sldId id="319" r:id="rId29"/>
    <p:sldId id="349" r:id="rId30"/>
    <p:sldId id="315" r:id="rId31"/>
    <p:sldId id="288" r:id="rId32"/>
    <p:sldId id="293" r:id="rId33"/>
    <p:sldId id="362" r:id="rId34"/>
    <p:sldId id="370" r:id="rId35"/>
    <p:sldId id="367" r:id="rId36"/>
    <p:sldId id="368" r:id="rId37"/>
    <p:sldId id="369" r:id="rId38"/>
    <p:sldId id="262" r:id="rId39"/>
    <p:sldId id="345" r:id="rId40"/>
    <p:sldId id="321" r:id="rId41"/>
    <p:sldId id="336" r:id="rId42"/>
    <p:sldId id="324" r:id="rId43"/>
    <p:sldId id="326" r:id="rId44"/>
    <p:sldId id="342" r:id="rId45"/>
    <p:sldId id="295" r:id="rId46"/>
    <p:sldId id="263" r:id="rId47"/>
    <p:sldId id="265" r:id="rId48"/>
    <p:sldId id="332" r:id="rId49"/>
    <p:sldId id="296" r:id="rId50"/>
    <p:sldId id="266" r:id="rId51"/>
    <p:sldId id="267" r:id="rId52"/>
    <p:sldId id="353" r:id="rId53"/>
    <p:sldId id="338" r:id="rId54"/>
    <p:sldId id="350" r:id="rId55"/>
    <p:sldId id="352" r:id="rId56"/>
    <p:sldId id="354" r:id="rId57"/>
    <p:sldId id="302" r:id="rId58"/>
    <p:sldId id="356" r:id="rId59"/>
    <p:sldId id="357" r:id="rId60"/>
    <p:sldId id="312" r:id="rId61"/>
    <p:sldId id="290" r:id="rId62"/>
    <p:sldId id="300" r:id="rId63"/>
    <p:sldId id="299" r:id="rId64"/>
    <p:sldId id="298" r:id="rId65"/>
    <p:sldId id="297" r:id="rId66"/>
    <p:sldId id="301" r:id="rId67"/>
    <p:sldId id="291" r:id="rId68"/>
  </p:sldIdLst>
  <p:sldSz cx="9144000" cy="6858000" type="screen4x3"/>
  <p:notesSz cx="6805613" cy="99441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2" autoAdjust="0"/>
    <p:restoredTop sz="94637"/>
  </p:normalViewPr>
  <p:slideViewPr>
    <p:cSldViewPr>
      <p:cViewPr varScale="1">
        <p:scale>
          <a:sx n="82" d="100"/>
          <a:sy n="82" d="100"/>
        </p:scale>
        <p:origin x="737"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D545DB5B-FD25-47BA-89F0-7C287B4739D7}" type="datetimeFigureOut">
              <a:rPr lang="cs-CZ" smtClean="0"/>
              <a:t>13.01.2025</a:t>
            </a:fld>
            <a:endParaRPr lang="cs-CZ"/>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571CB393-8A70-42B7-A7E3-A494F7FD1C52}" type="slidenum">
              <a:rPr lang="cs-CZ" smtClean="0"/>
              <a:t>‹#›</a:t>
            </a:fld>
            <a:endParaRPr lang="cs-CZ"/>
          </a:p>
        </p:txBody>
      </p:sp>
    </p:spTree>
    <p:extLst>
      <p:ext uri="{BB962C8B-B14F-4D97-AF65-F5344CB8AC3E}">
        <p14:creationId xmlns:p14="http://schemas.microsoft.com/office/powerpoint/2010/main" val="666182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55333" y="0"/>
            <a:ext cx="2949099" cy="497205"/>
          </a:xfrm>
          <a:prstGeom prst="rect">
            <a:avLst/>
          </a:prstGeom>
        </p:spPr>
        <p:txBody>
          <a:bodyPr vert="horz" lIns="91440" tIns="45720" rIns="91440" bIns="45720" rtlCol="0"/>
          <a:lstStyle>
            <a:lvl1pPr algn="r">
              <a:defRPr sz="1200"/>
            </a:lvl1pPr>
          </a:lstStyle>
          <a:p>
            <a:fld id="{2250EAE3-DB9B-4E23-902D-15097522EA20}" type="datetimeFigureOut">
              <a:rPr lang="cs-CZ" smtClean="0"/>
              <a:t>13.01.2025</a:t>
            </a:fld>
            <a:endParaRPr lang="cs-CZ"/>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444594"/>
            <a:ext cx="2949099" cy="49720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55333" y="9444594"/>
            <a:ext cx="2949099" cy="497205"/>
          </a:xfrm>
          <a:prstGeom prst="rect">
            <a:avLst/>
          </a:prstGeom>
        </p:spPr>
        <p:txBody>
          <a:bodyPr vert="horz" lIns="91440" tIns="45720" rIns="91440" bIns="45720" rtlCol="0" anchor="b"/>
          <a:lstStyle>
            <a:lvl1pPr algn="r">
              <a:defRPr sz="1200"/>
            </a:lvl1pPr>
          </a:lstStyle>
          <a:p>
            <a:fld id="{853213E7-E24D-4128-A450-2C33B8E267CA}" type="slidenum">
              <a:rPr lang="cs-CZ" smtClean="0"/>
              <a:t>‹#›</a:t>
            </a:fld>
            <a:endParaRPr lang="cs-CZ"/>
          </a:p>
        </p:txBody>
      </p:sp>
    </p:spTree>
    <p:extLst>
      <p:ext uri="{BB962C8B-B14F-4D97-AF65-F5344CB8AC3E}">
        <p14:creationId xmlns:p14="http://schemas.microsoft.com/office/powerpoint/2010/main" val="169649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853213E7-E24D-4128-A450-2C33B8E267CA}" type="slidenum">
              <a:rPr lang="cs-CZ" smtClean="0"/>
              <a:t>1</a:t>
            </a:fld>
            <a:endParaRPr lang="cs-CZ"/>
          </a:p>
        </p:txBody>
      </p:sp>
    </p:spTree>
    <p:extLst>
      <p:ext uri="{BB962C8B-B14F-4D97-AF65-F5344CB8AC3E}">
        <p14:creationId xmlns:p14="http://schemas.microsoft.com/office/powerpoint/2010/main" val="107173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hour of info, then introduce Peter</a:t>
            </a:r>
            <a:endParaRPr lang="en-US" dirty="0"/>
          </a:p>
        </p:txBody>
      </p:sp>
      <p:sp>
        <p:nvSpPr>
          <p:cNvPr id="4" name="Slide Number Placeholder 3"/>
          <p:cNvSpPr>
            <a:spLocks noGrp="1"/>
          </p:cNvSpPr>
          <p:nvPr>
            <p:ph type="sldNum" sz="quarter" idx="10"/>
          </p:nvPr>
        </p:nvSpPr>
        <p:spPr/>
        <p:txBody>
          <a:bodyPr/>
          <a:lstStyle/>
          <a:p>
            <a:fld id="{853213E7-E24D-4128-A450-2C33B8E267CA}" type="slidenum">
              <a:rPr lang="cs-CZ" smtClean="0"/>
              <a:t>42</a:t>
            </a:fld>
            <a:endParaRPr lang="cs-CZ"/>
          </a:p>
        </p:txBody>
      </p:sp>
    </p:spTree>
    <p:extLst>
      <p:ext uri="{BB962C8B-B14F-4D97-AF65-F5344CB8AC3E}">
        <p14:creationId xmlns:p14="http://schemas.microsoft.com/office/powerpoint/2010/main" val="283459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noChangeArrowheads="1"/>
          </p:cNvSpPr>
          <p:nvPr>
            <p:ph type="body" idx="1"/>
          </p:nvPr>
        </p:nvSpPr>
        <p:spPr>
          <a:noFill/>
        </p:spPr>
        <p:txBody>
          <a:bodyPr/>
          <a:lstStyle/>
          <a:p>
            <a:endParaRPr lang="en-US" altLang="en-US"/>
          </a:p>
        </p:txBody>
      </p:sp>
      <p:sp>
        <p:nvSpPr>
          <p:cNvPr id="7066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A90595-CC8F-408D-90F2-218CDE903197}" type="slidenum">
              <a:rPr lang="en-US" altLang="en-US" sz="1200" smtClean="0"/>
              <a:pPr/>
              <a:t>43</a:t>
            </a:fld>
            <a:endParaRPr lang="en-US" altLang="en-US" sz="1200"/>
          </a:p>
        </p:txBody>
      </p:sp>
    </p:spTree>
    <p:extLst>
      <p:ext uri="{BB962C8B-B14F-4D97-AF65-F5344CB8AC3E}">
        <p14:creationId xmlns:p14="http://schemas.microsoft.com/office/powerpoint/2010/main" val="22905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6822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244574-888C-4351-8143-7DAEAB937221}" type="datetimeFigureOut">
              <a:rPr lang="cs-CZ" smtClean="0"/>
              <a:t>13.01.2025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184465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13.01.2025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180399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13.01.2025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9718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13.01.2025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3491534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13.01.2025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2607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13.01.2025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1959675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44574-888C-4351-8143-7DAEAB937221}" type="datetimeFigureOut">
              <a:rPr lang="cs-CZ" smtClean="0"/>
              <a:t>13.01.2025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322494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44574-888C-4351-8143-7DAEAB937221}" type="datetimeFigureOut">
              <a:rPr lang="cs-CZ" smtClean="0"/>
              <a:t>13.01.2025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2256139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1011625" y="593367"/>
            <a:ext cx="7530000" cy="529200"/>
          </a:xfrm>
          <a:prstGeom prst="rect">
            <a:avLst/>
          </a:prstGeom>
        </p:spPr>
        <p:txBody>
          <a:bodyPr spcFirstLastPara="1" wrap="square" lIns="0" tIns="0" rIns="0" bIns="0" anchor="b"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4"/>
          <p:cNvSpPr txBox="1">
            <a:spLocks noGrp="1"/>
          </p:cNvSpPr>
          <p:nvPr>
            <p:ph type="body" idx="1"/>
          </p:nvPr>
        </p:nvSpPr>
        <p:spPr>
          <a:xfrm>
            <a:off x="602400" y="1981200"/>
            <a:ext cx="3840600" cy="4110400"/>
          </a:xfrm>
          <a:prstGeom prst="rect">
            <a:avLst/>
          </a:prstGeom>
        </p:spPr>
        <p:txBody>
          <a:bodyPr spcFirstLastPara="1" wrap="square" lIns="0" tIns="0" rIns="0" bIns="0" anchor="t" anchorCtr="0">
            <a:noAutofit/>
          </a:bodyPr>
          <a:lstStyle>
            <a:lvl1pPr marL="457200" lvl="0" indent="-298450">
              <a:spcBef>
                <a:spcPts val="0"/>
              </a:spcBef>
              <a:spcAft>
                <a:spcPts val="0"/>
              </a:spcAft>
              <a:buClr>
                <a:srgbClr val="666666"/>
              </a:buClr>
              <a:buSzPts val="1100"/>
              <a:buFont typeface="Lato"/>
              <a:buChar char="●"/>
              <a:defRPr sz="1100">
                <a:solidFill>
                  <a:srgbClr val="666666"/>
                </a:solidFill>
                <a:latin typeface="Lato"/>
                <a:ea typeface="Lato"/>
                <a:cs typeface="Lato"/>
                <a:sym typeface="Lato"/>
              </a:defRPr>
            </a:lvl1pPr>
            <a:lvl2pPr marL="914400" lvl="1" indent="-298450">
              <a:spcBef>
                <a:spcPts val="0"/>
              </a:spcBef>
              <a:spcAft>
                <a:spcPts val="0"/>
              </a:spcAft>
              <a:buClr>
                <a:srgbClr val="666666"/>
              </a:buClr>
              <a:buSzPts val="1100"/>
              <a:buFont typeface="Lato"/>
              <a:buChar char="○"/>
              <a:defRPr>
                <a:solidFill>
                  <a:srgbClr val="666666"/>
                </a:solidFill>
                <a:latin typeface="Lato"/>
                <a:ea typeface="Lato"/>
                <a:cs typeface="Lato"/>
                <a:sym typeface="Lato"/>
              </a:defRPr>
            </a:lvl2pPr>
            <a:lvl3pPr marL="1371600" lvl="2" indent="-298450">
              <a:spcBef>
                <a:spcPts val="0"/>
              </a:spcBef>
              <a:spcAft>
                <a:spcPts val="0"/>
              </a:spcAft>
              <a:buClr>
                <a:srgbClr val="666666"/>
              </a:buClr>
              <a:buSzPts val="1100"/>
              <a:buFont typeface="Lato"/>
              <a:buChar char="■"/>
              <a:defRPr>
                <a:solidFill>
                  <a:srgbClr val="666666"/>
                </a:solidFill>
                <a:latin typeface="Lato"/>
                <a:ea typeface="Lato"/>
                <a:cs typeface="Lato"/>
                <a:sym typeface="Lato"/>
              </a:defRPr>
            </a:lvl3pPr>
            <a:lvl4pPr marL="1828800" lvl="3" indent="-298450">
              <a:spcBef>
                <a:spcPts val="0"/>
              </a:spcBef>
              <a:spcAft>
                <a:spcPts val="0"/>
              </a:spcAft>
              <a:buClr>
                <a:srgbClr val="666666"/>
              </a:buClr>
              <a:buSzPts val="1100"/>
              <a:buFont typeface="Lato"/>
              <a:buChar char="●"/>
              <a:defRPr>
                <a:solidFill>
                  <a:srgbClr val="666666"/>
                </a:solidFill>
                <a:latin typeface="Lato"/>
                <a:ea typeface="Lato"/>
                <a:cs typeface="Lato"/>
                <a:sym typeface="Lato"/>
              </a:defRPr>
            </a:lvl4pPr>
            <a:lvl5pPr marL="2286000" lvl="4" indent="-298450">
              <a:spcBef>
                <a:spcPts val="0"/>
              </a:spcBef>
              <a:spcAft>
                <a:spcPts val="0"/>
              </a:spcAft>
              <a:buClr>
                <a:srgbClr val="666666"/>
              </a:buClr>
              <a:buSzPts val="1100"/>
              <a:buFont typeface="Lato"/>
              <a:buChar char="○"/>
              <a:defRPr>
                <a:solidFill>
                  <a:srgbClr val="666666"/>
                </a:solidFill>
                <a:latin typeface="Lato"/>
                <a:ea typeface="Lato"/>
                <a:cs typeface="Lato"/>
                <a:sym typeface="Lato"/>
              </a:defRPr>
            </a:lvl5pPr>
            <a:lvl6pPr marL="2743200" lvl="5" indent="-298450">
              <a:spcBef>
                <a:spcPts val="0"/>
              </a:spcBef>
              <a:spcAft>
                <a:spcPts val="0"/>
              </a:spcAft>
              <a:buClr>
                <a:srgbClr val="666666"/>
              </a:buClr>
              <a:buSzPts val="1100"/>
              <a:buFont typeface="Lato"/>
              <a:buChar char="■"/>
              <a:defRPr>
                <a:solidFill>
                  <a:srgbClr val="666666"/>
                </a:solidFill>
                <a:latin typeface="Lato"/>
                <a:ea typeface="Lato"/>
                <a:cs typeface="Lato"/>
                <a:sym typeface="Lato"/>
              </a:defRPr>
            </a:lvl6pPr>
            <a:lvl7pPr marL="3200400" lvl="6" indent="-298450">
              <a:spcBef>
                <a:spcPts val="0"/>
              </a:spcBef>
              <a:spcAft>
                <a:spcPts val="0"/>
              </a:spcAft>
              <a:buClr>
                <a:srgbClr val="666666"/>
              </a:buClr>
              <a:buSzPts val="1100"/>
              <a:buFont typeface="Lato"/>
              <a:buChar char="●"/>
              <a:defRPr>
                <a:solidFill>
                  <a:srgbClr val="666666"/>
                </a:solidFill>
                <a:latin typeface="Lato"/>
                <a:ea typeface="Lato"/>
                <a:cs typeface="Lato"/>
                <a:sym typeface="Lato"/>
              </a:defRPr>
            </a:lvl7pPr>
            <a:lvl8pPr marL="3657600" lvl="7" indent="-298450">
              <a:spcBef>
                <a:spcPts val="0"/>
              </a:spcBef>
              <a:spcAft>
                <a:spcPts val="0"/>
              </a:spcAft>
              <a:buClr>
                <a:srgbClr val="666666"/>
              </a:buClr>
              <a:buSzPts val="1100"/>
              <a:buFont typeface="Lato"/>
              <a:buChar char="○"/>
              <a:defRPr>
                <a:solidFill>
                  <a:srgbClr val="666666"/>
                </a:solidFill>
                <a:latin typeface="Lato"/>
                <a:ea typeface="Lato"/>
                <a:cs typeface="Lato"/>
                <a:sym typeface="Lato"/>
              </a:defRPr>
            </a:lvl8pPr>
            <a:lvl9pPr marL="4114800" lvl="8" indent="-298450">
              <a:spcBef>
                <a:spcPts val="0"/>
              </a:spcBef>
              <a:spcAft>
                <a:spcPts val="0"/>
              </a:spcAft>
              <a:buClr>
                <a:srgbClr val="666666"/>
              </a:buClr>
              <a:buSzPts val="1100"/>
              <a:buFont typeface="Lato"/>
              <a:buChar char="■"/>
              <a:defRPr>
                <a:solidFill>
                  <a:srgbClr val="666666"/>
                </a:solidFill>
                <a:latin typeface="Lato"/>
                <a:ea typeface="Lato"/>
                <a:cs typeface="Lato"/>
                <a:sym typeface="Lato"/>
              </a:defRPr>
            </a:lvl9pPr>
          </a:lstStyle>
          <a:p>
            <a:endParaRPr/>
          </a:p>
        </p:txBody>
      </p:sp>
      <p:sp>
        <p:nvSpPr>
          <p:cNvPr id="40" name="Google Shape;40;p4"/>
          <p:cNvSpPr txBox="1">
            <a:spLocks noGrp="1"/>
          </p:cNvSpPr>
          <p:nvPr>
            <p:ph type="subTitle" idx="2"/>
          </p:nvPr>
        </p:nvSpPr>
        <p:spPr>
          <a:xfrm>
            <a:off x="1011700" y="1173892"/>
            <a:ext cx="7530000" cy="298800"/>
          </a:xfrm>
          <a:prstGeom prst="rect">
            <a:avLst/>
          </a:prstGeom>
        </p:spPr>
        <p:txBody>
          <a:bodyPr spcFirstLastPara="1" wrap="square" lIns="0" tIns="0" rIns="0" bIns="0" anchor="b" anchorCtr="0">
            <a:normAutofit/>
          </a:bodyPr>
          <a:lstStyle>
            <a:lvl1pPr lvl="0">
              <a:spcBef>
                <a:spcPts val="0"/>
              </a:spcBef>
              <a:spcAft>
                <a:spcPts val="0"/>
              </a:spcAft>
              <a:buSzPts val="1300"/>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4"/>
          <p:cNvSpPr>
            <a:spLocks noGrp="1"/>
          </p:cNvSpPr>
          <p:nvPr>
            <p:ph type="pic" idx="3"/>
          </p:nvPr>
        </p:nvSpPr>
        <p:spPr>
          <a:xfrm>
            <a:off x="4701000" y="1981133"/>
            <a:ext cx="3840600" cy="4110400"/>
          </a:xfrm>
          <a:prstGeom prst="rect">
            <a:avLst/>
          </a:prstGeom>
          <a:noFill/>
          <a:ln w="9525" cap="flat" cmpd="sng">
            <a:solidFill>
              <a:srgbClr val="E2E2E2"/>
            </a:solidFill>
            <a:prstDash val="solid"/>
            <a:round/>
            <a:headEnd type="none" w="sm" len="sm"/>
            <a:tailEnd type="none" w="sm" len="sm"/>
          </a:ln>
        </p:spPr>
      </p:sp>
      <p:sp>
        <p:nvSpPr>
          <p:cNvPr id="42" name="Google Shape;42;p4"/>
          <p:cNvSpPr/>
          <p:nvPr/>
        </p:nvSpPr>
        <p:spPr>
          <a:xfrm>
            <a:off x="822984" y="593416"/>
            <a:ext cx="24900" cy="848400"/>
          </a:xfrm>
          <a:prstGeom prst="rect">
            <a:avLst/>
          </a:prstGeom>
          <a:solidFill>
            <a:srgbClr val="E5A81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highlight>
                <a:srgbClr val="F7931E"/>
              </a:highlight>
              <a:latin typeface="Chivo SemiBold"/>
              <a:ea typeface="Chivo SemiBold"/>
              <a:cs typeface="Chivo SemiBold"/>
              <a:sym typeface="Chivo SemiBold"/>
            </a:endParaRPr>
          </a:p>
        </p:txBody>
      </p:sp>
      <p:sp>
        <p:nvSpPr>
          <p:cNvPr id="43" name="Google Shape;43;p4"/>
          <p:cNvSpPr/>
          <p:nvPr/>
        </p:nvSpPr>
        <p:spPr>
          <a:xfrm>
            <a:off x="600451" y="593367"/>
            <a:ext cx="205200" cy="848400"/>
          </a:xfrm>
          <a:prstGeom prst="rect">
            <a:avLst/>
          </a:prstGeom>
          <a:solidFill>
            <a:srgbClr val="E305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hivo SemiBold"/>
              <a:ea typeface="Chivo SemiBold"/>
              <a:cs typeface="Chivo SemiBold"/>
              <a:sym typeface="Chivo SemiBold"/>
            </a:endParaRPr>
          </a:p>
        </p:txBody>
      </p:sp>
    </p:spTree>
    <p:extLst>
      <p:ext uri="{BB962C8B-B14F-4D97-AF65-F5344CB8AC3E}">
        <p14:creationId xmlns:p14="http://schemas.microsoft.com/office/powerpoint/2010/main" val="2309207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9646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44574-888C-4351-8143-7DAEAB937221}" type="datetimeFigureOut">
              <a:rPr lang="cs-CZ" smtClean="0"/>
              <a:t>13.01.2025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271755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13.01.2025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279896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44574-888C-4351-8143-7DAEAB937221}" type="datetimeFigureOut">
              <a:rPr lang="cs-CZ" smtClean="0"/>
              <a:t>13.01.2025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406011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44574-888C-4351-8143-7DAEAB937221}" type="datetimeFigureOut">
              <a:rPr lang="cs-CZ" smtClean="0"/>
              <a:t>13.01.2025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170760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44574-888C-4351-8143-7DAEAB937221}" type="datetimeFigureOut">
              <a:rPr lang="cs-CZ" smtClean="0"/>
              <a:t>13.01.2025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162065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44574-888C-4351-8143-7DAEAB937221}" type="datetimeFigureOut">
              <a:rPr lang="cs-CZ" smtClean="0"/>
              <a:t>13.01.2025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34647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244574-888C-4351-8143-7DAEAB937221}" type="datetimeFigureOut">
              <a:rPr lang="cs-CZ" smtClean="0"/>
              <a:t>13.01.2025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398055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244574-888C-4351-8143-7DAEAB937221}" type="datetimeFigureOut">
              <a:rPr lang="cs-CZ" smtClean="0"/>
              <a:t>13.01.2025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8483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244574-888C-4351-8143-7DAEAB937221}" type="datetimeFigureOut">
              <a:rPr lang="cs-CZ" smtClean="0"/>
              <a:t>13.01.2025</a:t>
            </a:fld>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EEF3D0F-365A-40C4-B0C6-D5416BCF1540}" type="slidenum">
              <a:rPr lang="cs-CZ" smtClean="0"/>
              <a:t>‹#›</a:t>
            </a:fld>
            <a:endParaRPr lang="cs-CZ"/>
          </a:p>
        </p:txBody>
      </p:sp>
    </p:spTree>
    <p:extLst>
      <p:ext uri="{BB962C8B-B14F-4D97-AF65-F5344CB8AC3E}">
        <p14:creationId xmlns:p14="http://schemas.microsoft.com/office/powerpoint/2010/main" val="2867105582"/>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 id="2147484341"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cft.vanderbilt.edu/guides-sub-pages/active-learning/#evidenc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ites.google.com/a/aauni.edu/aaune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mailto:Joshua.Hayden@aauni.edu" TargetMode="External"/><Relationship Id="rId2" Type="http://schemas.openxmlformats.org/officeDocument/2006/relationships/hyperlink" Target="mailto:Angel.Hoekstra@aauni.edu" TargetMode="Externa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685800"/>
            <a:ext cx="5826719" cy="838200"/>
          </a:xfrm>
        </p:spPr>
        <p:txBody>
          <a:bodyPr/>
          <a:lstStyle/>
          <a:p>
            <a:pPr algn="ctr"/>
            <a:r>
              <a:rPr lang="en-US" sz="4000" dirty="0"/>
              <a:t>New </a:t>
            </a:r>
            <a:r>
              <a:rPr lang="cs-CZ" sz="4000" dirty="0"/>
              <a:t>Faculty Orientation</a:t>
            </a:r>
          </a:p>
        </p:txBody>
      </p:sp>
      <p:sp>
        <p:nvSpPr>
          <p:cNvPr id="3" name="Subtitle 2"/>
          <p:cNvSpPr>
            <a:spLocks noGrp="1"/>
          </p:cNvSpPr>
          <p:nvPr>
            <p:ph type="subTitle" idx="1"/>
          </p:nvPr>
        </p:nvSpPr>
        <p:spPr>
          <a:xfrm>
            <a:off x="1130595" y="4648200"/>
            <a:ext cx="5826719" cy="2133600"/>
          </a:xfrm>
        </p:spPr>
        <p:txBody>
          <a:bodyPr>
            <a:noAutofit/>
          </a:bodyPr>
          <a:lstStyle/>
          <a:p>
            <a:pPr algn="ctr"/>
            <a:r>
              <a:rPr lang="en-US" sz="2400" dirty="0">
                <a:solidFill>
                  <a:schemeClr val="tx1"/>
                </a:solidFill>
              </a:rPr>
              <a:t>Dr. Angel Hoekstra, Director</a:t>
            </a:r>
          </a:p>
          <a:p>
            <a:pPr algn="ctr"/>
            <a:r>
              <a:rPr lang="en-US" sz="2400" dirty="0">
                <a:solidFill>
                  <a:schemeClr val="tx1"/>
                </a:solidFill>
              </a:rPr>
              <a:t> Center for Teaching &amp; </a:t>
            </a:r>
            <a:r>
              <a:rPr lang="en-US" sz="2400" dirty="0" smtClean="0">
                <a:solidFill>
                  <a:schemeClr val="tx1"/>
                </a:solidFill>
              </a:rPr>
              <a:t>Learning</a:t>
            </a:r>
            <a:endParaRPr lang="en-US" sz="2400" dirty="0">
              <a:solidFill>
                <a:schemeClr val="tx1"/>
              </a:solidFill>
            </a:endParaRPr>
          </a:p>
          <a:p>
            <a:pPr algn="ctr"/>
            <a:r>
              <a:rPr lang="en-US" sz="2400" dirty="0">
                <a:solidFill>
                  <a:schemeClr val="tx1"/>
                </a:solidFill>
              </a:rPr>
              <a:t>Anglo American University</a:t>
            </a:r>
          </a:p>
          <a:p>
            <a:pPr algn="ctr"/>
            <a:r>
              <a:rPr lang="en-US" sz="2400" dirty="0" smtClean="0">
                <a:solidFill>
                  <a:schemeClr val="tx1"/>
                </a:solidFill>
              </a:rPr>
              <a:t>January 23, 2025</a:t>
            </a:r>
            <a:endParaRPr lang="cs-CZ" sz="2400" dirty="0">
              <a:solidFill>
                <a:schemeClr val="tx1"/>
              </a:solidFill>
            </a:endParaRPr>
          </a:p>
        </p:txBody>
      </p:sp>
      <p:pic>
        <p:nvPicPr>
          <p:cNvPr id="4" name="Picture 4" descr="Anglo-American University - Picture of Prague, Bohemi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96" y="1685855"/>
            <a:ext cx="426091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00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Principles</a:t>
            </a:r>
            <a:endParaRPr lang="cs-CZ" dirty="0"/>
          </a:p>
        </p:txBody>
      </p:sp>
      <p:sp>
        <p:nvSpPr>
          <p:cNvPr id="3" name="Content Placeholder 2"/>
          <p:cNvSpPr>
            <a:spLocks noGrp="1"/>
          </p:cNvSpPr>
          <p:nvPr>
            <p:ph idx="1"/>
          </p:nvPr>
        </p:nvSpPr>
        <p:spPr>
          <a:xfrm>
            <a:off x="609599" y="1600200"/>
            <a:ext cx="6347714" cy="5029200"/>
          </a:xfrm>
        </p:spPr>
        <p:txBody>
          <a:bodyPr>
            <a:normAutofit/>
          </a:bodyPr>
          <a:lstStyle/>
          <a:p>
            <a:r>
              <a:rPr lang="en-US" sz="2400" dirty="0"/>
              <a:t>Professionalism</a:t>
            </a:r>
          </a:p>
          <a:p>
            <a:pPr lvl="1"/>
            <a:r>
              <a:rPr lang="en-US" sz="2400" dirty="0">
                <a:solidFill>
                  <a:schemeClr val="bg1">
                    <a:lumMod val="50000"/>
                  </a:schemeClr>
                </a:solidFill>
              </a:rPr>
              <a:t>Be prepared</a:t>
            </a:r>
          </a:p>
          <a:p>
            <a:pPr lvl="1"/>
            <a:r>
              <a:rPr lang="en-US" sz="2400" dirty="0">
                <a:solidFill>
                  <a:schemeClr val="bg1">
                    <a:lumMod val="50000"/>
                  </a:schemeClr>
                </a:solidFill>
              </a:rPr>
              <a:t>Follow the schedule</a:t>
            </a:r>
          </a:p>
          <a:p>
            <a:pPr lvl="1"/>
            <a:r>
              <a:rPr lang="en-US" sz="2400" b="1" dirty="0"/>
              <a:t>Hold consultation hours</a:t>
            </a:r>
          </a:p>
          <a:p>
            <a:pPr lvl="2"/>
            <a:r>
              <a:rPr lang="en-US" sz="2200" dirty="0"/>
              <a:t>Tell your students verbally, in class on the first day and on occasion, </a:t>
            </a:r>
            <a:r>
              <a:rPr lang="en-US" sz="2200" dirty="0" smtClean="0"/>
              <a:t>that you </a:t>
            </a:r>
            <a:r>
              <a:rPr lang="en-US" sz="2200" dirty="0"/>
              <a:t>are available to meet with them</a:t>
            </a:r>
          </a:p>
          <a:p>
            <a:pPr lvl="2"/>
            <a:r>
              <a:rPr lang="en-US" sz="2200" dirty="0" smtClean="0"/>
              <a:t>Offer to talk briefly at breaks and/or </a:t>
            </a:r>
            <a:r>
              <a:rPr lang="en-US" sz="2200" dirty="0"/>
              <a:t>ask students to schedule with you by email for a date and time</a:t>
            </a:r>
          </a:p>
          <a:p>
            <a:pPr lvl="2"/>
            <a:r>
              <a:rPr lang="en-US" sz="2200" dirty="0"/>
              <a:t>At the Café or before/after class</a:t>
            </a:r>
          </a:p>
          <a:p>
            <a:pPr lvl="2"/>
            <a:endParaRPr lang="cs-CZ" dirty="0"/>
          </a:p>
        </p:txBody>
      </p:sp>
    </p:spTree>
    <p:extLst>
      <p:ext uri="{BB962C8B-B14F-4D97-AF65-F5344CB8AC3E}">
        <p14:creationId xmlns:p14="http://schemas.microsoft.com/office/powerpoint/2010/main" val="1984557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Principles</a:t>
            </a:r>
            <a:endParaRPr lang="cs-CZ" dirty="0"/>
          </a:p>
        </p:txBody>
      </p:sp>
      <p:sp>
        <p:nvSpPr>
          <p:cNvPr id="3" name="Content Placeholder 2"/>
          <p:cNvSpPr>
            <a:spLocks noGrp="1"/>
          </p:cNvSpPr>
          <p:nvPr>
            <p:ph idx="1"/>
          </p:nvPr>
        </p:nvSpPr>
        <p:spPr>
          <a:xfrm>
            <a:off x="609598" y="1371600"/>
            <a:ext cx="6781802" cy="3048000"/>
          </a:xfrm>
        </p:spPr>
        <p:txBody>
          <a:bodyPr>
            <a:normAutofit/>
          </a:bodyPr>
          <a:lstStyle/>
          <a:p>
            <a:r>
              <a:rPr lang="en-US" sz="2400" dirty="0"/>
              <a:t>Professionalism</a:t>
            </a:r>
          </a:p>
          <a:p>
            <a:pPr lvl="1"/>
            <a:r>
              <a:rPr lang="en-US" sz="2400" b="1" dirty="0" smtClean="0"/>
              <a:t>Hold </a:t>
            </a:r>
            <a:r>
              <a:rPr lang="en-US" sz="2400" b="1" dirty="0"/>
              <a:t>consultation hours</a:t>
            </a:r>
          </a:p>
          <a:p>
            <a:pPr lvl="2"/>
            <a:r>
              <a:rPr lang="en-US" sz="2000" dirty="0" smtClean="0">
                <a:solidFill>
                  <a:schemeClr val="bg1">
                    <a:lumMod val="50000"/>
                  </a:schemeClr>
                </a:solidFill>
              </a:rPr>
              <a:t>Remind </a:t>
            </a:r>
            <a:r>
              <a:rPr lang="en-US" sz="2000" dirty="0">
                <a:solidFill>
                  <a:schemeClr val="bg1">
                    <a:lumMod val="50000"/>
                  </a:schemeClr>
                </a:solidFill>
              </a:rPr>
              <a:t>them when you are available</a:t>
            </a:r>
          </a:p>
          <a:p>
            <a:pPr lvl="2"/>
            <a:r>
              <a:rPr lang="en-US" sz="2200" i="1" dirty="0"/>
              <a:t>Consider: </a:t>
            </a:r>
            <a:r>
              <a:rPr lang="en-US" sz="2200" dirty="0"/>
              <a:t>Do you prefer a</a:t>
            </a:r>
            <a:r>
              <a:rPr lang="en-US" sz="2200" dirty="0" smtClean="0"/>
              <a:t> </a:t>
            </a:r>
            <a:r>
              <a:rPr lang="en-US" sz="2200" dirty="0"/>
              <a:t>student come to you with a specific question, or can they just ask to meet with you to discuss the material in general (e.g., before exams)?</a:t>
            </a:r>
          </a:p>
          <a:p>
            <a:pPr lvl="2"/>
            <a:endParaRPr lang="cs-CZ" dirty="0"/>
          </a:p>
        </p:txBody>
      </p:sp>
      <p:sp>
        <p:nvSpPr>
          <p:cNvPr id="4" name="TextBox 3"/>
          <p:cNvSpPr txBox="1"/>
          <p:nvPr/>
        </p:nvSpPr>
        <p:spPr>
          <a:xfrm>
            <a:off x="457200" y="4648200"/>
            <a:ext cx="6400800" cy="1754326"/>
          </a:xfrm>
          <a:prstGeom prst="rect">
            <a:avLst/>
          </a:prstGeom>
          <a:noFill/>
          <a:ln>
            <a:solidFill>
              <a:schemeClr val="accent1"/>
            </a:solidFill>
          </a:ln>
        </p:spPr>
        <p:txBody>
          <a:bodyPr wrap="square" rtlCol="0">
            <a:spAutoFit/>
          </a:bodyPr>
          <a:lstStyle/>
          <a:p>
            <a:r>
              <a:rPr lang="en-US" sz="2000" u="sng" dirty="0"/>
              <a:t>Student comment, 2023 data:</a:t>
            </a:r>
          </a:p>
          <a:p>
            <a:endParaRPr lang="en-US" sz="800" dirty="0" smtClean="0"/>
          </a:p>
          <a:p>
            <a:r>
              <a:rPr lang="en-US" sz="2000" dirty="0" smtClean="0"/>
              <a:t>“I </a:t>
            </a:r>
            <a:r>
              <a:rPr lang="en-US" sz="2000" dirty="0"/>
              <a:t>wish the faculty/professors knew that AAU students have lives and obligations outside of school. Yes, we are here for school and while that is </a:t>
            </a:r>
            <a:r>
              <a:rPr lang="en-US" sz="2000" dirty="0" smtClean="0"/>
              <a:t>important, </a:t>
            </a:r>
            <a:r>
              <a:rPr lang="en-US" sz="2000" dirty="0"/>
              <a:t>some of us need to make time for a social life and jobs</a:t>
            </a:r>
            <a:r>
              <a:rPr lang="en-US" sz="2000" dirty="0" smtClean="0"/>
              <a:t>.” </a:t>
            </a:r>
            <a:endParaRPr lang="en-US" sz="2000" dirty="0"/>
          </a:p>
        </p:txBody>
      </p:sp>
    </p:spTree>
    <p:extLst>
      <p:ext uri="{BB962C8B-B14F-4D97-AF65-F5344CB8AC3E}">
        <p14:creationId xmlns:p14="http://schemas.microsoft.com/office/powerpoint/2010/main" val="173398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Principles</a:t>
            </a:r>
            <a:endParaRPr lang="cs-CZ" dirty="0"/>
          </a:p>
        </p:txBody>
      </p:sp>
      <p:sp>
        <p:nvSpPr>
          <p:cNvPr id="3" name="Content Placeholder 2"/>
          <p:cNvSpPr>
            <a:spLocks noGrp="1"/>
          </p:cNvSpPr>
          <p:nvPr>
            <p:ph idx="1"/>
          </p:nvPr>
        </p:nvSpPr>
        <p:spPr>
          <a:xfrm>
            <a:off x="609599" y="1600200"/>
            <a:ext cx="6347714" cy="4876800"/>
          </a:xfrm>
        </p:spPr>
        <p:txBody>
          <a:bodyPr>
            <a:normAutofit/>
          </a:bodyPr>
          <a:lstStyle/>
          <a:p>
            <a:r>
              <a:rPr lang="en-US" sz="2400" dirty="0"/>
              <a:t>Professionalism</a:t>
            </a:r>
          </a:p>
          <a:p>
            <a:pPr lvl="1"/>
            <a:r>
              <a:rPr lang="en-US" sz="2000" dirty="0">
                <a:solidFill>
                  <a:schemeClr val="bg1">
                    <a:lumMod val="50000"/>
                  </a:schemeClr>
                </a:solidFill>
              </a:rPr>
              <a:t>Be prepared</a:t>
            </a:r>
          </a:p>
          <a:p>
            <a:pPr lvl="1"/>
            <a:r>
              <a:rPr lang="en-US" sz="2000" dirty="0">
                <a:solidFill>
                  <a:schemeClr val="bg1">
                    <a:lumMod val="50000"/>
                  </a:schemeClr>
                </a:solidFill>
              </a:rPr>
              <a:t>Follow the schedule</a:t>
            </a:r>
          </a:p>
          <a:p>
            <a:pPr lvl="1"/>
            <a:r>
              <a:rPr lang="en-US" sz="2000" dirty="0">
                <a:solidFill>
                  <a:schemeClr val="bg1">
                    <a:lumMod val="50000"/>
                  </a:schemeClr>
                </a:solidFill>
              </a:rPr>
              <a:t>Hold consultation hours</a:t>
            </a:r>
          </a:p>
          <a:p>
            <a:pPr lvl="1"/>
            <a:r>
              <a:rPr lang="en-US" sz="2400" dirty="0"/>
              <a:t>Provide timely feedback</a:t>
            </a:r>
          </a:p>
          <a:p>
            <a:pPr lvl="2"/>
            <a:r>
              <a:rPr lang="en-US" sz="2200" dirty="0"/>
              <a:t>In written form on assignments</a:t>
            </a:r>
          </a:p>
          <a:p>
            <a:pPr lvl="2"/>
            <a:r>
              <a:rPr lang="en-US" sz="2200" dirty="0"/>
              <a:t>In verbal form before or after class</a:t>
            </a:r>
          </a:p>
          <a:p>
            <a:pPr lvl="2"/>
            <a:r>
              <a:rPr lang="en-US" sz="2200" dirty="0"/>
              <a:t>In scheduled office hour consultations</a:t>
            </a:r>
          </a:p>
          <a:p>
            <a:pPr lvl="2"/>
            <a:r>
              <a:rPr lang="en-US" sz="2200" dirty="0"/>
              <a:t>Online in </a:t>
            </a:r>
            <a:r>
              <a:rPr lang="en-US" sz="2200" dirty="0" smtClean="0"/>
              <a:t>Teams/NEO (online students) </a:t>
            </a:r>
            <a:endParaRPr lang="en-US" sz="2200" dirty="0"/>
          </a:p>
          <a:p>
            <a:pPr lvl="2"/>
            <a:r>
              <a:rPr lang="en-US" sz="2200" dirty="0"/>
              <a:t>By email for questions (e.g., absences)</a:t>
            </a:r>
            <a:endParaRPr lang="cs-CZ" sz="2200" dirty="0"/>
          </a:p>
        </p:txBody>
      </p:sp>
    </p:spTree>
    <p:extLst>
      <p:ext uri="{BB962C8B-B14F-4D97-AF65-F5344CB8AC3E}">
        <p14:creationId xmlns:p14="http://schemas.microsoft.com/office/powerpoint/2010/main" val="1339320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1549400"/>
          </a:xfrm>
        </p:spPr>
        <p:txBody>
          <a:bodyPr/>
          <a:lstStyle/>
          <a:p>
            <a:r>
              <a:rPr lang="en-US" dirty="0"/>
              <a:t>Giving Effective</a:t>
            </a:r>
            <a:br>
              <a:rPr lang="en-US" dirty="0"/>
            </a:br>
            <a:r>
              <a:rPr lang="en-US" dirty="0"/>
              <a:t>Student Feedback</a:t>
            </a:r>
            <a:endParaRPr lang="cs-CZ" dirty="0"/>
          </a:p>
        </p:txBody>
      </p:sp>
      <p:sp>
        <p:nvSpPr>
          <p:cNvPr id="3" name="Content Placeholder 2"/>
          <p:cNvSpPr>
            <a:spLocks noGrp="1"/>
          </p:cNvSpPr>
          <p:nvPr>
            <p:ph idx="1"/>
          </p:nvPr>
        </p:nvSpPr>
        <p:spPr>
          <a:xfrm>
            <a:off x="457200" y="1752601"/>
            <a:ext cx="5486400" cy="4691142"/>
          </a:xfrm>
        </p:spPr>
        <p:txBody>
          <a:bodyPr>
            <a:normAutofit/>
          </a:bodyPr>
          <a:lstStyle/>
          <a:p>
            <a:pPr marL="0" indent="0">
              <a:buNone/>
            </a:pPr>
            <a:r>
              <a:rPr lang="en-US" sz="2600" dirty="0"/>
              <a:t>Feedback should include:</a:t>
            </a:r>
          </a:p>
          <a:p>
            <a:pPr>
              <a:buFontTx/>
              <a:buChar char="-"/>
            </a:pPr>
            <a:r>
              <a:rPr lang="en-US" sz="2600" dirty="0"/>
              <a:t>Data about what the student has done well, as well as what might be improved upon in future </a:t>
            </a:r>
            <a:r>
              <a:rPr lang="en-US" sz="2600" dirty="0" smtClean="0"/>
              <a:t>assignments </a:t>
            </a:r>
            <a:r>
              <a:rPr lang="en-US" sz="2200" dirty="0" smtClean="0"/>
              <a:t>(in your class or others)</a:t>
            </a:r>
            <a:endParaRPr lang="en-US" sz="2200" dirty="0"/>
          </a:p>
          <a:p>
            <a:pPr marL="0" indent="0">
              <a:buNone/>
            </a:pPr>
            <a:endParaRPr lang="en-US" sz="2000" dirty="0"/>
          </a:p>
          <a:p>
            <a:pPr marL="0" indent="0">
              <a:buNone/>
            </a:pPr>
            <a:r>
              <a:rPr lang="en-US" sz="2600" dirty="0">
                <a:solidFill>
                  <a:schemeClr val="accent1">
                    <a:lumMod val="50000"/>
                  </a:schemeClr>
                </a:solidFill>
              </a:rPr>
              <a:t>   </a:t>
            </a:r>
            <a:r>
              <a:rPr lang="en-US" sz="2200" dirty="0">
                <a:solidFill>
                  <a:schemeClr val="accent1">
                    <a:lumMod val="50000"/>
                  </a:schemeClr>
                </a:solidFill>
              </a:rPr>
              <a:t>E.g., How to cite correctly</a:t>
            </a:r>
          </a:p>
          <a:p>
            <a:pPr marL="0" indent="0">
              <a:buNone/>
            </a:pPr>
            <a:r>
              <a:rPr lang="en-US" sz="2200" dirty="0">
                <a:solidFill>
                  <a:schemeClr val="accent1">
                    <a:lumMod val="50000"/>
                  </a:schemeClr>
                </a:solidFill>
              </a:rPr>
              <a:t>    E.g., How to apply a theory</a:t>
            </a:r>
          </a:p>
          <a:p>
            <a:pPr marL="0" indent="0">
              <a:buNone/>
            </a:pPr>
            <a:r>
              <a:rPr lang="en-US" sz="2200" dirty="0">
                <a:solidFill>
                  <a:schemeClr val="accent1">
                    <a:lumMod val="50000"/>
                  </a:schemeClr>
                </a:solidFill>
              </a:rPr>
              <a:t>    E.g., How to critique or </a:t>
            </a:r>
          </a:p>
          <a:p>
            <a:pPr marL="0" indent="0">
              <a:buNone/>
            </a:pPr>
            <a:r>
              <a:rPr lang="en-US" sz="2200" dirty="0">
                <a:solidFill>
                  <a:schemeClr val="accent1">
                    <a:lumMod val="50000"/>
                  </a:schemeClr>
                </a:solidFill>
              </a:rPr>
              <a:t>     offer peer review feedback</a:t>
            </a:r>
          </a:p>
        </p:txBody>
      </p:sp>
      <p:pic>
        <p:nvPicPr>
          <p:cNvPr id="6" name="Picture 8" descr="Faculty Position: Gender, Race and Environment, York University - ES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343400"/>
            <a:ext cx="3765550" cy="193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555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F9FB22-5C06-F27D-F8DB-20809B5BBF6A}"/>
              </a:ext>
            </a:extLst>
          </p:cNvPr>
          <p:cNvSpPr>
            <a:spLocks noGrp="1"/>
          </p:cNvSpPr>
          <p:nvPr>
            <p:ph type="title"/>
          </p:nvPr>
        </p:nvSpPr>
        <p:spPr/>
        <p:txBody>
          <a:bodyPr/>
          <a:lstStyle/>
          <a:p>
            <a:r>
              <a:rPr lang="en-US" dirty="0"/>
              <a:t>Effective </a:t>
            </a:r>
            <a:r>
              <a:rPr lang="en-US" dirty="0" smtClean="0"/>
              <a:t>Feedback</a:t>
            </a:r>
            <a:br>
              <a:rPr lang="en-US" dirty="0" smtClean="0"/>
            </a:br>
            <a:r>
              <a:rPr lang="en-US" dirty="0" smtClean="0"/>
              <a:t>   </a:t>
            </a:r>
            <a:r>
              <a:rPr lang="en-US" sz="3200" dirty="0" smtClean="0"/>
              <a:t>In NEO or hand-written</a:t>
            </a:r>
            <a:endParaRPr lang="en-US" sz="3200" dirty="0"/>
          </a:p>
        </p:txBody>
      </p:sp>
      <p:sp>
        <p:nvSpPr>
          <p:cNvPr id="5" name="Content Placeholder 4">
            <a:extLst>
              <a:ext uri="{FF2B5EF4-FFF2-40B4-BE49-F238E27FC236}">
                <a16:creationId xmlns:a16="http://schemas.microsoft.com/office/drawing/2014/main" xmlns="" id="{31ABAD5F-0EEB-3666-265B-CBB2F8B378DD}"/>
              </a:ext>
            </a:extLst>
          </p:cNvPr>
          <p:cNvSpPr>
            <a:spLocks noGrp="1"/>
          </p:cNvSpPr>
          <p:nvPr>
            <p:ph idx="1"/>
          </p:nvPr>
        </p:nvSpPr>
        <p:spPr/>
        <p:txBody>
          <a:bodyPr/>
          <a:lstStyle/>
          <a:p>
            <a:pPr>
              <a:buFont typeface="+mj-lt"/>
              <a:buAutoNum type="arabicPeriod"/>
            </a:pPr>
            <a:r>
              <a:rPr lang="en-US" sz="2600" dirty="0"/>
              <a:t>Sets high expectations</a:t>
            </a:r>
          </a:p>
          <a:p>
            <a:pPr>
              <a:buFont typeface="+mj-lt"/>
              <a:buAutoNum type="arabicPeriod"/>
            </a:pPr>
            <a:r>
              <a:rPr lang="en-US" sz="2600" dirty="0"/>
              <a:t>Corrects specific behaviors, </a:t>
            </a:r>
            <a:r>
              <a:rPr lang="en-US" sz="2600" dirty="0" smtClean="0"/>
              <a:t>shares knowledge, encourages </a:t>
            </a:r>
            <a:r>
              <a:rPr lang="en-US" sz="2600" dirty="0"/>
              <a:t>application</a:t>
            </a:r>
          </a:p>
          <a:p>
            <a:pPr>
              <a:buFont typeface="+mj-lt"/>
              <a:buAutoNum type="arabicPeriod"/>
            </a:pPr>
            <a:r>
              <a:rPr lang="en-US" sz="2600" dirty="0"/>
              <a:t>Points to what the student did well</a:t>
            </a:r>
          </a:p>
          <a:p>
            <a:pPr>
              <a:buFont typeface="+mj-lt"/>
              <a:buAutoNum type="arabicPeriod"/>
            </a:pPr>
            <a:r>
              <a:rPr lang="en-US" sz="2600" dirty="0"/>
              <a:t>Reinforces confidence in the student’s ability to improve </a:t>
            </a:r>
            <a:r>
              <a:rPr lang="en-US" sz="2600" dirty="0" smtClean="0"/>
              <a:t>their performance</a:t>
            </a:r>
            <a:endParaRPr lang="en-US" sz="2600" dirty="0"/>
          </a:p>
          <a:p>
            <a:pPr>
              <a:buFont typeface="+mj-lt"/>
              <a:buAutoNum type="arabicPeriod"/>
            </a:pPr>
            <a:endParaRPr lang="en-US" dirty="0"/>
          </a:p>
          <a:p>
            <a:pPr>
              <a:buFont typeface="+mj-lt"/>
              <a:buAutoNum type="arabicPeriod"/>
            </a:pPr>
            <a:endParaRPr lang="en-US" dirty="0"/>
          </a:p>
        </p:txBody>
      </p:sp>
      <p:sp>
        <p:nvSpPr>
          <p:cNvPr id="6" name="TextBox 5">
            <a:extLst>
              <a:ext uri="{FF2B5EF4-FFF2-40B4-BE49-F238E27FC236}">
                <a16:creationId xmlns:a16="http://schemas.microsoft.com/office/drawing/2014/main" xmlns="" id="{E6131AE1-6361-5584-21EF-606DA9D13352}"/>
              </a:ext>
            </a:extLst>
          </p:cNvPr>
          <p:cNvSpPr txBox="1"/>
          <p:nvPr/>
        </p:nvSpPr>
        <p:spPr>
          <a:xfrm>
            <a:off x="2057400" y="5257800"/>
            <a:ext cx="4114800" cy="430887"/>
          </a:xfrm>
          <a:prstGeom prst="rect">
            <a:avLst/>
          </a:prstGeom>
          <a:noFill/>
        </p:spPr>
        <p:txBody>
          <a:bodyPr wrap="square" rtlCol="0">
            <a:spAutoFit/>
          </a:bodyPr>
          <a:lstStyle/>
          <a:p>
            <a:r>
              <a:rPr lang="en-US" sz="2200" dirty="0"/>
              <a:t>(Coyle, 2020 </a:t>
            </a:r>
            <a:r>
              <a:rPr lang="en-US" sz="2200" i="1" dirty="0"/>
              <a:t>The Talent Code</a:t>
            </a:r>
            <a:r>
              <a:rPr lang="en-US" sz="2200" dirty="0"/>
              <a:t>)</a:t>
            </a:r>
          </a:p>
        </p:txBody>
      </p:sp>
    </p:spTree>
    <p:extLst>
      <p:ext uri="{BB962C8B-B14F-4D97-AF65-F5344CB8AC3E}">
        <p14:creationId xmlns:p14="http://schemas.microsoft.com/office/powerpoint/2010/main" val="1465628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Principles</a:t>
            </a:r>
            <a:endParaRPr lang="cs-CZ" dirty="0"/>
          </a:p>
        </p:txBody>
      </p:sp>
      <p:sp>
        <p:nvSpPr>
          <p:cNvPr id="3" name="Content Placeholder 2"/>
          <p:cNvSpPr>
            <a:spLocks noGrp="1"/>
          </p:cNvSpPr>
          <p:nvPr>
            <p:ph idx="1"/>
          </p:nvPr>
        </p:nvSpPr>
        <p:spPr>
          <a:xfrm>
            <a:off x="609599" y="1600200"/>
            <a:ext cx="6347714" cy="4724400"/>
          </a:xfrm>
        </p:spPr>
        <p:txBody>
          <a:bodyPr>
            <a:normAutofit/>
          </a:bodyPr>
          <a:lstStyle/>
          <a:p>
            <a:r>
              <a:rPr lang="en-US" sz="2400" dirty="0"/>
              <a:t>Professionalism</a:t>
            </a:r>
          </a:p>
          <a:p>
            <a:pPr lvl="1"/>
            <a:r>
              <a:rPr lang="en-US" sz="2000" dirty="0">
                <a:solidFill>
                  <a:schemeClr val="bg1">
                    <a:lumMod val="50000"/>
                  </a:schemeClr>
                </a:solidFill>
              </a:rPr>
              <a:t>Be prepared</a:t>
            </a:r>
          </a:p>
          <a:p>
            <a:pPr lvl="1"/>
            <a:r>
              <a:rPr lang="en-US" sz="2000" dirty="0">
                <a:solidFill>
                  <a:schemeClr val="bg1">
                    <a:lumMod val="50000"/>
                  </a:schemeClr>
                </a:solidFill>
              </a:rPr>
              <a:t>Follow the schedule</a:t>
            </a:r>
          </a:p>
          <a:p>
            <a:pPr lvl="1"/>
            <a:r>
              <a:rPr lang="en-US" sz="2000" dirty="0">
                <a:solidFill>
                  <a:schemeClr val="bg1">
                    <a:lumMod val="50000"/>
                  </a:schemeClr>
                </a:solidFill>
              </a:rPr>
              <a:t>Hold consultation hours</a:t>
            </a:r>
          </a:p>
          <a:p>
            <a:pPr lvl="1"/>
            <a:r>
              <a:rPr lang="en-US" sz="2000" dirty="0">
                <a:solidFill>
                  <a:schemeClr val="bg1">
                    <a:lumMod val="50000"/>
                  </a:schemeClr>
                </a:solidFill>
              </a:rPr>
              <a:t>Provide timely feedback</a:t>
            </a:r>
          </a:p>
          <a:p>
            <a:pPr lvl="1"/>
            <a:r>
              <a:rPr lang="en-US" sz="2400" dirty="0"/>
              <a:t>Do not act as “only </a:t>
            </a:r>
            <a:r>
              <a:rPr lang="en-US" sz="2400" dirty="0" smtClean="0"/>
              <a:t>an adjunct”</a:t>
            </a:r>
            <a:endParaRPr lang="en-US" sz="2400" dirty="0"/>
          </a:p>
          <a:p>
            <a:pPr lvl="1"/>
            <a:r>
              <a:rPr lang="en-US" sz="2400" dirty="0"/>
              <a:t>Never share grades in class</a:t>
            </a:r>
          </a:p>
          <a:p>
            <a:pPr lvl="1"/>
            <a:r>
              <a:rPr lang="en-US" sz="2400" dirty="0"/>
              <a:t>Speak only in English when you teach</a:t>
            </a:r>
          </a:p>
          <a:p>
            <a:pPr lvl="2"/>
            <a:r>
              <a:rPr lang="en-US" sz="2200" dirty="0"/>
              <a:t>It is acceptable to speak in another shared language in office hours </a:t>
            </a:r>
            <a:r>
              <a:rPr lang="en-US" sz="2200" dirty="0">
                <a:sym typeface="Wingdings" panose="05000000000000000000" pitchFamily="2" charset="2"/>
              </a:rPr>
              <a:t></a:t>
            </a:r>
            <a:endParaRPr lang="en-US" sz="2200" dirty="0"/>
          </a:p>
          <a:p>
            <a:pPr lvl="1"/>
            <a:endParaRPr lang="cs-CZ" dirty="0"/>
          </a:p>
        </p:txBody>
      </p:sp>
    </p:spTree>
    <p:extLst>
      <p:ext uri="{BB962C8B-B14F-4D97-AF65-F5344CB8AC3E}">
        <p14:creationId xmlns:p14="http://schemas.microsoft.com/office/powerpoint/2010/main" val="1324627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76200" y="1524000"/>
            <a:ext cx="7543800" cy="5181600"/>
          </a:xfrm>
        </p:spPr>
        <p:txBody>
          <a:bodyPr>
            <a:normAutofit/>
          </a:bodyPr>
          <a:lstStyle/>
          <a:p>
            <a:r>
              <a:rPr lang="en-US" sz="2200" dirty="0">
                <a:solidFill>
                  <a:schemeClr val="bg1">
                    <a:lumMod val="50000"/>
                  </a:schemeClr>
                </a:solidFill>
              </a:rPr>
              <a:t>Professionalism</a:t>
            </a:r>
          </a:p>
          <a:p>
            <a:r>
              <a:rPr lang="en-US" sz="2600" dirty="0"/>
              <a:t>Interactivity</a:t>
            </a:r>
          </a:p>
          <a:p>
            <a:pPr lvl="1"/>
            <a:r>
              <a:rPr lang="en-US" sz="2400" dirty="0"/>
              <a:t>Do not </a:t>
            </a:r>
            <a:r>
              <a:rPr lang="cs-CZ" sz="2400" dirty="0"/>
              <a:t>just </a:t>
            </a:r>
            <a:r>
              <a:rPr lang="en-US" sz="2400" dirty="0"/>
              <a:t>lecture. Implement ways to help your students participate &amp; </a:t>
            </a:r>
            <a:r>
              <a:rPr lang="en-US" sz="2400" dirty="0" smtClean="0"/>
              <a:t>apply concepts.</a:t>
            </a: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r>
              <a:rPr lang="en-US" sz="2200" dirty="0" smtClean="0"/>
              <a:t>E.g. 2-minute </a:t>
            </a:r>
            <a:r>
              <a:rPr lang="en-US" sz="2200" dirty="0"/>
              <a:t>writing exercise </a:t>
            </a:r>
            <a:r>
              <a:rPr lang="en-US" sz="2200" dirty="0">
                <a:sym typeface="Wingdings" panose="05000000000000000000" pitchFamily="2" charset="2"/>
              </a:rPr>
              <a:t> </a:t>
            </a:r>
            <a:r>
              <a:rPr lang="en-US" sz="2200" dirty="0" smtClean="0">
                <a:sym typeface="Wingdings" panose="05000000000000000000" pitchFamily="2" charset="2"/>
              </a:rPr>
              <a:t>Think</a:t>
            </a:r>
            <a:r>
              <a:rPr lang="en-US" sz="2200" dirty="0">
                <a:sym typeface="Wingdings" panose="05000000000000000000" pitchFamily="2" charset="2"/>
              </a:rPr>
              <a:t>, Pair, Share</a:t>
            </a:r>
            <a:endParaRPr lang="en-US" sz="2200" dirty="0"/>
          </a:p>
          <a:p>
            <a:pPr marL="0" indent="0">
              <a:buNone/>
            </a:pPr>
            <a:endParaRPr lang="en-US" sz="2600" dirty="0"/>
          </a:p>
        </p:txBody>
      </p:sp>
      <p:pic>
        <p:nvPicPr>
          <p:cNvPr id="4" name="Picture 2" descr="Image result for writi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814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425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1066800"/>
          </a:xfrm>
        </p:spPr>
        <p:txBody>
          <a:bodyPr>
            <a:normAutofit/>
          </a:bodyPr>
          <a:lstStyle/>
          <a:p>
            <a:pPr algn="ctr"/>
            <a:r>
              <a:rPr lang="en-US" sz="3200" dirty="0" smtClean="0"/>
              <a:t>Data support the efficacy </a:t>
            </a:r>
            <a:br>
              <a:rPr lang="en-US" sz="3200" dirty="0" smtClean="0"/>
            </a:br>
            <a:r>
              <a:rPr lang="en-US" sz="3200" dirty="0" smtClean="0"/>
              <a:t>of active learning</a:t>
            </a:r>
            <a:endParaRPr lang="cs-CZ" sz="3200" dirty="0"/>
          </a:p>
        </p:txBody>
      </p:sp>
      <p:sp>
        <p:nvSpPr>
          <p:cNvPr id="3" name="Content Placeholder 2"/>
          <p:cNvSpPr>
            <a:spLocks noGrp="1"/>
          </p:cNvSpPr>
          <p:nvPr>
            <p:ph idx="1"/>
          </p:nvPr>
        </p:nvSpPr>
        <p:spPr>
          <a:xfrm>
            <a:off x="304800" y="1524000"/>
            <a:ext cx="6781800" cy="5105400"/>
          </a:xfrm>
        </p:spPr>
        <p:txBody>
          <a:bodyPr>
            <a:normAutofit/>
          </a:bodyPr>
          <a:lstStyle/>
          <a:p>
            <a:pPr marL="0" indent="0">
              <a:buNone/>
            </a:pPr>
            <a:r>
              <a:rPr lang="en-US" sz="2400" dirty="0"/>
              <a:t>The </a:t>
            </a:r>
            <a:r>
              <a:rPr lang="en-US" sz="2400" dirty="0" smtClean="0"/>
              <a:t>evidence </a:t>
            </a:r>
            <a:r>
              <a:rPr lang="en-US" sz="2400" dirty="0"/>
              <a:t>that active learning approaches help students learn more effectively than </a:t>
            </a:r>
            <a:r>
              <a:rPr lang="en-US" sz="2400" dirty="0" err="1"/>
              <a:t>transmissionist</a:t>
            </a:r>
            <a:r>
              <a:rPr lang="en-US" sz="2400" dirty="0"/>
              <a:t> approaches </a:t>
            </a:r>
            <a:r>
              <a:rPr lang="en-US" sz="2400" dirty="0" smtClean="0"/>
              <a:t>is </a:t>
            </a:r>
            <a:r>
              <a:rPr lang="en-US" sz="2400" dirty="0"/>
              <a:t>robust and stretches back more than thirty </a:t>
            </a:r>
            <a:r>
              <a:rPr lang="en-US" sz="2400" dirty="0" smtClean="0"/>
              <a:t>years </a:t>
            </a:r>
          </a:p>
          <a:p>
            <a:pPr marL="0" indent="0">
              <a:buNone/>
            </a:pPr>
            <a:r>
              <a:rPr lang="en-US" sz="2200" dirty="0" smtClean="0"/>
              <a:t>   (see e.g., </a:t>
            </a:r>
            <a:r>
              <a:rPr lang="en-US" sz="2200" dirty="0" err="1" smtClean="0"/>
              <a:t>Bonwell</a:t>
            </a:r>
            <a:r>
              <a:rPr lang="en-US" sz="2200" dirty="0" smtClean="0"/>
              <a:t> &amp; </a:t>
            </a:r>
            <a:r>
              <a:rPr lang="en-US" sz="2200" dirty="0" err="1" smtClean="0"/>
              <a:t>Eisen</a:t>
            </a:r>
            <a:r>
              <a:rPr lang="en-US" sz="2200" dirty="0" smtClean="0"/>
              <a:t> 1991; Hake 1998).  </a:t>
            </a:r>
            <a:endParaRPr lang="en-US" sz="2200" dirty="0"/>
          </a:p>
          <a:p>
            <a:pPr marL="0" indent="0">
              <a:buNone/>
            </a:pPr>
            <a:endParaRPr lang="en-US" sz="1000" dirty="0" smtClean="0"/>
          </a:p>
          <a:p>
            <a:pPr>
              <a:buFontTx/>
              <a:buChar char="-"/>
            </a:pPr>
            <a:endParaRPr lang="en-US" sz="2000" dirty="0"/>
          </a:p>
        </p:txBody>
      </p:sp>
      <p:pic>
        <p:nvPicPr>
          <p:cNvPr id="1026" name="Picture 2" descr="Calvin and Hobbes Cartoons | Teaching and Learning in Indon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42699"/>
            <a:ext cx="8534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63000" y="3657600"/>
            <a:ext cx="228600" cy="3124200"/>
          </a:xfrm>
          <a:prstGeom prst="rect">
            <a:avLst/>
          </a:prstGeom>
          <a:solidFill>
            <a:srgbClr val="92D050"/>
          </a:solidFill>
        </p:spPr>
        <p:txBody>
          <a:bodyPr wrap="square" rtlCol="0">
            <a:spAutoFit/>
          </a:bodyPr>
          <a:lstStyle/>
          <a:p>
            <a:endParaRPr lang="en-US" dirty="0"/>
          </a:p>
        </p:txBody>
      </p:sp>
    </p:spTree>
    <p:extLst>
      <p:ext uri="{BB962C8B-B14F-4D97-AF65-F5344CB8AC3E}">
        <p14:creationId xmlns:p14="http://schemas.microsoft.com/office/powerpoint/2010/main" val="2479502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609598" y="1524000"/>
            <a:ext cx="6705602" cy="5029200"/>
          </a:xfrm>
        </p:spPr>
        <p:txBody>
          <a:bodyPr>
            <a:normAutofit/>
          </a:bodyPr>
          <a:lstStyle/>
          <a:p>
            <a:r>
              <a:rPr lang="en-US" sz="2600" dirty="0">
                <a:solidFill>
                  <a:schemeClr val="bg1">
                    <a:lumMod val="50000"/>
                  </a:schemeClr>
                </a:solidFill>
              </a:rPr>
              <a:t>Professionalism</a:t>
            </a:r>
          </a:p>
          <a:p>
            <a:r>
              <a:rPr lang="en-US" sz="2600" dirty="0"/>
              <a:t>Interactivity</a:t>
            </a:r>
          </a:p>
          <a:p>
            <a:pPr lvl="1"/>
            <a:r>
              <a:rPr lang="en-US" sz="2000" dirty="0">
                <a:solidFill>
                  <a:schemeClr val="bg1">
                    <a:lumMod val="50000"/>
                  </a:schemeClr>
                </a:solidFill>
              </a:rPr>
              <a:t>Do not </a:t>
            </a:r>
            <a:r>
              <a:rPr lang="cs-CZ" sz="2000" dirty="0">
                <a:solidFill>
                  <a:schemeClr val="bg1">
                    <a:lumMod val="50000"/>
                  </a:schemeClr>
                </a:solidFill>
              </a:rPr>
              <a:t>just </a:t>
            </a:r>
            <a:r>
              <a:rPr lang="en-US" sz="2000" dirty="0" smtClean="0">
                <a:solidFill>
                  <a:schemeClr val="bg1">
                    <a:lumMod val="50000"/>
                  </a:schemeClr>
                </a:solidFill>
              </a:rPr>
              <a:t>lecture </a:t>
            </a:r>
          </a:p>
          <a:p>
            <a:pPr lvl="1"/>
            <a:r>
              <a:rPr lang="en-US" sz="2400" dirty="0" smtClean="0"/>
              <a:t>Use </a:t>
            </a:r>
            <a:r>
              <a:rPr lang="en-US" sz="2400" dirty="0"/>
              <a:t>diverse teaching methods: lecture, group discussions, paired discussions, video clip analysis, handouts, forums on NEO, field trips, simulations, be creative!</a:t>
            </a:r>
          </a:p>
          <a:p>
            <a:pPr marL="0" indent="0">
              <a:buNone/>
            </a:pPr>
            <a:endParaRPr lang="en-US" sz="2600" dirty="0"/>
          </a:p>
        </p:txBody>
      </p:sp>
      <p:sp>
        <p:nvSpPr>
          <p:cNvPr id="4" name="TextBox 3"/>
          <p:cNvSpPr txBox="1"/>
          <p:nvPr/>
        </p:nvSpPr>
        <p:spPr>
          <a:xfrm>
            <a:off x="634626" y="4829651"/>
            <a:ext cx="6119112" cy="1723549"/>
          </a:xfrm>
          <a:prstGeom prst="rect">
            <a:avLst/>
          </a:prstGeom>
          <a:noFill/>
          <a:ln>
            <a:solidFill>
              <a:schemeClr val="accent1"/>
            </a:solidFill>
          </a:ln>
        </p:spPr>
        <p:txBody>
          <a:bodyPr wrap="square" rtlCol="0">
            <a:spAutoFit/>
          </a:bodyPr>
          <a:lstStyle/>
          <a:p>
            <a:r>
              <a:rPr lang="en-US" sz="2200" u="sng" dirty="0"/>
              <a:t>Student comment, 2023 data:</a:t>
            </a:r>
          </a:p>
          <a:p>
            <a:endParaRPr lang="en-US" sz="1600" dirty="0" smtClean="0"/>
          </a:p>
          <a:p>
            <a:r>
              <a:rPr lang="en-US" sz="2000" dirty="0" smtClean="0"/>
              <a:t>“Some </a:t>
            </a:r>
            <a:r>
              <a:rPr lang="en-US" sz="2000" dirty="0"/>
              <a:t>students take time to get used to the class/professor, and that's why many of us don't actively participate in the beginning of </a:t>
            </a:r>
            <a:r>
              <a:rPr lang="en-US" sz="2000" dirty="0" smtClean="0"/>
              <a:t>a class.”</a:t>
            </a:r>
          </a:p>
          <a:p>
            <a:endParaRPr lang="en-US" sz="800" dirty="0"/>
          </a:p>
        </p:txBody>
      </p:sp>
    </p:spTree>
    <p:extLst>
      <p:ext uri="{BB962C8B-B14F-4D97-AF65-F5344CB8AC3E}">
        <p14:creationId xmlns:p14="http://schemas.microsoft.com/office/powerpoint/2010/main" val="1697239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09" y="457200"/>
            <a:ext cx="6781800" cy="1143000"/>
          </a:xfrm>
        </p:spPr>
        <p:txBody>
          <a:bodyPr>
            <a:normAutofit fontScale="90000"/>
          </a:bodyPr>
          <a:lstStyle/>
          <a:p>
            <a:r>
              <a:rPr lang="en-US" dirty="0"/>
              <a:t>Data: Comments from AAU students  </a:t>
            </a:r>
            <a:br>
              <a:rPr lang="en-US" dirty="0"/>
            </a:br>
            <a:r>
              <a:rPr lang="en-US" dirty="0"/>
              <a:t> 2022-23 faculty course evaluations</a:t>
            </a:r>
          </a:p>
        </p:txBody>
      </p:sp>
      <p:sp>
        <p:nvSpPr>
          <p:cNvPr id="4" name="Content Placeholder 3"/>
          <p:cNvSpPr>
            <a:spLocks noGrp="1"/>
          </p:cNvSpPr>
          <p:nvPr>
            <p:ph sz="half" idx="2"/>
          </p:nvPr>
        </p:nvSpPr>
        <p:spPr>
          <a:xfrm>
            <a:off x="533400" y="1752600"/>
            <a:ext cx="6781800" cy="2286000"/>
          </a:xfrm>
          <a:ln>
            <a:solidFill>
              <a:schemeClr val="accent2">
                <a:lumMod val="75000"/>
              </a:schemeClr>
            </a:solidFill>
          </a:ln>
        </p:spPr>
        <p:txBody>
          <a:bodyPr>
            <a:normAutofit/>
          </a:bodyPr>
          <a:lstStyle/>
          <a:p>
            <a:pPr marL="0" indent="0">
              <a:buNone/>
            </a:pPr>
            <a:r>
              <a:rPr lang="en-US" sz="2400" dirty="0"/>
              <a:t>“I like how the professor is always supportive, presents information in an interesting way and is giving examples so that we can understand the concepts better. I also like that he's not just lecturing, but we also play some games, watch some movie clips, do discussions.” </a:t>
            </a:r>
          </a:p>
          <a:p>
            <a:pPr marL="0" indent="0">
              <a:buNone/>
            </a:pPr>
            <a:endParaRPr lang="en-US" dirty="0"/>
          </a:p>
        </p:txBody>
      </p:sp>
      <p:pic>
        <p:nvPicPr>
          <p:cNvPr id="6" name="Picture 5" descr="Importance of Online Discourse Communities | Technog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343400"/>
            <a:ext cx="5464175" cy="19159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40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627959"/>
            <a:ext cx="6347714" cy="566738"/>
          </a:xfrm>
        </p:spPr>
        <p:txBody>
          <a:bodyPr>
            <a:normAutofit/>
          </a:bodyPr>
          <a:lstStyle/>
          <a:p>
            <a:pPr algn="ctr"/>
            <a:r>
              <a:rPr lang="en-US" sz="2600" dirty="0">
                <a:solidFill>
                  <a:schemeClr val="accent2">
                    <a:lumMod val="75000"/>
                  </a:schemeClr>
                </a:solidFill>
              </a:rPr>
              <a:t>Welcome to Anglo American University!</a:t>
            </a:r>
          </a:p>
        </p:txBody>
      </p:sp>
      <p:sp>
        <p:nvSpPr>
          <p:cNvPr id="4" name="Text Placeholder 3"/>
          <p:cNvSpPr>
            <a:spLocks noGrp="1"/>
          </p:cNvSpPr>
          <p:nvPr>
            <p:ph type="body" sz="half" idx="2"/>
          </p:nvPr>
        </p:nvSpPr>
        <p:spPr>
          <a:xfrm>
            <a:off x="304800" y="5257800"/>
            <a:ext cx="6781801" cy="1338262"/>
          </a:xfrm>
        </p:spPr>
        <p:txBody>
          <a:bodyPr>
            <a:normAutofit fontScale="92500" lnSpcReduction="10000"/>
          </a:bodyPr>
          <a:lstStyle/>
          <a:p>
            <a:pPr algn="ctr"/>
            <a:r>
              <a:rPr lang="en-US" sz="2400" dirty="0"/>
              <a:t>We are </a:t>
            </a:r>
            <a:r>
              <a:rPr lang="en-US" sz="2400" dirty="0" smtClean="0"/>
              <a:t>pleased </a:t>
            </a:r>
            <a:r>
              <a:rPr lang="en-US" sz="2400" dirty="0"/>
              <a:t>to have you </a:t>
            </a:r>
            <a:r>
              <a:rPr lang="en-US" sz="2400" dirty="0" smtClean="0"/>
              <a:t>here and </a:t>
            </a:r>
          </a:p>
          <a:p>
            <a:pPr algn="ctr"/>
            <a:r>
              <a:rPr lang="en-US" sz="2400" dirty="0" smtClean="0"/>
              <a:t>we hope </a:t>
            </a:r>
            <a:r>
              <a:rPr lang="en-US" sz="2400" dirty="0"/>
              <a:t>you find this orientation </a:t>
            </a:r>
            <a:endParaRPr lang="en-US" sz="2400" dirty="0" smtClean="0"/>
          </a:p>
          <a:p>
            <a:pPr algn="ctr"/>
            <a:r>
              <a:rPr lang="en-US" sz="2400" dirty="0" smtClean="0"/>
              <a:t>engaging </a:t>
            </a:r>
            <a:r>
              <a:rPr lang="en-US" sz="2400" dirty="0"/>
              <a:t>&amp; useful.</a:t>
            </a:r>
          </a:p>
        </p:txBody>
      </p:sp>
      <p:pic>
        <p:nvPicPr>
          <p:cNvPr id="6" name="Picture 7" descr="Image result for image AAU Pragu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562" r="3562"/>
          <a:stretch>
            <a:fillRect/>
          </a:stretch>
        </p:blipFill>
        <p:spPr bwMode="auto">
          <a:xfrm>
            <a:off x="838199" y="838201"/>
            <a:ext cx="6143951" cy="372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73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BA232-4E29-EC4F-AAD0-07C77F008B9D}"/>
              </a:ext>
            </a:extLst>
          </p:cNvPr>
          <p:cNvSpPr>
            <a:spLocks noGrp="1"/>
          </p:cNvSpPr>
          <p:nvPr>
            <p:ph type="title"/>
          </p:nvPr>
        </p:nvSpPr>
        <p:spPr>
          <a:xfrm>
            <a:off x="609599" y="609600"/>
            <a:ext cx="6347713" cy="1676400"/>
          </a:xfrm>
        </p:spPr>
        <p:txBody>
          <a:bodyPr>
            <a:normAutofit fontScale="90000"/>
          </a:bodyPr>
          <a:lstStyle/>
          <a:p>
            <a:pPr algn="ctr"/>
            <a:r>
              <a:rPr lang="en-US" dirty="0" smtClean="0"/>
              <a:t>Sometimes AAU Faculty </a:t>
            </a:r>
            <a:br>
              <a:rPr lang="en-US" dirty="0" smtClean="0"/>
            </a:br>
            <a:r>
              <a:rPr lang="en-US" dirty="0" smtClean="0"/>
              <a:t>members must teach in a </a:t>
            </a:r>
            <a:br>
              <a:rPr lang="en-US" dirty="0" smtClean="0"/>
            </a:br>
            <a:r>
              <a:rPr lang="en-US" dirty="0" smtClean="0"/>
              <a:t>Concurrent Learning Environment</a:t>
            </a:r>
            <a:endParaRPr lang="en-US" dirty="0"/>
          </a:p>
        </p:txBody>
      </p:sp>
      <p:sp>
        <p:nvSpPr>
          <p:cNvPr id="3" name="Content Placeholder 2">
            <a:extLst>
              <a:ext uri="{FF2B5EF4-FFF2-40B4-BE49-F238E27FC236}">
                <a16:creationId xmlns:a16="http://schemas.microsoft.com/office/drawing/2014/main" xmlns="" id="{A68BE706-9D1B-5E46-AC14-E5AF85A820AF}"/>
              </a:ext>
            </a:extLst>
          </p:cNvPr>
          <p:cNvSpPr>
            <a:spLocks noGrp="1"/>
          </p:cNvSpPr>
          <p:nvPr>
            <p:ph idx="1"/>
          </p:nvPr>
        </p:nvSpPr>
        <p:spPr>
          <a:xfrm>
            <a:off x="609599" y="2286000"/>
            <a:ext cx="6347714" cy="4343400"/>
          </a:xfrm>
        </p:spPr>
        <p:txBody>
          <a:bodyPr>
            <a:normAutofit/>
          </a:bodyPr>
          <a:lstStyle/>
          <a:p>
            <a:pPr marL="0" indent="0">
              <a:buNone/>
            </a:pPr>
            <a:endParaRPr lang="en-US" sz="400" dirty="0" smtClean="0"/>
          </a:p>
          <a:p>
            <a:r>
              <a:rPr lang="en-US" sz="2600" dirty="0" smtClean="0"/>
              <a:t>Most often occurs when a student has a health problem, or trouble obtaining a visa in order to come to Prague </a:t>
            </a:r>
          </a:p>
          <a:p>
            <a:r>
              <a:rPr lang="en-US" sz="2600" dirty="0" smtClean="0"/>
              <a:t>Please try to be understanding, or ask for help from me/the </a:t>
            </a:r>
            <a:r>
              <a:rPr lang="en-US" sz="2600" dirty="0"/>
              <a:t>C</a:t>
            </a:r>
            <a:r>
              <a:rPr lang="en-US" sz="2600" dirty="0" smtClean="0"/>
              <a:t>TL Director (e.g., in a 1:1 meeting) for strategies in how to “run” a class well with both in-person and online students</a:t>
            </a:r>
          </a:p>
        </p:txBody>
      </p:sp>
    </p:spTree>
    <p:extLst>
      <p:ext uri="{BB962C8B-B14F-4D97-AF65-F5344CB8AC3E}">
        <p14:creationId xmlns:p14="http://schemas.microsoft.com/office/powerpoint/2010/main" val="131923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BA232-4E29-EC4F-AAD0-07C77F008B9D}"/>
              </a:ext>
            </a:extLst>
          </p:cNvPr>
          <p:cNvSpPr>
            <a:spLocks noGrp="1"/>
          </p:cNvSpPr>
          <p:nvPr>
            <p:ph type="title"/>
          </p:nvPr>
        </p:nvSpPr>
        <p:spPr>
          <a:xfrm>
            <a:off x="609599" y="609600"/>
            <a:ext cx="6347713" cy="1905000"/>
          </a:xfrm>
        </p:spPr>
        <p:txBody>
          <a:bodyPr>
            <a:normAutofit/>
          </a:bodyPr>
          <a:lstStyle/>
          <a:p>
            <a:pPr algn="ctr"/>
            <a:r>
              <a:rPr lang="en-US" dirty="0" smtClean="0"/>
              <a:t/>
            </a:r>
            <a:br>
              <a:rPr lang="en-US" dirty="0" smtClean="0"/>
            </a:br>
            <a:r>
              <a:rPr lang="en-US" sz="3200" dirty="0" smtClean="0"/>
              <a:t>Concurrent Learning Environment</a:t>
            </a:r>
            <a:endParaRPr lang="en-US" sz="3200" dirty="0"/>
          </a:p>
        </p:txBody>
      </p:sp>
      <p:sp>
        <p:nvSpPr>
          <p:cNvPr id="3" name="Content Placeholder 2">
            <a:extLst>
              <a:ext uri="{FF2B5EF4-FFF2-40B4-BE49-F238E27FC236}">
                <a16:creationId xmlns:a16="http://schemas.microsoft.com/office/drawing/2014/main" xmlns="" id="{A68BE706-9D1B-5E46-AC14-E5AF85A820AF}"/>
              </a:ext>
            </a:extLst>
          </p:cNvPr>
          <p:cNvSpPr>
            <a:spLocks noGrp="1"/>
          </p:cNvSpPr>
          <p:nvPr>
            <p:ph idx="1"/>
          </p:nvPr>
        </p:nvSpPr>
        <p:spPr>
          <a:xfrm>
            <a:off x="609599" y="2133600"/>
            <a:ext cx="6347714" cy="4495800"/>
          </a:xfrm>
        </p:spPr>
        <p:txBody>
          <a:bodyPr>
            <a:normAutofit/>
          </a:bodyPr>
          <a:lstStyle/>
          <a:p>
            <a:pPr marL="0" indent="0">
              <a:buNone/>
            </a:pPr>
            <a:endParaRPr lang="en-US" sz="400" dirty="0" smtClean="0"/>
          </a:p>
          <a:p>
            <a:r>
              <a:rPr lang="en-US" sz="2600" dirty="0" smtClean="0"/>
              <a:t>Guidelines </a:t>
            </a:r>
            <a:r>
              <a:rPr lang="en-US" sz="2600" dirty="0"/>
              <a:t>for Online </a:t>
            </a:r>
            <a:r>
              <a:rPr lang="en-US" sz="2600" dirty="0" smtClean="0"/>
              <a:t>Students:</a:t>
            </a:r>
            <a:endParaRPr lang="en-US" sz="2600" dirty="0"/>
          </a:p>
          <a:p>
            <a:pPr lvl="1"/>
            <a:r>
              <a:rPr lang="en-US" sz="2400" dirty="0"/>
              <a:t>If you must record a class on </a:t>
            </a:r>
            <a:r>
              <a:rPr lang="en-US" sz="2400" i="1" dirty="0"/>
              <a:t>Teams</a:t>
            </a:r>
            <a:r>
              <a:rPr lang="en-US" sz="2400" dirty="0"/>
              <a:t>, you must have your camera on.</a:t>
            </a:r>
          </a:p>
          <a:p>
            <a:pPr lvl="1"/>
            <a:r>
              <a:rPr lang="en-US" sz="2400" dirty="0"/>
              <a:t>All courses must be recorded in weeks 1 &amp; </a:t>
            </a:r>
            <a:r>
              <a:rPr lang="en-US" sz="2400" dirty="0" smtClean="0"/>
              <a:t>2, </a:t>
            </a:r>
            <a:r>
              <a:rPr lang="en-US" sz="2400" dirty="0"/>
              <a:t>for students waiting on VISAs</a:t>
            </a:r>
            <a:r>
              <a:rPr lang="en-US" sz="2400" dirty="0" smtClean="0"/>
              <a:t>. </a:t>
            </a:r>
          </a:p>
          <a:p>
            <a:pPr lvl="1"/>
            <a:r>
              <a:rPr lang="en-US" sz="2400" dirty="0" smtClean="0"/>
              <a:t>Sometimes students add your course after the first class so having recorded it makes things easier for everyone.</a:t>
            </a:r>
            <a:endParaRPr lang="en-US" sz="2400" dirty="0"/>
          </a:p>
        </p:txBody>
      </p:sp>
    </p:spTree>
    <p:extLst>
      <p:ext uri="{BB962C8B-B14F-4D97-AF65-F5344CB8AC3E}">
        <p14:creationId xmlns:p14="http://schemas.microsoft.com/office/powerpoint/2010/main" val="3380625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68BE706-9D1B-5E46-AC14-E5AF85A820AF}"/>
              </a:ext>
            </a:extLst>
          </p:cNvPr>
          <p:cNvSpPr>
            <a:spLocks noGrp="1"/>
          </p:cNvSpPr>
          <p:nvPr>
            <p:ph idx="1"/>
          </p:nvPr>
        </p:nvSpPr>
        <p:spPr>
          <a:xfrm>
            <a:off x="609598" y="914400"/>
            <a:ext cx="6400801" cy="5715000"/>
          </a:xfrm>
        </p:spPr>
        <p:txBody>
          <a:bodyPr>
            <a:normAutofit/>
          </a:bodyPr>
          <a:lstStyle/>
          <a:p>
            <a:r>
              <a:rPr lang="en-US" sz="2600" dirty="0"/>
              <a:t>Guidelines for </a:t>
            </a:r>
            <a:r>
              <a:rPr lang="en-US" sz="2600" dirty="0" smtClean="0"/>
              <a:t>Using Teams</a:t>
            </a:r>
            <a:endParaRPr lang="en-US" sz="2600" dirty="0"/>
          </a:p>
          <a:p>
            <a:pPr lvl="1"/>
            <a:r>
              <a:rPr lang="en-US" sz="2400" dirty="0">
                <a:solidFill>
                  <a:schemeClr val="bg1">
                    <a:lumMod val="50000"/>
                  </a:schemeClr>
                </a:solidFill>
              </a:rPr>
              <a:t>If you must record a class on </a:t>
            </a:r>
            <a:r>
              <a:rPr lang="en-US" sz="2400" i="1" dirty="0">
                <a:solidFill>
                  <a:schemeClr val="bg1">
                    <a:lumMod val="50000"/>
                  </a:schemeClr>
                </a:solidFill>
              </a:rPr>
              <a:t>Teams</a:t>
            </a:r>
            <a:r>
              <a:rPr lang="en-US" sz="2400" dirty="0">
                <a:solidFill>
                  <a:schemeClr val="bg1">
                    <a:lumMod val="50000"/>
                  </a:schemeClr>
                </a:solidFill>
              </a:rPr>
              <a:t>, you must have your camera </a:t>
            </a:r>
            <a:r>
              <a:rPr lang="en-US" sz="2400" dirty="0" smtClean="0">
                <a:solidFill>
                  <a:schemeClr val="bg1">
                    <a:lumMod val="50000"/>
                  </a:schemeClr>
                </a:solidFill>
              </a:rPr>
              <a:t>on</a:t>
            </a:r>
            <a:endParaRPr lang="en-US" sz="2400" dirty="0">
              <a:solidFill>
                <a:schemeClr val="bg1">
                  <a:lumMod val="50000"/>
                </a:schemeClr>
              </a:solidFill>
            </a:endParaRPr>
          </a:p>
          <a:p>
            <a:pPr lvl="1"/>
            <a:r>
              <a:rPr lang="en-US" sz="2400" dirty="0" smtClean="0">
                <a:solidFill>
                  <a:schemeClr val="bg1">
                    <a:lumMod val="50000"/>
                  </a:schemeClr>
                </a:solidFill>
              </a:rPr>
              <a:t>You must record your class in weeks </a:t>
            </a:r>
            <a:r>
              <a:rPr lang="en-US" sz="2400" dirty="0">
                <a:solidFill>
                  <a:schemeClr val="bg1">
                    <a:lumMod val="50000"/>
                  </a:schemeClr>
                </a:solidFill>
              </a:rPr>
              <a:t>1 &amp; 2 </a:t>
            </a:r>
            <a:r>
              <a:rPr lang="en-US" sz="2200" dirty="0" smtClean="0">
                <a:solidFill>
                  <a:schemeClr val="bg1">
                    <a:lumMod val="50000"/>
                  </a:schemeClr>
                </a:solidFill>
              </a:rPr>
              <a:t>(e.g., for </a:t>
            </a:r>
            <a:r>
              <a:rPr lang="en-US" sz="2200" dirty="0">
                <a:solidFill>
                  <a:schemeClr val="bg1">
                    <a:lumMod val="50000"/>
                  </a:schemeClr>
                </a:solidFill>
              </a:rPr>
              <a:t>students waiting on </a:t>
            </a:r>
            <a:r>
              <a:rPr lang="en-US" sz="2200" dirty="0" smtClean="0">
                <a:solidFill>
                  <a:schemeClr val="bg1">
                    <a:lumMod val="50000"/>
                  </a:schemeClr>
                </a:solidFill>
              </a:rPr>
              <a:t>VISAs)</a:t>
            </a:r>
            <a:endParaRPr lang="en-US" sz="2200" dirty="0">
              <a:solidFill>
                <a:schemeClr val="bg1">
                  <a:lumMod val="50000"/>
                </a:schemeClr>
              </a:solidFill>
            </a:endParaRPr>
          </a:p>
          <a:p>
            <a:pPr lvl="1"/>
            <a:r>
              <a:rPr lang="en-US" sz="2400" dirty="0"/>
              <a:t>Once you have reached week 3, if every student on your student roster is </a:t>
            </a:r>
            <a:r>
              <a:rPr lang="en-US" sz="2400" dirty="0" smtClean="0"/>
              <a:t>present, </a:t>
            </a:r>
            <a:r>
              <a:rPr lang="en-US" sz="2400" dirty="0"/>
              <a:t>there is no need to </a:t>
            </a:r>
            <a:r>
              <a:rPr lang="en-US" sz="2400" dirty="0" smtClean="0"/>
              <a:t>use Teams</a:t>
            </a:r>
            <a:endParaRPr lang="en-US" sz="2400" dirty="0"/>
          </a:p>
          <a:p>
            <a:pPr lvl="1"/>
            <a:r>
              <a:rPr lang="en-US" sz="2400" dirty="0"/>
              <a:t>E.g., I record in future weeks only if 2+ students are unable to </a:t>
            </a:r>
            <a:r>
              <a:rPr lang="en-US" sz="2400" dirty="0" smtClean="0"/>
              <a:t>attend </a:t>
            </a:r>
            <a:r>
              <a:rPr lang="en-US" sz="2200" dirty="0" smtClean="0"/>
              <a:t>(sick), </a:t>
            </a:r>
            <a:r>
              <a:rPr lang="en-US" sz="2400" dirty="0"/>
              <a:t>and only if they inform me in </a:t>
            </a:r>
            <a:r>
              <a:rPr lang="en-US" sz="2400" dirty="0" smtClean="0"/>
              <a:t>advance</a:t>
            </a:r>
            <a:endParaRPr lang="en-US" dirty="0"/>
          </a:p>
        </p:txBody>
      </p:sp>
    </p:spTree>
    <p:extLst>
      <p:ext uri="{BB962C8B-B14F-4D97-AF65-F5344CB8AC3E}">
        <p14:creationId xmlns:p14="http://schemas.microsoft.com/office/powerpoint/2010/main" val="3164588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09" y="457200"/>
            <a:ext cx="6781800" cy="1143000"/>
          </a:xfrm>
        </p:spPr>
        <p:txBody>
          <a:bodyPr>
            <a:normAutofit fontScale="90000"/>
          </a:bodyPr>
          <a:lstStyle/>
          <a:p>
            <a:r>
              <a:rPr lang="en-US" dirty="0"/>
              <a:t>Data: Comments from AAU students </a:t>
            </a:r>
            <a:br>
              <a:rPr lang="en-US" dirty="0"/>
            </a:br>
            <a:r>
              <a:rPr lang="en-US" dirty="0"/>
              <a:t> 2022-23 faculty course evaluations</a:t>
            </a:r>
          </a:p>
        </p:txBody>
      </p:sp>
      <p:sp>
        <p:nvSpPr>
          <p:cNvPr id="3" name="Content Placeholder 2"/>
          <p:cNvSpPr>
            <a:spLocks noGrp="1"/>
          </p:cNvSpPr>
          <p:nvPr>
            <p:ph sz="half" idx="1"/>
          </p:nvPr>
        </p:nvSpPr>
        <p:spPr>
          <a:xfrm>
            <a:off x="381001" y="1828800"/>
            <a:ext cx="6858000" cy="4495799"/>
          </a:xfrm>
          <a:ln>
            <a:solidFill>
              <a:schemeClr val="accent2">
                <a:lumMod val="75000"/>
              </a:schemeClr>
            </a:solidFill>
          </a:ln>
        </p:spPr>
        <p:txBody>
          <a:bodyPr>
            <a:noAutofit/>
          </a:bodyPr>
          <a:lstStyle/>
          <a:p>
            <a:pPr marL="0" indent="0">
              <a:buNone/>
            </a:pPr>
            <a:r>
              <a:rPr lang="en-US" sz="2200" dirty="0"/>
              <a:t>“This semester was fully in person, but </a:t>
            </a:r>
            <a:r>
              <a:rPr lang="en-US" sz="2200" b="1" dirty="0">
                <a:solidFill>
                  <a:schemeClr val="accent1">
                    <a:lumMod val="50000"/>
                  </a:schemeClr>
                </a:solidFill>
              </a:rPr>
              <a:t>I had to enter the class in </a:t>
            </a:r>
            <a:r>
              <a:rPr lang="en-US" sz="2200" b="1" i="1" dirty="0">
                <a:solidFill>
                  <a:schemeClr val="accent1">
                    <a:lumMod val="50000"/>
                  </a:schemeClr>
                </a:solidFill>
              </a:rPr>
              <a:t>Teams</a:t>
            </a:r>
            <a:r>
              <a:rPr lang="en-US" sz="2200" dirty="0"/>
              <a:t>, and I think the dynamics were great… even though there were people in the classroom, I felt that I was there with them because of the interaction. I loved the opportunity for participation, because we were a small class and from different nationalities, so with every topic everyone contributed something from a different point of view. I also really enjoyed the field trip we made to the museum, getting to relate concepts seen in class with an object that made us feel something, it made me realize that everything seen in class was a real life term.”</a:t>
            </a:r>
          </a:p>
        </p:txBody>
      </p:sp>
    </p:spTree>
    <p:extLst>
      <p:ext uri="{BB962C8B-B14F-4D97-AF65-F5344CB8AC3E}">
        <p14:creationId xmlns:p14="http://schemas.microsoft.com/office/powerpoint/2010/main" val="1234440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609598" y="1371600"/>
            <a:ext cx="6705602" cy="5334000"/>
          </a:xfrm>
        </p:spPr>
        <p:txBody>
          <a:bodyPr>
            <a:normAutofit lnSpcReduction="10000"/>
          </a:bodyPr>
          <a:lstStyle/>
          <a:p>
            <a:r>
              <a:rPr lang="en-US" sz="2200" dirty="0">
                <a:solidFill>
                  <a:schemeClr val="bg1">
                    <a:lumMod val="50000"/>
                  </a:schemeClr>
                </a:solidFill>
              </a:rPr>
              <a:t>Professionalism</a:t>
            </a:r>
          </a:p>
          <a:p>
            <a:r>
              <a:rPr lang="en-US" sz="2600" dirty="0"/>
              <a:t>Interactivity</a:t>
            </a:r>
          </a:p>
          <a:p>
            <a:pPr lvl="1"/>
            <a:r>
              <a:rPr lang="en-US" sz="2200" dirty="0">
                <a:solidFill>
                  <a:schemeClr val="tx1"/>
                </a:solidFill>
              </a:rPr>
              <a:t>Great resource: </a:t>
            </a:r>
            <a:r>
              <a:rPr lang="en-US" sz="2200" u="sng" dirty="0">
                <a:hlinkClick r:id="rId2"/>
              </a:rPr>
              <a:t>https://cft.vanderbilt.edu/guides-sub-pages/active-learning/#evidence</a:t>
            </a:r>
            <a:r>
              <a:rPr lang="en-US" sz="2200" u="sng" dirty="0"/>
              <a:t> </a:t>
            </a:r>
            <a:endParaRPr lang="en-US" sz="2200" dirty="0">
              <a:solidFill>
                <a:schemeClr val="bg1">
                  <a:lumMod val="50000"/>
                </a:schemeClr>
              </a:solidFill>
            </a:endParaRPr>
          </a:p>
          <a:p>
            <a:pPr marL="463550" lvl="1" indent="-6350">
              <a:buNone/>
            </a:pPr>
            <a:r>
              <a:rPr lang="en-US" sz="2000" dirty="0">
                <a:solidFill>
                  <a:schemeClr val="tx1"/>
                </a:solidFill>
              </a:rPr>
              <a:t>“Active learning engages students in the process of learning through activities and/or discussion in class, as opposed to passively listening to an expert. It emphasizes high-order thinking and often involves group work.” (Freeman et al, 2014) </a:t>
            </a:r>
            <a:endParaRPr lang="en-US" sz="2000" i="1" u="sng" dirty="0">
              <a:solidFill>
                <a:schemeClr val="tx1"/>
              </a:solidFill>
            </a:endParaRPr>
          </a:p>
          <a:p>
            <a:pPr marL="457200" lvl="1" indent="0">
              <a:buNone/>
            </a:pPr>
            <a:endParaRPr lang="en-US" sz="600" i="1" u="sng" dirty="0"/>
          </a:p>
          <a:p>
            <a:pPr marL="457200" lvl="1" indent="0">
              <a:buNone/>
            </a:pPr>
            <a:r>
              <a:rPr lang="en-US" sz="2400" i="1" u="sng" dirty="0"/>
              <a:t>Paired discussions</a:t>
            </a:r>
            <a:r>
              <a:rPr lang="en-US" sz="2400" i="1" dirty="0"/>
              <a:t>: </a:t>
            </a:r>
            <a:r>
              <a:rPr lang="en-US" sz="2400" dirty="0"/>
              <a:t>Explain to a colleague one method you already use in class to support </a:t>
            </a:r>
            <a:r>
              <a:rPr lang="en-US" sz="2400" dirty="0" smtClean="0"/>
              <a:t>active/interactive </a:t>
            </a:r>
            <a:r>
              <a:rPr lang="en-US" sz="2400" dirty="0"/>
              <a:t>learning.  </a:t>
            </a:r>
          </a:p>
          <a:p>
            <a:pPr marL="457200" lvl="1" indent="0">
              <a:buNone/>
            </a:pPr>
            <a:r>
              <a:rPr lang="en-US" sz="2400" i="1" dirty="0">
                <a:solidFill>
                  <a:schemeClr val="accent1">
                    <a:lumMod val="50000"/>
                  </a:schemeClr>
                </a:solidFill>
              </a:rPr>
              <a:t>		</a:t>
            </a:r>
            <a:endParaRPr lang="en-US" sz="2600" i="1" dirty="0"/>
          </a:p>
        </p:txBody>
      </p:sp>
      <p:pic>
        <p:nvPicPr>
          <p:cNvPr id="4" name="Picture 2" descr="High five&quot; Emotico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7312" y="541020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0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457200" y="1447800"/>
            <a:ext cx="7086600" cy="3124200"/>
          </a:xfrm>
        </p:spPr>
        <p:txBody>
          <a:bodyPr>
            <a:normAutofit/>
          </a:bodyPr>
          <a:lstStyle/>
          <a:p>
            <a:r>
              <a:rPr lang="en-US" sz="2000" dirty="0">
                <a:solidFill>
                  <a:schemeClr val="bg1">
                    <a:lumMod val="50000"/>
                  </a:schemeClr>
                </a:solidFill>
              </a:rPr>
              <a:t>Professionalism</a:t>
            </a:r>
          </a:p>
          <a:p>
            <a:r>
              <a:rPr lang="en-US" sz="2000" dirty="0">
                <a:solidFill>
                  <a:schemeClr val="bg1">
                    <a:lumMod val="50000"/>
                  </a:schemeClr>
                </a:solidFill>
              </a:rPr>
              <a:t>Interactivity</a:t>
            </a:r>
          </a:p>
          <a:p>
            <a:r>
              <a:rPr lang="en-US" sz="2600" dirty="0"/>
              <a:t>Complexity</a:t>
            </a:r>
          </a:p>
          <a:p>
            <a:pPr lvl="1"/>
            <a:r>
              <a:rPr lang="en-US" sz="2200" dirty="0"/>
              <a:t>Have at least one assignment where you assess students &amp;</a:t>
            </a:r>
            <a:r>
              <a:rPr lang="en-US" sz="2200" dirty="0" smtClean="0"/>
              <a:t> give feedback by </a:t>
            </a:r>
            <a:r>
              <a:rPr lang="en-US" sz="2200" b="1" dirty="0"/>
              <a:t>week </a:t>
            </a:r>
            <a:r>
              <a:rPr lang="en-US" sz="2200" b="1" dirty="0" smtClean="0"/>
              <a:t>5</a:t>
            </a:r>
            <a:endParaRPr lang="en-US" sz="2200" b="1" dirty="0"/>
          </a:p>
          <a:p>
            <a:pPr lvl="1"/>
            <a:r>
              <a:rPr lang="en-US" sz="2200" dirty="0"/>
              <a:t>AAU requires you provide at least one form of assessment (a </a:t>
            </a:r>
            <a:r>
              <a:rPr lang="en-US" sz="2200" dirty="0" smtClean="0"/>
              <a:t>grade on NEO) by end of week </a:t>
            </a:r>
            <a:r>
              <a:rPr lang="en-US" sz="2200" dirty="0"/>
              <a:t>6 </a:t>
            </a:r>
          </a:p>
          <a:p>
            <a:pPr marL="0" indent="0">
              <a:buNone/>
            </a:pPr>
            <a:endParaRPr lang="en-US" sz="2600" dirty="0"/>
          </a:p>
        </p:txBody>
      </p:sp>
      <p:sp>
        <p:nvSpPr>
          <p:cNvPr id="4" name="TextBox 3"/>
          <p:cNvSpPr txBox="1"/>
          <p:nvPr/>
        </p:nvSpPr>
        <p:spPr>
          <a:xfrm>
            <a:off x="609599" y="4876800"/>
            <a:ext cx="6119112" cy="1631216"/>
          </a:xfrm>
          <a:prstGeom prst="rect">
            <a:avLst/>
          </a:prstGeom>
          <a:noFill/>
          <a:ln>
            <a:solidFill>
              <a:schemeClr val="accent1"/>
            </a:solidFill>
          </a:ln>
        </p:spPr>
        <p:txBody>
          <a:bodyPr wrap="square" rtlCol="0">
            <a:spAutoFit/>
          </a:bodyPr>
          <a:lstStyle/>
          <a:p>
            <a:r>
              <a:rPr lang="en-US" sz="2200" u="sng" dirty="0"/>
              <a:t>Student comment, 2023 data:</a:t>
            </a:r>
          </a:p>
          <a:p>
            <a:endParaRPr lang="en-US" sz="1000" dirty="0" smtClean="0"/>
          </a:p>
          <a:p>
            <a:r>
              <a:rPr lang="en-US" sz="2000" dirty="0" smtClean="0"/>
              <a:t>“It’s </a:t>
            </a:r>
            <a:r>
              <a:rPr lang="en-US" sz="2000" dirty="0"/>
              <a:t>easiest to complete the assignments when the professor clearly states them in the syllabus and </a:t>
            </a:r>
            <a:r>
              <a:rPr lang="en-US" sz="2000" dirty="0" smtClean="0"/>
              <a:t>includes the assignments </a:t>
            </a:r>
            <a:r>
              <a:rPr lang="en-US" sz="2000" dirty="0"/>
              <a:t>in </a:t>
            </a:r>
            <a:r>
              <a:rPr lang="en-US" sz="2000" dirty="0" smtClean="0"/>
              <a:t>the NEO calendar.”</a:t>
            </a:r>
            <a:endParaRPr lang="en-US" sz="2000" dirty="0"/>
          </a:p>
          <a:p>
            <a:endParaRPr lang="en-US" sz="800" dirty="0"/>
          </a:p>
        </p:txBody>
      </p:sp>
    </p:spTree>
    <p:extLst>
      <p:ext uri="{BB962C8B-B14F-4D97-AF65-F5344CB8AC3E}">
        <p14:creationId xmlns:p14="http://schemas.microsoft.com/office/powerpoint/2010/main" val="3146430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457200" y="1447800"/>
            <a:ext cx="7086600" cy="5029200"/>
          </a:xfrm>
        </p:spPr>
        <p:txBody>
          <a:bodyPr>
            <a:normAutofit/>
          </a:bodyPr>
          <a:lstStyle/>
          <a:p>
            <a:r>
              <a:rPr lang="en-US" sz="2200" dirty="0">
                <a:solidFill>
                  <a:schemeClr val="bg1">
                    <a:lumMod val="50000"/>
                  </a:schemeClr>
                </a:solidFill>
              </a:rPr>
              <a:t>Professionalism</a:t>
            </a:r>
          </a:p>
          <a:p>
            <a:r>
              <a:rPr lang="en-US" sz="2200" dirty="0">
                <a:solidFill>
                  <a:schemeClr val="bg1">
                    <a:lumMod val="50000"/>
                  </a:schemeClr>
                </a:solidFill>
              </a:rPr>
              <a:t>Interactivity</a:t>
            </a:r>
          </a:p>
          <a:p>
            <a:r>
              <a:rPr lang="en-US" sz="2600" dirty="0"/>
              <a:t>Complexity</a:t>
            </a:r>
          </a:p>
          <a:p>
            <a:pPr lvl="1"/>
            <a:r>
              <a:rPr lang="en-US" sz="2200" dirty="0">
                <a:solidFill>
                  <a:schemeClr val="bg1">
                    <a:lumMod val="50000"/>
                  </a:schemeClr>
                </a:solidFill>
              </a:rPr>
              <a:t>Have at least one assignment where you assess students &amp;</a:t>
            </a:r>
            <a:r>
              <a:rPr lang="en-US" sz="2200" dirty="0" smtClean="0">
                <a:solidFill>
                  <a:schemeClr val="bg1">
                    <a:lumMod val="50000"/>
                  </a:schemeClr>
                </a:solidFill>
              </a:rPr>
              <a:t> give feedback by </a:t>
            </a:r>
            <a:r>
              <a:rPr lang="en-US" sz="2200" b="1" dirty="0">
                <a:solidFill>
                  <a:schemeClr val="bg1">
                    <a:lumMod val="50000"/>
                  </a:schemeClr>
                </a:solidFill>
              </a:rPr>
              <a:t>week </a:t>
            </a:r>
            <a:r>
              <a:rPr lang="en-US" sz="2200" b="1" dirty="0" smtClean="0">
                <a:solidFill>
                  <a:schemeClr val="bg1">
                    <a:lumMod val="50000"/>
                  </a:schemeClr>
                </a:solidFill>
              </a:rPr>
              <a:t>5</a:t>
            </a:r>
            <a:endParaRPr lang="en-US" sz="2200" b="1" dirty="0">
              <a:solidFill>
                <a:schemeClr val="bg1">
                  <a:lumMod val="50000"/>
                </a:schemeClr>
              </a:solidFill>
            </a:endParaRPr>
          </a:p>
          <a:p>
            <a:pPr lvl="1"/>
            <a:r>
              <a:rPr lang="en-US" sz="2400" dirty="0" smtClean="0"/>
              <a:t>Use diverse </a:t>
            </a:r>
            <a:r>
              <a:rPr lang="en-US" sz="2400" dirty="0"/>
              <a:t>assessment </a:t>
            </a:r>
            <a:r>
              <a:rPr lang="en-US" sz="2400" dirty="0" smtClean="0"/>
              <a:t>methods:</a:t>
            </a:r>
            <a:endParaRPr lang="en-US" sz="2400" dirty="0"/>
          </a:p>
          <a:p>
            <a:pPr lvl="2"/>
            <a:r>
              <a:rPr lang="en-US" sz="2400" dirty="0" smtClean="0"/>
              <a:t> Exams</a:t>
            </a:r>
            <a:r>
              <a:rPr lang="en-US" sz="2400" dirty="0"/>
              <a:t>, </a:t>
            </a:r>
            <a:r>
              <a:rPr lang="en-US" sz="2400" dirty="0" smtClean="0"/>
              <a:t>Reflection Papers, Critical Reading Responses, </a:t>
            </a:r>
            <a:r>
              <a:rPr lang="en-US" sz="2400" dirty="0"/>
              <a:t>Research projects, Individual or group </a:t>
            </a:r>
            <a:r>
              <a:rPr lang="en-US" sz="2400" dirty="0" smtClean="0"/>
              <a:t>presentations, </a:t>
            </a:r>
            <a:r>
              <a:rPr lang="en-US" sz="2400" dirty="0"/>
              <a:t>etc.</a:t>
            </a:r>
          </a:p>
          <a:p>
            <a:pPr marL="0" indent="0">
              <a:buNone/>
            </a:pPr>
            <a:endParaRPr lang="en-US" sz="2600" dirty="0"/>
          </a:p>
        </p:txBody>
      </p:sp>
    </p:spTree>
    <p:extLst>
      <p:ext uri="{BB962C8B-B14F-4D97-AF65-F5344CB8AC3E}">
        <p14:creationId xmlns:p14="http://schemas.microsoft.com/office/powerpoint/2010/main" val="3868147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Using Bloom's Taxonomy to Write Effective Learning Outco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04800"/>
            <a:ext cx="8226425" cy="5924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6172200"/>
            <a:ext cx="2971800" cy="461665"/>
          </a:xfrm>
          <a:prstGeom prst="rect">
            <a:avLst/>
          </a:prstGeom>
          <a:solidFill>
            <a:schemeClr val="accent1">
              <a:lumMod val="40000"/>
              <a:lumOff val="60000"/>
            </a:schemeClr>
          </a:solidFill>
        </p:spPr>
        <p:txBody>
          <a:bodyPr wrap="square" rtlCol="0">
            <a:spAutoFit/>
          </a:bodyPr>
          <a:lstStyle/>
          <a:p>
            <a:pPr algn="ctr"/>
            <a:r>
              <a:rPr lang="en-US" sz="2400" b="1" dirty="0" smtClean="0"/>
              <a:t>Bloom’s Taxonomy</a:t>
            </a:r>
            <a:endParaRPr lang="en-US" sz="2400" b="1" dirty="0"/>
          </a:p>
        </p:txBody>
      </p:sp>
    </p:spTree>
    <p:extLst>
      <p:ext uri="{BB962C8B-B14F-4D97-AF65-F5344CB8AC3E}">
        <p14:creationId xmlns:p14="http://schemas.microsoft.com/office/powerpoint/2010/main" val="675849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609598" y="1447800"/>
            <a:ext cx="6781801" cy="5029200"/>
          </a:xfrm>
        </p:spPr>
        <p:txBody>
          <a:bodyPr>
            <a:normAutofit/>
          </a:bodyPr>
          <a:lstStyle/>
          <a:p>
            <a:r>
              <a:rPr lang="en-US" sz="2200" dirty="0">
                <a:solidFill>
                  <a:schemeClr val="bg1">
                    <a:lumMod val="50000"/>
                  </a:schemeClr>
                </a:solidFill>
              </a:rPr>
              <a:t>Professionalism</a:t>
            </a:r>
          </a:p>
          <a:p>
            <a:r>
              <a:rPr lang="en-US" sz="2200" dirty="0">
                <a:solidFill>
                  <a:schemeClr val="bg1">
                    <a:lumMod val="50000"/>
                  </a:schemeClr>
                </a:solidFill>
              </a:rPr>
              <a:t>Interactivity</a:t>
            </a:r>
          </a:p>
          <a:p>
            <a:r>
              <a:rPr lang="en-US" sz="2600" dirty="0"/>
              <a:t>Complexity</a:t>
            </a:r>
          </a:p>
          <a:p>
            <a:pPr lvl="1"/>
            <a:r>
              <a:rPr lang="en-US" sz="2400" dirty="0">
                <a:solidFill>
                  <a:schemeClr val="tx1"/>
                </a:solidFill>
              </a:rPr>
              <a:t>The AAU </a:t>
            </a:r>
            <a:r>
              <a:rPr lang="en-US" sz="2400" b="1" dirty="0">
                <a:solidFill>
                  <a:schemeClr val="tx1"/>
                </a:solidFill>
              </a:rPr>
              <a:t>Early Alert Form</a:t>
            </a:r>
          </a:p>
          <a:p>
            <a:pPr lvl="2"/>
            <a:r>
              <a:rPr lang="en-US" sz="2200" dirty="0">
                <a:solidFill>
                  <a:schemeClr val="tx1"/>
                </a:solidFill>
              </a:rPr>
              <a:t>Goal: to identify for the institution early in the term if a student is underperforming, or </a:t>
            </a:r>
            <a:r>
              <a:rPr lang="en-US" sz="2200" dirty="0" smtClean="0">
                <a:solidFill>
                  <a:schemeClr val="tx1"/>
                </a:solidFill>
              </a:rPr>
              <a:t>if something </a:t>
            </a:r>
            <a:r>
              <a:rPr lang="en-US" sz="2200" dirty="0">
                <a:solidFill>
                  <a:schemeClr val="tx1"/>
                </a:solidFill>
              </a:rPr>
              <a:t>about their behavior has changed in way that concerns you</a:t>
            </a:r>
          </a:p>
          <a:p>
            <a:pPr marL="0" indent="0">
              <a:buNone/>
            </a:pPr>
            <a:endParaRPr lang="en-US" sz="2600" dirty="0"/>
          </a:p>
        </p:txBody>
      </p:sp>
      <p:sp>
        <p:nvSpPr>
          <p:cNvPr id="4" name="TextBox 3"/>
          <p:cNvSpPr txBox="1"/>
          <p:nvPr/>
        </p:nvSpPr>
        <p:spPr>
          <a:xfrm>
            <a:off x="2221355" y="5334000"/>
            <a:ext cx="3124200" cy="646331"/>
          </a:xfrm>
          <a:prstGeom prst="rect">
            <a:avLst/>
          </a:prstGeom>
          <a:noFill/>
          <a:ln>
            <a:solidFill>
              <a:schemeClr val="accent1"/>
            </a:solidFill>
          </a:ln>
        </p:spPr>
        <p:txBody>
          <a:bodyPr wrap="square" rtlCol="0">
            <a:spAutoFit/>
          </a:bodyPr>
          <a:lstStyle/>
          <a:p>
            <a:r>
              <a:rPr lang="en-US" dirty="0" smtClean="0">
                <a:sym typeface="Wingdings" panose="05000000000000000000" pitchFamily="2" charset="2"/>
              </a:rPr>
              <a:t> </a:t>
            </a:r>
            <a:r>
              <a:rPr lang="en-US" b="1" dirty="0" smtClean="0"/>
              <a:t>Show where to find this form on the AAU website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206462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609598" y="1447800"/>
            <a:ext cx="6781801" cy="5029200"/>
          </a:xfrm>
        </p:spPr>
        <p:txBody>
          <a:bodyPr>
            <a:normAutofit/>
          </a:bodyPr>
          <a:lstStyle/>
          <a:p>
            <a:r>
              <a:rPr lang="en-US" sz="2200" dirty="0">
                <a:solidFill>
                  <a:schemeClr val="bg1">
                    <a:lumMod val="50000"/>
                  </a:schemeClr>
                </a:solidFill>
              </a:rPr>
              <a:t>Professionalism</a:t>
            </a:r>
          </a:p>
          <a:p>
            <a:r>
              <a:rPr lang="en-US" sz="2200" dirty="0">
                <a:solidFill>
                  <a:schemeClr val="bg1">
                    <a:lumMod val="50000"/>
                  </a:schemeClr>
                </a:solidFill>
              </a:rPr>
              <a:t>Interactivity</a:t>
            </a:r>
          </a:p>
          <a:p>
            <a:r>
              <a:rPr lang="en-US" sz="2600" dirty="0"/>
              <a:t>Complexity</a:t>
            </a:r>
          </a:p>
          <a:p>
            <a:pPr lvl="1"/>
            <a:r>
              <a:rPr lang="en-US" sz="2400" dirty="0">
                <a:solidFill>
                  <a:schemeClr val="tx1"/>
                </a:solidFill>
              </a:rPr>
              <a:t>The AAU </a:t>
            </a:r>
            <a:r>
              <a:rPr lang="en-US" sz="2400" b="1" dirty="0">
                <a:solidFill>
                  <a:schemeClr val="tx1"/>
                </a:solidFill>
              </a:rPr>
              <a:t>Early Alert Form</a:t>
            </a:r>
          </a:p>
          <a:p>
            <a:pPr lvl="2"/>
            <a:r>
              <a:rPr lang="en-US" sz="2200" dirty="0">
                <a:solidFill>
                  <a:schemeClr val="bg1">
                    <a:lumMod val="50000"/>
                  </a:schemeClr>
                </a:solidFill>
              </a:rPr>
              <a:t>Goal: to identify for the institution early in the term if a student is underperforming, or </a:t>
            </a:r>
            <a:r>
              <a:rPr lang="en-US" sz="2200" dirty="0" smtClean="0">
                <a:solidFill>
                  <a:schemeClr val="bg1">
                    <a:lumMod val="50000"/>
                  </a:schemeClr>
                </a:solidFill>
              </a:rPr>
              <a:t>if something </a:t>
            </a:r>
            <a:r>
              <a:rPr lang="en-US" sz="2200" dirty="0">
                <a:solidFill>
                  <a:schemeClr val="bg1">
                    <a:lumMod val="50000"/>
                  </a:schemeClr>
                </a:solidFill>
              </a:rPr>
              <a:t>about their behavior has changed in way that concerns you</a:t>
            </a:r>
          </a:p>
          <a:p>
            <a:pPr lvl="2"/>
            <a:r>
              <a:rPr lang="en-US" sz="2200" dirty="0">
                <a:solidFill>
                  <a:schemeClr val="tx1"/>
                </a:solidFill>
              </a:rPr>
              <a:t>Goal: to </a:t>
            </a:r>
            <a:r>
              <a:rPr lang="en-US" sz="2200" dirty="0" smtClean="0">
                <a:solidFill>
                  <a:schemeClr val="tx1"/>
                </a:solidFill>
              </a:rPr>
              <a:t>support student learning and improve </a:t>
            </a:r>
            <a:r>
              <a:rPr lang="en-US" sz="2200" dirty="0">
                <a:solidFill>
                  <a:schemeClr val="tx1"/>
                </a:solidFill>
              </a:rPr>
              <a:t>student retention</a:t>
            </a:r>
          </a:p>
          <a:p>
            <a:pPr marL="0" indent="0">
              <a:buNone/>
            </a:pPr>
            <a:endParaRPr lang="en-US" sz="2600" dirty="0"/>
          </a:p>
        </p:txBody>
      </p:sp>
    </p:spTree>
    <p:extLst>
      <p:ext uri="{BB962C8B-B14F-4D97-AF65-F5344CB8AC3E}">
        <p14:creationId xmlns:p14="http://schemas.microsoft.com/office/powerpoint/2010/main" val="2385433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762000"/>
          </a:xfrm>
        </p:spPr>
        <p:txBody>
          <a:bodyPr/>
          <a:lstStyle/>
          <a:p>
            <a:r>
              <a:rPr lang="en-US" dirty="0"/>
              <a:t>Outline for today</a:t>
            </a:r>
            <a:endParaRPr lang="cs-CZ" dirty="0"/>
          </a:p>
        </p:txBody>
      </p:sp>
      <p:sp>
        <p:nvSpPr>
          <p:cNvPr id="3" name="Content Placeholder 2"/>
          <p:cNvSpPr>
            <a:spLocks noGrp="1"/>
          </p:cNvSpPr>
          <p:nvPr>
            <p:ph idx="1"/>
          </p:nvPr>
        </p:nvSpPr>
        <p:spPr>
          <a:xfrm>
            <a:off x="609599" y="1143000"/>
            <a:ext cx="6553201" cy="5486400"/>
          </a:xfrm>
        </p:spPr>
        <p:txBody>
          <a:bodyPr>
            <a:normAutofit/>
          </a:bodyPr>
          <a:lstStyle/>
          <a:p>
            <a:r>
              <a:rPr lang="en-US" sz="2600" dirty="0" smtClean="0">
                <a:solidFill>
                  <a:schemeClr val="tx1"/>
                </a:solidFill>
              </a:rPr>
              <a:t>Introductions</a:t>
            </a:r>
            <a:endParaRPr lang="en-US" sz="2600" dirty="0">
              <a:solidFill>
                <a:schemeClr val="tx1"/>
              </a:solidFill>
            </a:endParaRPr>
          </a:p>
          <a:p>
            <a:r>
              <a:rPr lang="en-US" sz="2600" dirty="0">
                <a:solidFill>
                  <a:schemeClr val="tx1"/>
                </a:solidFill>
              </a:rPr>
              <a:t>Education Principles, paired </a:t>
            </a:r>
            <a:r>
              <a:rPr lang="en-US" sz="2600" dirty="0" smtClean="0">
                <a:solidFill>
                  <a:schemeClr val="tx1"/>
                </a:solidFill>
              </a:rPr>
              <a:t>discussions</a:t>
            </a:r>
            <a:endParaRPr lang="en-US" sz="2600" dirty="0">
              <a:solidFill>
                <a:schemeClr val="tx1"/>
              </a:solidFill>
            </a:endParaRPr>
          </a:p>
          <a:p>
            <a:r>
              <a:rPr lang="en-US" sz="2600" dirty="0">
                <a:solidFill>
                  <a:schemeClr val="tx1"/>
                </a:solidFill>
              </a:rPr>
              <a:t>Semester </a:t>
            </a:r>
            <a:r>
              <a:rPr lang="en-US" sz="2600" dirty="0" smtClean="0">
                <a:solidFill>
                  <a:schemeClr val="tx1"/>
                </a:solidFill>
              </a:rPr>
              <a:t>Calendar, then workshop time:</a:t>
            </a:r>
            <a:endParaRPr lang="en-US" sz="2600" dirty="0">
              <a:solidFill>
                <a:schemeClr val="tx1"/>
              </a:solidFill>
            </a:endParaRPr>
          </a:p>
          <a:p>
            <a:r>
              <a:rPr lang="en-US" sz="2600" dirty="0">
                <a:solidFill>
                  <a:schemeClr val="accent1">
                    <a:lumMod val="50000"/>
                  </a:schemeClr>
                </a:solidFill>
              </a:rPr>
              <a:t>Learning Management System (NEO)</a:t>
            </a:r>
          </a:p>
          <a:p>
            <a:r>
              <a:rPr lang="en-US" sz="2600" dirty="0">
                <a:solidFill>
                  <a:schemeClr val="accent1">
                    <a:lumMod val="50000"/>
                  </a:schemeClr>
                </a:solidFill>
              </a:rPr>
              <a:t>Virtual classroom </a:t>
            </a:r>
            <a:r>
              <a:rPr lang="en-US" sz="2600" dirty="0" smtClean="0">
                <a:solidFill>
                  <a:schemeClr val="accent1">
                    <a:lumMod val="50000"/>
                  </a:schemeClr>
                </a:solidFill>
              </a:rPr>
              <a:t>(MS Teams</a:t>
            </a:r>
            <a:r>
              <a:rPr lang="en-US" sz="2600" dirty="0">
                <a:solidFill>
                  <a:schemeClr val="accent1">
                    <a:lumMod val="50000"/>
                  </a:schemeClr>
                </a:solidFill>
              </a:rPr>
              <a:t>)</a:t>
            </a:r>
          </a:p>
          <a:p>
            <a:pPr marL="0" indent="0">
              <a:buNone/>
            </a:pPr>
            <a:endParaRPr lang="cs-CZ" sz="1300" dirty="0"/>
          </a:p>
          <a:p>
            <a:pPr marL="0" indent="0">
              <a:buNone/>
            </a:pPr>
            <a:r>
              <a:rPr lang="en-US" sz="2600" b="1" dirty="0" smtClean="0"/>
              <a:t>    30 </a:t>
            </a:r>
            <a:r>
              <a:rPr lang="en-US" sz="2600" b="1" dirty="0"/>
              <a:t>minute </a:t>
            </a:r>
            <a:r>
              <a:rPr lang="en-US" sz="2600" b="1" dirty="0" smtClean="0"/>
              <a:t>lunch break</a:t>
            </a:r>
          </a:p>
          <a:p>
            <a:pPr marL="0" indent="0">
              <a:buNone/>
            </a:pPr>
            <a:endParaRPr lang="en-US" sz="1300" dirty="0"/>
          </a:p>
          <a:p>
            <a:r>
              <a:rPr lang="en-US" sz="2600" dirty="0" smtClean="0"/>
              <a:t>Class </a:t>
            </a:r>
            <a:r>
              <a:rPr lang="en-US" sz="2600" dirty="0"/>
              <a:t>Cancellation policy</a:t>
            </a:r>
          </a:p>
          <a:p>
            <a:r>
              <a:rPr lang="en-US" sz="2600" dirty="0"/>
              <a:t>Attendance, Grading, Plagiarism</a:t>
            </a:r>
          </a:p>
          <a:p>
            <a:r>
              <a:rPr lang="en-US" sz="2600" dirty="0" smtClean="0"/>
              <a:t>Group </a:t>
            </a:r>
            <a:r>
              <a:rPr lang="en-US" sz="2600" dirty="0"/>
              <a:t>discussion: Personalized Learning</a:t>
            </a:r>
          </a:p>
          <a:p>
            <a:pPr marL="0" indent="0">
              <a:buNone/>
            </a:pPr>
            <a:endParaRPr lang="en-US" sz="800" dirty="0"/>
          </a:p>
          <a:p>
            <a:endParaRPr lang="en-US" dirty="0"/>
          </a:p>
        </p:txBody>
      </p:sp>
    </p:spTree>
    <p:extLst>
      <p:ext uri="{BB962C8B-B14F-4D97-AF65-F5344CB8AC3E}">
        <p14:creationId xmlns:p14="http://schemas.microsoft.com/office/powerpoint/2010/main" val="2486316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609599" y="1447800"/>
            <a:ext cx="6705602" cy="5029200"/>
          </a:xfrm>
        </p:spPr>
        <p:txBody>
          <a:bodyPr>
            <a:normAutofit/>
          </a:bodyPr>
          <a:lstStyle/>
          <a:p>
            <a:r>
              <a:rPr lang="en-US" sz="2200" dirty="0">
                <a:solidFill>
                  <a:schemeClr val="bg1">
                    <a:lumMod val="50000"/>
                  </a:schemeClr>
                </a:solidFill>
              </a:rPr>
              <a:t>Professionalism</a:t>
            </a:r>
          </a:p>
          <a:p>
            <a:r>
              <a:rPr lang="en-US" sz="2200" dirty="0">
                <a:solidFill>
                  <a:schemeClr val="bg1">
                    <a:lumMod val="50000"/>
                  </a:schemeClr>
                </a:solidFill>
              </a:rPr>
              <a:t>Interactivity</a:t>
            </a:r>
          </a:p>
          <a:p>
            <a:r>
              <a:rPr lang="en-US" sz="2600" dirty="0"/>
              <a:t>Complexity</a:t>
            </a:r>
          </a:p>
          <a:p>
            <a:pPr lvl="1"/>
            <a:r>
              <a:rPr lang="en-US" sz="2200" dirty="0">
                <a:solidFill>
                  <a:schemeClr val="bg1">
                    <a:lumMod val="50000"/>
                  </a:schemeClr>
                </a:solidFill>
              </a:rPr>
              <a:t>Assess students early (by week 5), continuously &amp; using diverse methods</a:t>
            </a:r>
          </a:p>
          <a:p>
            <a:pPr lvl="1"/>
            <a:r>
              <a:rPr lang="en-US" sz="2200" dirty="0">
                <a:solidFill>
                  <a:schemeClr val="bg1">
                    <a:lumMod val="50000"/>
                  </a:schemeClr>
                </a:solidFill>
              </a:rPr>
              <a:t>Use the Early Alert Form</a:t>
            </a:r>
          </a:p>
          <a:p>
            <a:pPr lvl="1"/>
            <a:r>
              <a:rPr lang="en-US" sz="2400" dirty="0" smtClean="0"/>
              <a:t>Show </a:t>
            </a:r>
            <a:r>
              <a:rPr lang="en-US" sz="2400" dirty="0"/>
              <a:t>connections to other subjects</a:t>
            </a:r>
          </a:p>
          <a:p>
            <a:pPr lvl="1"/>
            <a:r>
              <a:rPr lang="en-US" sz="2400" dirty="0"/>
              <a:t>Show practical implications &amp; </a:t>
            </a:r>
            <a:r>
              <a:rPr lang="en-US" sz="2400" dirty="0" smtClean="0"/>
              <a:t>some applications </a:t>
            </a:r>
            <a:r>
              <a:rPr lang="en-US" sz="2400" dirty="0"/>
              <a:t>of your subject material</a:t>
            </a:r>
          </a:p>
          <a:p>
            <a:pPr marL="0" indent="0">
              <a:buNone/>
            </a:pPr>
            <a:endParaRPr lang="en-US" sz="2600" dirty="0"/>
          </a:p>
        </p:txBody>
      </p:sp>
    </p:spTree>
    <p:extLst>
      <p:ext uri="{BB962C8B-B14F-4D97-AF65-F5344CB8AC3E}">
        <p14:creationId xmlns:p14="http://schemas.microsoft.com/office/powerpoint/2010/main" val="2503926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609599" y="1447800"/>
            <a:ext cx="6347714" cy="5105400"/>
          </a:xfrm>
        </p:spPr>
        <p:txBody>
          <a:bodyPr>
            <a:normAutofit/>
          </a:bodyPr>
          <a:lstStyle/>
          <a:p>
            <a:r>
              <a:rPr lang="en-US" sz="2200" dirty="0">
                <a:solidFill>
                  <a:schemeClr val="bg1">
                    <a:lumMod val="50000"/>
                  </a:schemeClr>
                </a:solidFill>
              </a:rPr>
              <a:t>Professionalism</a:t>
            </a:r>
          </a:p>
          <a:p>
            <a:r>
              <a:rPr lang="en-US" sz="2200" dirty="0">
                <a:solidFill>
                  <a:schemeClr val="bg1">
                    <a:lumMod val="50000"/>
                  </a:schemeClr>
                </a:solidFill>
              </a:rPr>
              <a:t>Interactivity</a:t>
            </a:r>
          </a:p>
          <a:p>
            <a:r>
              <a:rPr lang="en-US" sz="2200" dirty="0">
                <a:solidFill>
                  <a:schemeClr val="bg1">
                    <a:lumMod val="50000"/>
                  </a:schemeClr>
                </a:solidFill>
              </a:rPr>
              <a:t>Complexity</a:t>
            </a:r>
          </a:p>
          <a:p>
            <a:pPr marL="0" indent="0">
              <a:buNone/>
            </a:pPr>
            <a:endParaRPr lang="en-US" sz="2000" dirty="0">
              <a:solidFill>
                <a:schemeClr val="bg1">
                  <a:lumMod val="50000"/>
                </a:schemeClr>
              </a:solidFill>
            </a:endParaRPr>
          </a:p>
          <a:p>
            <a:pPr marL="0" indent="0">
              <a:buNone/>
            </a:pPr>
            <a:endParaRPr lang="en-US" sz="2000" dirty="0">
              <a:solidFill>
                <a:schemeClr val="bg1">
                  <a:lumMod val="50000"/>
                </a:schemeClr>
              </a:solidFill>
            </a:endParaRPr>
          </a:p>
          <a:p>
            <a:pPr marL="0" indent="0">
              <a:buNone/>
            </a:pPr>
            <a:endParaRPr lang="en-US" sz="2000" dirty="0">
              <a:solidFill>
                <a:schemeClr val="bg1">
                  <a:lumMod val="50000"/>
                </a:schemeClr>
              </a:solidFill>
            </a:endParaRPr>
          </a:p>
          <a:p>
            <a:pPr marL="0" indent="0">
              <a:buNone/>
            </a:pPr>
            <a:endParaRPr lang="en-US" sz="2000" dirty="0">
              <a:solidFill>
                <a:schemeClr val="bg1">
                  <a:lumMod val="50000"/>
                </a:schemeClr>
              </a:solidFill>
            </a:endParaRPr>
          </a:p>
          <a:p>
            <a:r>
              <a:rPr lang="en-US" sz="2600" dirty="0"/>
              <a:t>Enthusiasm</a:t>
            </a:r>
          </a:p>
          <a:p>
            <a:pPr lvl="1"/>
            <a:r>
              <a:rPr lang="en-US" sz="2400" dirty="0"/>
              <a:t>Speak with enthusiasm as you teach</a:t>
            </a:r>
          </a:p>
          <a:p>
            <a:pPr lvl="1"/>
            <a:r>
              <a:rPr lang="en-US" sz="2400" dirty="0"/>
              <a:t>Design assignments and in-class activities you </a:t>
            </a:r>
            <a:r>
              <a:rPr lang="en-US" sz="2400" i="1" dirty="0"/>
              <a:t>want</a:t>
            </a:r>
            <a:r>
              <a:rPr lang="en-US" sz="2400" dirty="0"/>
              <a:t> to facilitate </a:t>
            </a:r>
          </a:p>
          <a:p>
            <a:pPr marL="457200" lvl="1" indent="0">
              <a:buNone/>
            </a:pPr>
            <a:endParaRPr lang="cs-CZ"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1472946"/>
            <a:ext cx="5003990" cy="3327653"/>
          </a:xfrm>
          <a:prstGeom prst="rect">
            <a:avLst/>
          </a:prstGeom>
        </p:spPr>
      </p:pic>
    </p:spTree>
    <p:extLst>
      <p:ext uri="{BB962C8B-B14F-4D97-AF65-F5344CB8AC3E}">
        <p14:creationId xmlns:p14="http://schemas.microsoft.com/office/powerpoint/2010/main" val="1623941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609599" y="1447800"/>
            <a:ext cx="6347714" cy="3657600"/>
          </a:xfrm>
        </p:spPr>
        <p:txBody>
          <a:bodyPr>
            <a:normAutofit/>
          </a:bodyPr>
          <a:lstStyle/>
          <a:p>
            <a:r>
              <a:rPr lang="en-US" sz="2600" dirty="0" smtClean="0"/>
              <a:t>Teaching with Enthusiasm</a:t>
            </a:r>
            <a:endParaRPr lang="en-US" sz="2600" dirty="0"/>
          </a:p>
          <a:p>
            <a:pPr lvl="1"/>
            <a:r>
              <a:rPr lang="en-US" sz="2000" dirty="0" smtClean="0">
                <a:solidFill>
                  <a:schemeClr val="bg1">
                    <a:lumMod val="50000"/>
                  </a:schemeClr>
                </a:solidFill>
              </a:rPr>
              <a:t>Design </a:t>
            </a:r>
            <a:r>
              <a:rPr lang="en-US" sz="2000" dirty="0">
                <a:solidFill>
                  <a:schemeClr val="bg1">
                    <a:lumMod val="50000"/>
                  </a:schemeClr>
                </a:solidFill>
              </a:rPr>
              <a:t>assignments </a:t>
            </a:r>
            <a:r>
              <a:rPr lang="en-US" sz="2000" dirty="0" smtClean="0">
                <a:solidFill>
                  <a:schemeClr val="bg1">
                    <a:lumMod val="50000"/>
                  </a:schemeClr>
                </a:solidFill>
              </a:rPr>
              <a:t>you </a:t>
            </a:r>
            <a:r>
              <a:rPr lang="en-US" sz="2000" i="1" dirty="0">
                <a:solidFill>
                  <a:schemeClr val="bg1">
                    <a:lumMod val="50000"/>
                  </a:schemeClr>
                </a:solidFill>
              </a:rPr>
              <a:t>want</a:t>
            </a:r>
            <a:r>
              <a:rPr lang="en-US" sz="2000" dirty="0">
                <a:solidFill>
                  <a:schemeClr val="bg1">
                    <a:lumMod val="50000"/>
                  </a:schemeClr>
                </a:solidFill>
              </a:rPr>
              <a:t> to facilitate </a:t>
            </a:r>
          </a:p>
          <a:p>
            <a:pPr lvl="1"/>
            <a:r>
              <a:rPr lang="en-US" sz="2400" dirty="0"/>
              <a:t>Help students “tie ideas together”</a:t>
            </a:r>
          </a:p>
          <a:p>
            <a:pPr lvl="1"/>
            <a:r>
              <a:rPr lang="en-US" sz="2400" dirty="0"/>
              <a:t>Remember your passion for your subject &amp; that </a:t>
            </a:r>
            <a:r>
              <a:rPr lang="en-US" sz="2400" i="1" dirty="0"/>
              <a:t>how</a:t>
            </a:r>
            <a:r>
              <a:rPr lang="en-US" sz="2400" dirty="0"/>
              <a:t> you present is just as important as what you present</a:t>
            </a:r>
          </a:p>
          <a:p>
            <a:pPr marL="457200" lvl="1" indent="0">
              <a:buNone/>
            </a:pPr>
            <a:endParaRPr lang="cs-CZ" sz="2400" dirty="0"/>
          </a:p>
        </p:txBody>
      </p:sp>
      <p:sp>
        <p:nvSpPr>
          <p:cNvPr id="4" name="TextBox 3"/>
          <p:cNvSpPr txBox="1"/>
          <p:nvPr/>
        </p:nvSpPr>
        <p:spPr>
          <a:xfrm>
            <a:off x="609599" y="4800600"/>
            <a:ext cx="6119112" cy="1815882"/>
          </a:xfrm>
          <a:prstGeom prst="rect">
            <a:avLst/>
          </a:prstGeom>
          <a:noFill/>
          <a:ln>
            <a:solidFill>
              <a:schemeClr val="accent1"/>
            </a:solidFill>
          </a:ln>
        </p:spPr>
        <p:txBody>
          <a:bodyPr wrap="square" rtlCol="0">
            <a:spAutoFit/>
          </a:bodyPr>
          <a:lstStyle/>
          <a:p>
            <a:endParaRPr lang="en-US" sz="600" u="sng" dirty="0" smtClean="0"/>
          </a:p>
          <a:p>
            <a:r>
              <a:rPr lang="en-US" sz="2200" u="sng" dirty="0" smtClean="0"/>
              <a:t>Student </a:t>
            </a:r>
            <a:r>
              <a:rPr lang="en-US" sz="2200" u="sng" dirty="0"/>
              <a:t>comment, 2023 data:</a:t>
            </a:r>
          </a:p>
          <a:p>
            <a:endParaRPr lang="en-US" sz="1000" dirty="0" smtClean="0"/>
          </a:p>
          <a:p>
            <a:r>
              <a:rPr lang="en-US" sz="2200" dirty="0" smtClean="0"/>
              <a:t>“The </a:t>
            </a:r>
            <a:r>
              <a:rPr lang="en-US" sz="2200" dirty="0"/>
              <a:t>more engaging the </a:t>
            </a:r>
            <a:r>
              <a:rPr lang="en-US" sz="2200" dirty="0" smtClean="0"/>
              <a:t>class, </a:t>
            </a:r>
            <a:r>
              <a:rPr lang="en-US" sz="2200" dirty="0"/>
              <a:t>the more we will respond and oftentimes that means not just reading off a PowerPoint every </a:t>
            </a:r>
            <a:r>
              <a:rPr lang="en-US" sz="2200" dirty="0" smtClean="0"/>
              <a:t>class.”</a:t>
            </a:r>
            <a:endParaRPr lang="en-US" sz="2200" dirty="0"/>
          </a:p>
          <a:p>
            <a:endParaRPr lang="en-US" sz="800" dirty="0"/>
          </a:p>
        </p:txBody>
      </p:sp>
    </p:spTree>
    <p:extLst>
      <p:ext uri="{BB962C8B-B14F-4D97-AF65-F5344CB8AC3E}">
        <p14:creationId xmlns:p14="http://schemas.microsoft.com/office/powerpoint/2010/main" val="2118224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143000"/>
          </a:xfrm>
        </p:spPr>
        <p:txBody>
          <a:bodyPr>
            <a:normAutofit fontScale="90000"/>
          </a:bodyPr>
          <a:lstStyle/>
          <a:p>
            <a:pPr algn="ctr"/>
            <a:r>
              <a:rPr lang="en-US" dirty="0" smtClean="0"/>
              <a:t>AAU student comments </a:t>
            </a:r>
            <a:br>
              <a:rPr lang="en-US" dirty="0" smtClean="0"/>
            </a:br>
            <a:r>
              <a:rPr lang="en-US" dirty="0" smtClean="0"/>
              <a:t>also support this argument</a:t>
            </a:r>
            <a:endParaRPr lang="cs-CZ" dirty="0"/>
          </a:p>
        </p:txBody>
      </p:sp>
      <p:sp>
        <p:nvSpPr>
          <p:cNvPr id="3" name="Content Placeholder 2"/>
          <p:cNvSpPr>
            <a:spLocks noGrp="1"/>
          </p:cNvSpPr>
          <p:nvPr>
            <p:ph idx="1"/>
          </p:nvPr>
        </p:nvSpPr>
        <p:spPr>
          <a:xfrm>
            <a:off x="457200" y="1740364"/>
            <a:ext cx="6934200" cy="4876800"/>
          </a:xfrm>
        </p:spPr>
        <p:txBody>
          <a:bodyPr>
            <a:normAutofit fontScale="85000" lnSpcReduction="20000"/>
          </a:bodyPr>
          <a:lstStyle/>
          <a:p>
            <a:pPr marL="0" indent="0">
              <a:buNone/>
            </a:pPr>
            <a:endParaRPr lang="en-US" sz="800" dirty="0" smtClean="0"/>
          </a:p>
          <a:p>
            <a:pPr marL="0" indent="0">
              <a:buNone/>
            </a:pPr>
            <a:r>
              <a:rPr lang="en-US" sz="2800" dirty="0" smtClean="0"/>
              <a:t>Qualitative student comment from AAU </a:t>
            </a:r>
          </a:p>
          <a:p>
            <a:pPr marL="0" indent="0">
              <a:buNone/>
            </a:pPr>
            <a:r>
              <a:rPr lang="en-US" sz="2800" u="sng" dirty="0" smtClean="0"/>
              <a:t>Student Satisfaction Survey, Spring 2024</a:t>
            </a:r>
          </a:p>
          <a:p>
            <a:pPr marL="0" indent="0">
              <a:buNone/>
            </a:pPr>
            <a:endParaRPr lang="en-US" sz="800" dirty="0" smtClean="0"/>
          </a:p>
          <a:p>
            <a:pPr marL="0" indent="0">
              <a:buNone/>
            </a:pPr>
            <a:r>
              <a:rPr lang="en-US" sz="2800" dirty="0" smtClean="0"/>
              <a:t>“I </a:t>
            </a:r>
            <a:r>
              <a:rPr lang="en-US" sz="2800" dirty="0"/>
              <a:t>think that more class time should be devoted to student discussions and working through concepts together as a class. Personally I learn more when I can work through the topics </a:t>
            </a:r>
            <a:r>
              <a:rPr lang="en-US" sz="2800" dirty="0" smtClean="0"/>
              <a:t>myself, </a:t>
            </a:r>
            <a:r>
              <a:rPr lang="en-US" sz="2800" dirty="0"/>
              <a:t>and I gain more valuable information talking with people who have alternative views with me instead of just being lectured at by a </a:t>
            </a:r>
            <a:r>
              <a:rPr lang="en-US" sz="2800" dirty="0" smtClean="0"/>
              <a:t>professor.</a:t>
            </a:r>
            <a:r>
              <a:rPr lang="en-US" sz="2800" dirty="0"/>
              <a:t> </a:t>
            </a:r>
            <a:r>
              <a:rPr lang="en-US" sz="2800" dirty="0" smtClean="0"/>
              <a:t> I </a:t>
            </a:r>
            <a:r>
              <a:rPr lang="en-US" sz="2800" dirty="0"/>
              <a:t>also feel like discussions help the students </a:t>
            </a:r>
            <a:r>
              <a:rPr lang="en-US" sz="2800" dirty="0" smtClean="0"/>
              <a:t>to feel </a:t>
            </a:r>
            <a:r>
              <a:rPr lang="en-US" sz="2800" dirty="0"/>
              <a:t>more connected to their professors and </a:t>
            </a:r>
            <a:r>
              <a:rPr lang="en-US" sz="2800" dirty="0" smtClean="0"/>
              <a:t>so [maybe they] would </a:t>
            </a:r>
            <a:r>
              <a:rPr lang="en-US" sz="2800" dirty="0"/>
              <a:t>be more likely to go and ask for help because they would have a closer relationship with </a:t>
            </a:r>
            <a:r>
              <a:rPr lang="en-US" sz="2800" dirty="0" smtClean="0"/>
              <a:t>the professor.”</a:t>
            </a:r>
            <a:endParaRPr lang="en-US" sz="2600" dirty="0"/>
          </a:p>
        </p:txBody>
      </p:sp>
    </p:spTree>
    <p:extLst>
      <p:ext uri="{BB962C8B-B14F-4D97-AF65-F5344CB8AC3E}">
        <p14:creationId xmlns:p14="http://schemas.microsoft.com/office/powerpoint/2010/main" val="3264520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44" y="711200"/>
            <a:ext cx="6564756" cy="1320800"/>
          </a:xfrm>
        </p:spPr>
        <p:txBody>
          <a:bodyPr>
            <a:noAutofit/>
          </a:bodyPr>
          <a:lstStyle/>
          <a:p>
            <a:r>
              <a:rPr lang="en-US" sz="3400" dirty="0"/>
              <a:t>AAU </a:t>
            </a:r>
            <a:r>
              <a:rPr lang="en-US" sz="3400" dirty="0" smtClean="0"/>
              <a:t>Institutional Learning Goals  </a:t>
            </a:r>
            <a:br>
              <a:rPr lang="en-US" sz="3400" dirty="0" smtClean="0"/>
            </a:br>
            <a:r>
              <a:rPr lang="en-US" sz="3400" dirty="0"/>
              <a:t> </a:t>
            </a:r>
            <a:r>
              <a:rPr lang="en-US" sz="3400" dirty="0" smtClean="0"/>
              <a:t>  To teach our students:</a:t>
            </a:r>
            <a:endParaRPr lang="cs-CZ" sz="3400" dirty="0"/>
          </a:p>
        </p:txBody>
      </p:sp>
      <p:sp>
        <p:nvSpPr>
          <p:cNvPr id="3" name="Content Placeholder 2"/>
          <p:cNvSpPr>
            <a:spLocks noGrp="1"/>
          </p:cNvSpPr>
          <p:nvPr>
            <p:ph idx="1"/>
          </p:nvPr>
        </p:nvSpPr>
        <p:spPr>
          <a:xfrm>
            <a:off x="445643" y="2025650"/>
            <a:ext cx="6347714" cy="1676401"/>
          </a:xfrm>
        </p:spPr>
        <p:txBody>
          <a:bodyPr>
            <a:normAutofit lnSpcReduction="10000"/>
          </a:bodyPr>
          <a:lstStyle/>
          <a:p>
            <a:pPr marL="0" indent="0">
              <a:buNone/>
            </a:pPr>
            <a:endParaRPr lang="en-US" sz="700" dirty="0"/>
          </a:p>
          <a:p>
            <a:r>
              <a:rPr lang="en-US" sz="2600" dirty="0" smtClean="0"/>
              <a:t>Communication skills</a:t>
            </a:r>
          </a:p>
          <a:p>
            <a:r>
              <a:rPr lang="en-US" sz="2600" dirty="0" smtClean="0"/>
              <a:t>Critical thinking</a:t>
            </a:r>
          </a:p>
          <a:p>
            <a:r>
              <a:rPr lang="en-US" sz="2600" dirty="0" smtClean="0"/>
              <a:t>Effective &amp; responsible action</a:t>
            </a:r>
          </a:p>
          <a:p>
            <a:endParaRPr lang="en-US" sz="2600" dirty="0"/>
          </a:p>
        </p:txBody>
      </p:sp>
      <p:pic>
        <p:nvPicPr>
          <p:cNvPr id="3074" name="Picture 2" descr="Anglo-American University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828800"/>
            <a:ext cx="1866901" cy="1866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8960" y="4114800"/>
            <a:ext cx="7277239" cy="2431435"/>
          </a:xfrm>
          <a:prstGeom prst="rect">
            <a:avLst/>
          </a:prstGeom>
          <a:noFill/>
          <a:ln>
            <a:solidFill>
              <a:schemeClr val="accent1"/>
            </a:solidFill>
          </a:ln>
        </p:spPr>
        <p:txBody>
          <a:bodyPr wrap="square" rtlCol="0">
            <a:spAutoFit/>
          </a:bodyPr>
          <a:lstStyle/>
          <a:p>
            <a:endParaRPr lang="en-US" sz="600" dirty="0" smtClean="0"/>
          </a:p>
          <a:p>
            <a:r>
              <a:rPr lang="en-US" sz="2200" dirty="0" smtClean="0"/>
              <a:t>“We need [teachers] to uphold democracy and the rights of everyone to be educated… to work for justice, changing our educational system so that schooling is </a:t>
            </a:r>
          </a:p>
          <a:p>
            <a:r>
              <a:rPr lang="en-US" sz="2200" dirty="0" smtClean="0"/>
              <a:t>[a place where students] learn to open their minds, </a:t>
            </a:r>
          </a:p>
          <a:p>
            <a:r>
              <a:rPr lang="en-US" sz="2200" dirty="0" smtClean="0"/>
              <a:t>to engage in rigorous study and to think critically.”  </a:t>
            </a:r>
          </a:p>
          <a:p>
            <a:r>
              <a:rPr lang="en-US" dirty="0"/>
              <a:t> </a:t>
            </a:r>
            <a:r>
              <a:rPr lang="en-US" dirty="0" smtClean="0"/>
              <a:t>   </a:t>
            </a:r>
          </a:p>
          <a:p>
            <a:r>
              <a:rPr lang="en-US" dirty="0"/>
              <a:t> </a:t>
            </a:r>
            <a:r>
              <a:rPr lang="en-US" dirty="0" smtClean="0"/>
              <a:t>   bell hooks, </a:t>
            </a:r>
            <a:r>
              <a:rPr lang="en-US" i="1" dirty="0" smtClean="0"/>
              <a:t>Teaching Community, A Pedagogy of Hope</a:t>
            </a:r>
            <a:endParaRPr lang="en-US" i="1" dirty="0"/>
          </a:p>
        </p:txBody>
      </p:sp>
    </p:spTree>
    <p:extLst>
      <p:ext uri="{BB962C8B-B14F-4D97-AF65-F5344CB8AC3E}">
        <p14:creationId xmlns:p14="http://schemas.microsoft.com/office/powerpoint/2010/main" val="1333876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Career Path</a:t>
            </a:r>
          </a:p>
        </p:txBody>
      </p:sp>
      <p:sp>
        <p:nvSpPr>
          <p:cNvPr id="3" name="Content Placeholder 2"/>
          <p:cNvSpPr>
            <a:spLocks noGrp="1"/>
          </p:cNvSpPr>
          <p:nvPr>
            <p:ph idx="1"/>
          </p:nvPr>
        </p:nvSpPr>
        <p:spPr>
          <a:xfrm>
            <a:off x="609599" y="1371600"/>
            <a:ext cx="6347714" cy="3880773"/>
          </a:xfrm>
        </p:spPr>
        <p:txBody>
          <a:bodyPr/>
          <a:lstStyle/>
          <a:p>
            <a:r>
              <a:rPr lang="cs-CZ" sz="2400" dirty="0" smtClean="0"/>
              <a:t>Teaching</a:t>
            </a:r>
            <a:r>
              <a:rPr lang="en-US" sz="2400" dirty="0" smtClean="0"/>
              <a:t> (FT or </a:t>
            </a:r>
            <a:r>
              <a:rPr lang="cs-CZ" sz="2400" dirty="0" smtClean="0"/>
              <a:t>Adjunct</a:t>
            </a:r>
            <a:r>
              <a:rPr lang="en-US" sz="2400" dirty="0" smtClean="0"/>
              <a:t>)</a:t>
            </a:r>
            <a:r>
              <a:rPr lang="cs-CZ" sz="2400" dirty="0" smtClean="0"/>
              <a:t> </a:t>
            </a:r>
            <a:r>
              <a:rPr lang="cs-CZ" sz="2400" dirty="0"/>
              <a:t>Track </a:t>
            </a:r>
            <a:endParaRPr lang="en-US" sz="2400" dirty="0"/>
          </a:p>
          <a:p>
            <a:r>
              <a:rPr lang="cs-CZ" sz="2400" dirty="0"/>
              <a:t>Research Track</a:t>
            </a:r>
            <a:endParaRPr lang="en-US" sz="2400" dirty="0"/>
          </a:p>
          <a:p>
            <a:r>
              <a:rPr lang="cs-CZ" sz="2400" dirty="0"/>
              <a:t>System of </a:t>
            </a:r>
            <a:r>
              <a:rPr lang="cs-CZ" sz="2400" dirty="0" smtClean="0"/>
              <a:t>Ranks</a:t>
            </a:r>
            <a:r>
              <a:rPr lang="en-US" sz="2400" dirty="0" smtClean="0"/>
              <a:t>:</a:t>
            </a:r>
            <a:endParaRPr lang="en-US" sz="2400" dirty="0"/>
          </a:p>
          <a:p>
            <a:pPr lvl="1"/>
            <a:r>
              <a:rPr lang="en-US" sz="2200" dirty="0" smtClean="0">
                <a:sym typeface="Wingdings"/>
              </a:rPr>
              <a:t>Accumulation </a:t>
            </a:r>
            <a:r>
              <a:rPr lang="en-US" sz="2200" dirty="0">
                <a:sym typeface="Wingdings"/>
              </a:rPr>
              <a:t>of promotion points</a:t>
            </a:r>
            <a:r>
              <a:rPr lang="cs-CZ" sz="2200" dirty="0"/>
              <a:t> </a:t>
            </a:r>
            <a:r>
              <a:rPr lang="en-US" sz="2200" dirty="0" smtClean="0">
                <a:sym typeface="Wingdings"/>
              </a:rPr>
              <a:t>OR</a:t>
            </a:r>
          </a:p>
          <a:p>
            <a:pPr lvl="1"/>
            <a:r>
              <a:rPr lang="en-US" sz="2200" dirty="0" smtClean="0">
                <a:sym typeface="Wingdings"/>
              </a:rPr>
              <a:t>Accumulated </a:t>
            </a:r>
            <a:r>
              <a:rPr lang="en-US" sz="2200" dirty="0" smtClean="0">
                <a:sym typeface="Wingdings"/>
              </a:rPr>
              <a:t>5 years </a:t>
            </a:r>
            <a:r>
              <a:rPr lang="en-US" sz="2200" dirty="0" smtClean="0">
                <a:sym typeface="Wingdings"/>
              </a:rPr>
              <a:t>of service </a:t>
            </a:r>
            <a:r>
              <a:rPr lang="en-US" sz="2200" dirty="0" smtClean="0">
                <a:sym typeface="Wingdings" panose="05000000000000000000" pitchFamily="2" charset="2"/>
              </a:rPr>
              <a:t></a:t>
            </a:r>
            <a:r>
              <a:rPr lang="en-US" sz="2200" dirty="0" smtClean="0">
                <a:sym typeface="Wingdings"/>
              </a:rPr>
              <a:t> </a:t>
            </a:r>
            <a:endParaRPr lang="en-US" sz="2200" dirty="0">
              <a:sym typeface="Wingdings"/>
            </a:endParaRPr>
          </a:p>
          <a:p>
            <a:pPr lvl="1"/>
            <a:r>
              <a:rPr lang="en-US" sz="2200" dirty="0" smtClean="0">
                <a:sym typeface="Wingdings"/>
              </a:rPr>
              <a:t>Promotion </a:t>
            </a:r>
            <a:r>
              <a:rPr lang="en-US" sz="2200" dirty="0">
                <a:sym typeface="Wingdings"/>
              </a:rPr>
              <a:t>to a higher rank </a:t>
            </a:r>
          </a:p>
          <a:p>
            <a:pPr lvl="1"/>
            <a:r>
              <a:rPr lang="en-US" sz="2200" dirty="0">
                <a:sym typeface="Wingdings"/>
              </a:rPr>
              <a:t>+ </a:t>
            </a:r>
            <a:r>
              <a:rPr lang="en-US" sz="2200" dirty="0" smtClean="0">
                <a:sym typeface="Wingdings"/>
              </a:rPr>
              <a:t>increase in </a:t>
            </a:r>
            <a:r>
              <a:rPr lang="en-US" sz="2200" dirty="0">
                <a:sym typeface="Wingdings"/>
              </a:rPr>
              <a:t>salary</a:t>
            </a:r>
            <a:endParaRPr lang="cs-CZ" sz="2200" dirty="0"/>
          </a:p>
        </p:txBody>
      </p:sp>
      <p:pic>
        <p:nvPicPr>
          <p:cNvPr id="4" name="Picture 5" descr="How to Conduct an Interview in Sociology Resea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343400"/>
            <a:ext cx="3614738" cy="20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153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a:t>
            </a:r>
            <a:endParaRPr lang="cs-CZ" dirty="0"/>
          </a:p>
        </p:txBody>
      </p:sp>
      <p:sp>
        <p:nvSpPr>
          <p:cNvPr id="3" name="Content Placeholder 2"/>
          <p:cNvSpPr>
            <a:spLocks noGrp="1"/>
          </p:cNvSpPr>
          <p:nvPr>
            <p:ph idx="1"/>
          </p:nvPr>
        </p:nvSpPr>
        <p:spPr>
          <a:xfrm>
            <a:off x="609599" y="1524000"/>
            <a:ext cx="6347714" cy="4517363"/>
          </a:xfrm>
        </p:spPr>
        <p:txBody>
          <a:bodyPr/>
          <a:lstStyle/>
          <a:p>
            <a:r>
              <a:rPr lang="en-US" sz="2400" dirty="0"/>
              <a:t>Employed </a:t>
            </a:r>
            <a:r>
              <a:rPr lang="en-US" sz="2400" dirty="0" smtClean="0"/>
              <a:t>FT faculty</a:t>
            </a:r>
            <a:r>
              <a:rPr lang="en-US" sz="2400" dirty="0"/>
              <a:t>: AAU pays for VZP insurance automatically</a:t>
            </a:r>
          </a:p>
          <a:p>
            <a:r>
              <a:rPr lang="en-US" sz="2400" dirty="0"/>
              <a:t>Adjunct faculty:</a:t>
            </a:r>
          </a:p>
          <a:p>
            <a:pPr lvl="1"/>
            <a:r>
              <a:rPr lang="en-US" sz="2000" dirty="0"/>
              <a:t>Paid when you have DP</a:t>
            </a:r>
            <a:r>
              <a:rPr lang="cs-CZ" sz="2000" dirty="0"/>
              <a:t>Č</a:t>
            </a:r>
            <a:endParaRPr lang="en-US" sz="2000" dirty="0"/>
          </a:p>
          <a:p>
            <a:pPr lvl="1"/>
            <a:r>
              <a:rPr lang="en-US" sz="2000" dirty="0"/>
              <a:t>In most cases, lecturers </a:t>
            </a:r>
            <a:r>
              <a:rPr lang="cs-CZ" sz="2000" dirty="0"/>
              <a:t>don</a:t>
            </a:r>
            <a:r>
              <a:rPr lang="en-US" sz="2000" dirty="0"/>
              <a:t>’t </a:t>
            </a:r>
            <a:r>
              <a:rPr lang="cs-CZ" sz="2000" dirty="0"/>
              <a:t>have DPČ </a:t>
            </a:r>
            <a:r>
              <a:rPr lang="en-US" sz="2000" dirty="0"/>
              <a:t>in the summer months, so health insurance is not paid at that time</a:t>
            </a:r>
          </a:p>
          <a:p>
            <a:pPr marL="457200" lvl="1" indent="0">
              <a:buNone/>
            </a:pPr>
            <a:endParaRPr lang="en-US" sz="800" dirty="0"/>
          </a:p>
          <a:p>
            <a:r>
              <a:rPr lang="en-US" sz="2400" dirty="0"/>
              <a:t>To check with HR your individual case: </a:t>
            </a:r>
          </a:p>
          <a:p>
            <a:pPr marL="0" indent="0">
              <a:buNone/>
            </a:pPr>
            <a:r>
              <a:rPr lang="en-US" sz="2400" dirty="0">
                <a:solidFill>
                  <a:schemeClr val="accent2">
                    <a:lumMod val="50000"/>
                  </a:schemeClr>
                </a:solidFill>
              </a:rPr>
              <a:t>	</a:t>
            </a:r>
            <a:r>
              <a:rPr lang="en-US" sz="2600" dirty="0" smtClean="0">
                <a:solidFill>
                  <a:schemeClr val="accent2">
                    <a:lumMod val="50000"/>
                  </a:schemeClr>
                </a:solidFill>
              </a:rPr>
              <a:t>michaela.proskocilova@aauni.edu</a:t>
            </a:r>
            <a:endParaRPr lang="cs-CZ" sz="2600" dirty="0">
              <a:solidFill>
                <a:schemeClr val="accent2">
                  <a:lumMod val="50000"/>
                </a:schemeClr>
              </a:solidFill>
            </a:endParaRPr>
          </a:p>
        </p:txBody>
      </p:sp>
    </p:spTree>
    <p:extLst>
      <p:ext uri="{BB962C8B-B14F-4D97-AF65-F5344CB8AC3E}">
        <p14:creationId xmlns:p14="http://schemas.microsoft.com/office/powerpoint/2010/main" val="2142400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Sources of </a:t>
            </a:r>
            <a:r>
              <a:rPr lang="en-US" dirty="0" smtClean="0"/>
              <a:t>Institutional Regulation</a:t>
            </a:r>
            <a:endParaRPr lang="cs-CZ" dirty="0"/>
          </a:p>
        </p:txBody>
      </p:sp>
      <p:sp>
        <p:nvSpPr>
          <p:cNvPr id="3" name="Content Placeholder 2"/>
          <p:cNvSpPr>
            <a:spLocks noGrp="1"/>
          </p:cNvSpPr>
          <p:nvPr>
            <p:ph idx="1"/>
          </p:nvPr>
        </p:nvSpPr>
        <p:spPr/>
        <p:txBody>
          <a:bodyPr/>
          <a:lstStyle/>
          <a:p>
            <a:r>
              <a:rPr lang="en-US" sz="2600" dirty="0"/>
              <a:t>Academic Codex</a:t>
            </a:r>
          </a:p>
          <a:p>
            <a:r>
              <a:rPr lang="en-US" sz="2600" dirty="0"/>
              <a:t>Faculty Handbook</a:t>
            </a:r>
          </a:p>
          <a:p>
            <a:r>
              <a:rPr lang="en-US" sz="2600" dirty="0"/>
              <a:t>Policies</a:t>
            </a:r>
          </a:p>
          <a:p>
            <a:pPr marL="0" indent="0">
              <a:buNone/>
            </a:pPr>
            <a:endParaRPr lang="en-US" dirty="0"/>
          </a:p>
          <a:p>
            <a:pPr marL="0" indent="0">
              <a:buNone/>
            </a:pPr>
            <a:r>
              <a:rPr lang="en-US" sz="2000" dirty="0"/>
              <a:t>All institutional documents can be found at AAUNET: </a:t>
            </a:r>
          </a:p>
          <a:p>
            <a:pPr marL="0" indent="0">
              <a:buNone/>
            </a:pPr>
            <a:endParaRPr lang="en-US" sz="2200" dirty="0">
              <a:hlinkClick r:id="rId2"/>
            </a:endParaRPr>
          </a:p>
          <a:p>
            <a:pPr marL="0" indent="0">
              <a:buNone/>
            </a:pPr>
            <a:r>
              <a:rPr lang="en-US" sz="2200" dirty="0">
                <a:hlinkClick r:id="rId2"/>
              </a:rPr>
              <a:t>https://sites.google.com/a/aauni.edu/aaunet/</a:t>
            </a:r>
            <a:r>
              <a:rPr lang="en-US" sz="2200" dirty="0"/>
              <a:t> </a:t>
            </a:r>
            <a:endParaRPr lang="cs-CZ" sz="2200" dirty="0"/>
          </a:p>
        </p:txBody>
      </p:sp>
      <p:pic>
        <p:nvPicPr>
          <p:cNvPr id="4" name="Picture 9" descr="jam_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2712" y="1524000"/>
            <a:ext cx="2514600" cy="222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560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Semester Calendar</a:t>
            </a:r>
            <a:endParaRPr lang="cs-CZ" dirty="0"/>
          </a:p>
        </p:txBody>
      </p:sp>
      <p:sp>
        <p:nvSpPr>
          <p:cNvPr id="6" name="Content Placeholder 5">
            <a:extLst>
              <a:ext uri="{FF2B5EF4-FFF2-40B4-BE49-F238E27FC236}">
                <a16:creationId xmlns:a16="http://schemas.microsoft.com/office/drawing/2014/main" xmlns="" id="{4D384634-15B5-0344-97DD-72CFCC917E8E}"/>
              </a:ext>
            </a:extLst>
          </p:cNvPr>
          <p:cNvSpPr>
            <a:spLocks noGrp="1"/>
          </p:cNvSpPr>
          <p:nvPr>
            <p:ph idx="1"/>
          </p:nvPr>
        </p:nvSpPr>
        <p:spPr>
          <a:xfrm>
            <a:off x="611822" y="1524000"/>
            <a:ext cx="6858001" cy="4778009"/>
          </a:xfrm>
        </p:spPr>
        <p:txBody>
          <a:bodyPr>
            <a:normAutofit/>
          </a:bodyPr>
          <a:lstStyle/>
          <a:p>
            <a:r>
              <a:rPr lang="en-US" sz="2400" dirty="0"/>
              <a:t>Academic </a:t>
            </a:r>
            <a:r>
              <a:rPr lang="en-US" sz="2400" dirty="0" smtClean="0"/>
              <a:t>Calendar </a:t>
            </a:r>
          </a:p>
          <a:p>
            <a:pPr lvl="1"/>
            <a:r>
              <a:rPr lang="en-US" sz="2200" dirty="0" smtClean="0"/>
              <a:t>Show where to find on the AAU website</a:t>
            </a:r>
            <a:endParaRPr lang="en-US" sz="600" u="sng" dirty="0"/>
          </a:p>
        </p:txBody>
      </p:sp>
      <p:pic>
        <p:nvPicPr>
          <p:cNvPr id="5" name="Picture 2" descr="Pr in practice - dragons den final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6" y="2667000"/>
            <a:ext cx="609600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597" y="6096000"/>
            <a:ext cx="6096003" cy="646331"/>
          </a:xfrm>
          <a:prstGeom prst="rect">
            <a:avLst/>
          </a:prstGeom>
          <a:solidFill>
            <a:schemeClr val="bg1"/>
          </a:solidFill>
        </p:spPr>
        <p:txBody>
          <a:bodyPr wrap="square" rtlCol="0">
            <a:spAutoFit/>
          </a:bodyPr>
          <a:lstStyle/>
          <a:p>
            <a:pPr algn="ctr"/>
            <a:r>
              <a:rPr lang="en-US" dirty="0" smtClean="0"/>
              <a:t>Classroom 2.07 is </a:t>
            </a:r>
            <a:r>
              <a:rPr lang="en-US" dirty="0" smtClean="0"/>
              <a:t>where</a:t>
            </a:r>
            <a:r>
              <a:rPr lang="en-US" dirty="0" smtClean="0"/>
              <a:t> Bi-Annual </a:t>
            </a:r>
            <a:r>
              <a:rPr lang="en-US" dirty="0" smtClean="0"/>
              <a:t>All-faculty </a:t>
            </a:r>
            <a:r>
              <a:rPr lang="en-US" dirty="0" smtClean="0"/>
              <a:t>meetings are held, in August and again in January, each year</a:t>
            </a:r>
            <a:endParaRPr lang="en-US" dirty="0"/>
          </a:p>
        </p:txBody>
      </p:sp>
    </p:spTree>
    <p:extLst>
      <p:ext uri="{BB962C8B-B14F-4D97-AF65-F5344CB8AC3E}">
        <p14:creationId xmlns:p14="http://schemas.microsoft.com/office/powerpoint/2010/main" val="2681238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Semester: Students</a:t>
            </a:r>
            <a:br>
              <a:rPr lang="en-US" dirty="0" smtClean="0"/>
            </a:br>
            <a:r>
              <a:rPr lang="en-US" dirty="0" smtClean="0"/>
              <a:t>complete course evaluations</a:t>
            </a:r>
            <a:endParaRPr lang="cs-CZ" dirty="0"/>
          </a:p>
        </p:txBody>
      </p:sp>
      <p:sp>
        <p:nvSpPr>
          <p:cNvPr id="6" name="Content Placeholder 5">
            <a:extLst>
              <a:ext uri="{FF2B5EF4-FFF2-40B4-BE49-F238E27FC236}">
                <a16:creationId xmlns:a16="http://schemas.microsoft.com/office/drawing/2014/main" xmlns="" id="{4D384634-15B5-0344-97DD-72CFCC917E8E}"/>
              </a:ext>
            </a:extLst>
          </p:cNvPr>
          <p:cNvSpPr>
            <a:spLocks noGrp="1"/>
          </p:cNvSpPr>
          <p:nvPr>
            <p:ph idx="1"/>
          </p:nvPr>
        </p:nvSpPr>
        <p:spPr>
          <a:xfrm>
            <a:off x="304800" y="2133600"/>
            <a:ext cx="7162800" cy="4244609"/>
          </a:xfrm>
        </p:spPr>
        <p:txBody>
          <a:bodyPr>
            <a:normAutofit/>
          </a:bodyPr>
          <a:lstStyle/>
          <a:p>
            <a:r>
              <a:rPr lang="en-US" sz="2400" dirty="0" smtClean="0"/>
              <a:t>Course </a:t>
            </a:r>
            <a:r>
              <a:rPr lang="en-US" sz="2400" dirty="0"/>
              <a:t>evaluations are completed on NEO by students DURING CLASS in the week before </a:t>
            </a:r>
            <a:r>
              <a:rPr lang="en-US" sz="2400" dirty="0" smtClean="0"/>
              <a:t>your classes </a:t>
            </a:r>
            <a:r>
              <a:rPr lang="en-US" sz="2400" dirty="0"/>
              <a:t>end</a:t>
            </a:r>
          </a:p>
          <a:p>
            <a:pPr lvl="1"/>
            <a:r>
              <a:rPr lang="en-US" sz="2200" dirty="0"/>
              <a:t>You will be reminded by your Dept. Chair by email </a:t>
            </a:r>
            <a:r>
              <a:rPr lang="en-US" sz="2200" dirty="0" smtClean="0"/>
              <a:t>a week or two before, to set aside time</a:t>
            </a:r>
          </a:p>
          <a:p>
            <a:pPr lvl="1"/>
            <a:r>
              <a:rPr lang="en-US" sz="2200" dirty="0" smtClean="0"/>
              <a:t>Please give </a:t>
            </a:r>
            <a:r>
              <a:rPr lang="en-US" sz="2200" dirty="0"/>
              <a:t>students </a:t>
            </a:r>
            <a:r>
              <a:rPr lang="en-US" sz="2200" u="sng" dirty="0"/>
              <a:t>time in class</a:t>
            </a:r>
            <a:r>
              <a:rPr lang="en-US" sz="2200" dirty="0"/>
              <a:t> to do </a:t>
            </a:r>
            <a:r>
              <a:rPr lang="en-US" sz="2200" dirty="0" smtClean="0"/>
              <a:t>this… I myself set aside the first 15 minutes of class in the second to the last week of classes for students to complete evaluations. I remind them to bring their devices (to access </a:t>
            </a:r>
            <a:r>
              <a:rPr lang="en-US" sz="2200" dirty="0" err="1" smtClean="0"/>
              <a:t>evals</a:t>
            </a:r>
            <a:r>
              <a:rPr lang="en-US" sz="2200" dirty="0" smtClean="0"/>
              <a:t>. on NEO) and I step outside the room as they do.</a:t>
            </a:r>
            <a:endParaRPr lang="en-US" sz="2200" dirty="0"/>
          </a:p>
        </p:txBody>
      </p:sp>
    </p:spTree>
    <p:extLst>
      <p:ext uri="{BB962C8B-B14F-4D97-AF65-F5344CB8AC3E}">
        <p14:creationId xmlns:p14="http://schemas.microsoft.com/office/powerpoint/2010/main" val="278570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lstStyle/>
          <a:p>
            <a:r>
              <a:rPr lang="en-US" dirty="0"/>
              <a:t>Ice-breaker: Introductions</a:t>
            </a:r>
          </a:p>
        </p:txBody>
      </p:sp>
      <p:sp>
        <p:nvSpPr>
          <p:cNvPr id="3" name="Content Placeholder 2"/>
          <p:cNvSpPr>
            <a:spLocks noGrp="1"/>
          </p:cNvSpPr>
          <p:nvPr>
            <p:ph idx="1"/>
          </p:nvPr>
        </p:nvSpPr>
        <p:spPr>
          <a:xfrm>
            <a:off x="609599" y="1676400"/>
            <a:ext cx="6347714" cy="4724400"/>
          </a:xfrm>
        </p:spPr>
        <p:txBody>
          <a:bodyPr>
            <a:noAutofit/>
          </a:bodyPr>
          <a:lstStyle/>
          <a:p>
            <a:pPr marL="0" indent="0">
              <a:buNone/>
            </a:pPr>
            <a:r>
              <a:rPr lang="en-US" sz="2400" dirty="0"/>
              <a:t>Around the room &amp; online, please tell us:</a:t>
            </a:r>
          </a:p>
          <a:p>
            <a:pPr lvl="1"/>
            <a:r>
              <a:rPr lang="en-US" sz="2400" dirty="0"/>
              <a:t>Name</a:t>
            </a:r>
          </a:p>
          <a:p>
            <a:pPr lvl="1"/>
            <a:r>
              <a:rPr lang="en-US" sz="2400" dirty="0"/>
              <a:t>Course/s you </a:t>
            </a:r>
            <a:r>
              <a:rPr lang="en-US" sz="2400" dirty="0" smtClean="0"/>
              <a:t>will teach </a:t>
            </a:r>
            <a:r>
              <a:rPr lang="en-US" sz="2400" dirty="0"/>
              <a:t>at AAU</a:t>
            </a:r>
          </a:p>
          <a:p>
            <a:pPr lvl="1"/>
            <a:r>
              <a:rPr lang="en-US" sz="2400" dirty="0"/>
              <a:t>Your favorite food or dessert… either from your </a:t>
            </a:r>
            <a:r>
              <a:rPr lang="en-US" sz="2400" dirty="0" smtClean="0"/>
              <a:t>country </a:t>
            </a:r>
            <a:r>
              <a:rPr lang="en-US" sz="2400" dirty="0"/>
              <a:t>of origin or from a culture you have visited</a:t>
            </a:r>
          </a:p>
          <a:p>
            <a:pPr marL="457200" lvl="1" indent="0">
              <a:buNone/>
            </a:pPr>
            <a:endParaRPr lang="en-US" sz="2000" dirty="0"/>
          </a:p>
          <a:p>
            <a:pPr marL="457200" lvl="1" indent="0">
              <a:buNone/>
            </a:pPr>
            <a:r>
              <a:rPr lang="en-US" sz="2400" dirty="0"/>
              <a:t>Please keep your introduction </a:t>
            </a:r>
          </a:p>
          <a:p>
            <a:pPr marL="457200" lvl="1" indent="0">
              <a:buNone/>
            </a:pPr>
            <a:r>
              <a:rPr lang="en-US" sz="2400" dirty="0"/>
              <a:t>to 2 </a:t>
            </a:r>
            <a:r>
              <a:rPr lang="en-US" sz="2400" dirty="0" smtClean="0"/>
              <a:t>minutes, </a:t>
            </a:r>
            <a:r>
              <a:rPr lang="en-US" sz="2400" dirty="0"/>
              <a:t>thanks.</a:t>
            </a:r>
          </a:p>
        </p:txBody>
      </p:sp>
      <p:pic>
        <p:nvPicPr>
          <p:cNvPr id="4" name="Picture 2" descr="High five&quot; Emotico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533400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459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normAutofit/>
          </a:bodyPr>
          <a:lstStyle/>
          <a:p>
            <a:r>
              <a:rPr lang="en-US" dirty="0" smtClean="0"/>
              <a:t>NEO, our online </a:t>
            </a:r>
            <a:br>
              <a:rPr lang="en-US" dirty="0" smtClean="0"/>
            </a:br>
            <a:r>
              <a:rPr lang="cs-CZ" dirty="0" smtClean="0"/>
              <a:t>Learning </a:t>
            </a:r>
            <a:r>
              <a:rPr lang="cs-CZ" dirty="0"/>
              <a:t>Management System</a:t>
            </a:r>
          </a:p>
        </p:txBody>
      </p:sp>
      <p:sp>
        <p:nvSpPr>
          <p:cNvPr id="3" name="Content Placeholder 2"/>
          <p:cNvSpPr>
            <a:spLocks noGrp="1"/>
          </p:cNvSpPr>
          <p:nvPr>
            <p:ph idx="1"/>
          </p:nvPr>
        </p:nvSpPr>
        <p:spPr>
          <a:xfrm>
            <a:off x="381000" y="2362200"/>
            <a:ext cx="7162802" cy="4191000"/>
          </a:xfrm>
        </p:spPr>
        <p:txBody>
          <a:bodyPr>
            <a:normAutofit/>
          </a:bodyPr>
          <a:lstStyle/>
          <a:p>
            <a:r>
              <a:rPr lang="en-US" sz="2600" dirty="0"/>
              <a:t>At AAU, you are required to use NEO to:</a:t>
            </a:r>
          </a:p>
          <a:p>
            <a:pPr lvl="1"/>
            <a:r>
              <a:rPr lang="en-US" sz="2600" dirty="0"/>
              <a:t>Post the </a:t>
            </a:r>
            <a:r>
              <a:rPr lang="en-US" sz="2600" b="1" dirty="0"/>
              <a:t>Syllabus</a:t>
            </a:r>
          </a:p>
          <a:p>
            <a:pPr lvl="1"/>
            <a:r>
              <a:rPr lang="en-US" sz="2600" dirty="0"/>
              <a:t>Record weekly </a:t>
            </a:r>
            <a:r>
              <a:rPr lang="en-US" sz="2600" b="1" dirty="0"/>
              <a:t>Attendance</a:t>
            </a:r>
          </a:p>
          <a:p>
            <a:pPr lvl="1"/>
            <a:r>
              <a:rPr lang="en-US" sz="2600" dirty="0"/>
              <a:t>Provide </a:t>
            </a:r>
            <a:r>
              <a:rPr lang="en-US" sz="2600" b="1" dirty="0"/>
              <a:t>Feedback</a:t>
            </a:r>
            <a:r>
              <a:rPr lang="en-US" sz="2600" dirty="0"/>
              <a:t> on assignments</a:t>
            </a:r>
          </a:p>
          <a:p>
            <a:pPr lvl="1"/>
            <a:r>
              <a:rPr lang="en-US" sz="2600" dirty="0"/>
              <a:t>Post </a:t>
            </a:r>
            <a:r>
              <a:rPr lang="en-US" sz="2600" b="1" dirty="0"/>
              <a:t>Grades</a:t>
            </a:r>
            <a:r>
              <a:rPr lang="en-US" sz="2600" dirty="0"/>
              <a:t> regularly</a:t>
            </a:r>
          </a:p>
          <a:p>
            <a:pPr lvl="1"/>
            <a:r>
              <a:rPr lang="en-US" sz="2600" dirty="0"/>
              <a:t>Post Lessons/Resources (recommended)</a:t>
            </a:r>
          </a:p>
          <a:p>
            <a:pPr marL="457200" lvl="1" indent="0">
              <a:buNone/>
            </a:pPr>
            <a:endParaRPr lang="en-US" sz="2000" dirty="0"/>
          </a:p>
          <a:p>
            <a:pPr marL="457200" lvl="1" indent="0">
              <a:buNone/>
            </a:pPr>
            <a:endParaRPr lang="en-US" sz="800" dirty="0"/>
          </a:p>
        </p:txBody>
      </p:sp>
    </p:spTree>
    <p:extLst>
      <p:ext uri="{BB962C8B-B14F-4D97-AF65-F5344CB8AC3E}">
        <p14:creationId xmlns:p14="http://schemas.microsoft.com/office/powerpoint/2010/main" val="140662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Learning Management System</a:t>
            </a:r>
          </a:p>
        </p:txBody>
      </p:sp>
      <p:sp>
        <p:nvSpPr>
          <p:cNvPr id="3" name="Content Placeholder 2"/>
          <p:cNvSpPr>
            <a:spLocks noGrp="1"/>
          </p:cNvSpPr>
          <p:nvPr>
            <p:ph idx="1"/>
          </p:nvPr>
        </p:nvSpPr>
        <p:spPr>
          <a:xfrm>
            <a:off x="381000" y="1447800"/>
            <a:ext cx="7162802" cy="5105400"/>
          </a:xfrm>
        </p:spPr>
        <p:txBody>
          <a:bodyPr>
            <a:normAutofit/>
          </a:bodyPr>
          <a:lstStyle/>
          <a:p>
            <a:r>
              <a:rPr lang="en-US" sz="2200" dirty="0">
                <a:solidFill>
                  <a:schemeClr val="bg1">
                    <a:lumMod val="50000"/>
                  </a:schemeClr>
                </a:solidFill>
              </a:rPr>
              <a:t>At AAU, you are required to use NEO to:</a:t>
            </a:r>
          </a:p>
          <a:p>
            <a:pPr lvl="1"/>
            <a:r>
              <a:rPr lang="en-US" sz="2000" dirty="0">
                <a:solidFill>
                  <a:schemeClr val="bg1">
                    <a:lumMod val="50000"/>
                  </a:schemeClr>
                </a:solidFill>
              </a:rPr>
              <a:t>Post the </a:t>
            </a:r>
            <a:r>
              <a:rPr lang="en-US" sz="2000" b="1" dirty="0">
                <a:solidFill>
                  <a:schemeClr val="bg1">
                    <a:lumMod val="50000"/>
                  </a:schemeClr>
                </a:solidFill>
              </a:rPr>
              <a:t>Syllabus</a:t>
            </a:r>
          </a:p>
          <a:p>
            <a:pPr lvl="1"/>
            <a:r>
              <a:rPr lang="en-US" sz="2000" dirty="0">
                <a:solidFill>
                  <a:schemeClr val="bg1">
                    <a:lumMod val="50000"/>
                  </a:schemeClr>
                </a:solidFill>
              </a:rPr>
              <a:t>Record weekly </a:t>
            </a:r>
            <a:r>
              <a:rPr lang="en-US" sz="2000" b="1" dirty="0">
                <a:solidFill>
                  <a:schemeClr val="bg1">
                    <a:lumMod val="50000"/>
                  </a:schemeClr>
                </a:solidFill>
              </a:rPr>
              <a:t>Attendance</a:t>
            </a:r>
          </a:p>
          <a:p>
            <a:pPr lvl="1"/>
            <a:r>
              <a:rPr lang="en-US" sz="2000" dirty="0">
                <a:solidFill>
                  <a:schemeClr val="bg1">
                    <a:lumMod val="50000"/>
                  </a:schemeClr>
                </a:solidFill>
              </a:rPr>
              <a:t>Provide </a:t>
            </a:r>
            <a:r>
              <a:rPr lang="en-US" sz="2000" b="1" dirty="0">
                <a:solidFill>
                  <a:schemeClr val="bg1">
                    <a:lumMod val="50000"/>
                  </a:schemeClr>
                </a:solidFill>
              </a:rPr>
              <a:t>Feedback</a:t>
            </a:r>
            <a:r>
              <a:rPr lang="en-US" sz="2000" dirty="0">
                <a:solidFill>
                  <a:schemeClr val="bg1">
                    <a:lumMod val="50000"/>
                  </a:schemeClr>
                </a:solidFill>
              </a:rPr>
              <a:t> on assignments</a:t>
            </a:r>
          </a:p>
          <a:p>
            <a:pPr lvl="1"/>
            <a:r>
              <a:rPr lang="en-US" sz="2000" dirty="0">
                <a:solidFill>
                  <a:schemeClr val="bg1">
                    <a:lumMod val="50000"/>
                  </a:schemeClr>
                </a:solidFill>
              </a:rPr>
              <a:t>Post </a:t>
            </a:r>
            <a:r>
              <a:rPr lang="en-US" sz="2000" b="1" dirty="0">
                <a:solidFill>
                  <a:schemeClr val="bg1">
                    <a:lumMod val="50000"/>
                  </a:schemeClr>
                </a:solidFill>
              </a:rPr>
              <a:t>Grades</a:t>
            </a:r>
            <a:r>
              <a:rPr lang="en-US" sz="2000" dirty="0">
                <a:solidFill>
                  <a:schemeClr val="bg1">
                    <a:lumMod val="50000"/>
                  </a:schemeClr>
                </a:solidFill>
              </a:rPr>
              <a:t> regularly</a:t>
            </a:r>
          </a:p>
          <a:p>
            <a:pPr lvl="1"/>
            <a:r>
              <a:rPr lang="en-US" sz="2000" dirty="0">
                <a:solidFill>
                  <a:schemeClr val="bg1">
                    <a:lumMod val="50000"/>
                  </a:schemeClr>
                </a:solidFill>
              </a:rPr>
              <a:t>Lessons/resources (recommended)</a:t>
            </a:r>
          </a:p>
          <a:p>
            <a:pPr marL="457200" lvl="1" indent="0">
              <a:buNone/>
            </a:pPr>
            <a:endParaRPr lang="en-US" sz="2000" dirty="0"/>
          </a:p>
          <a:p>
            <a:pPr marL="457200" lvl="1" indent="0">
              <a:buNone/>
            </a:pPr>
            <a:r>
              <a:rPr lang="en-US" sz="2200" dirty="0" smtClean="0"/>
              <a:t>Also, be </a:t>
            </a:r>
            <a:r>
              <a:rPr lang="en-US" sz="2200" dirty="0"/>
              <a:t>clear with your </a:t>
            </a:r>
            <a:r>
              <a:rPr lang="en-US" sz="2200" dirty="0" smtClean="0"/>
              <a:t>students…</a:t>
            </a:r>
            <a:endParaRPr lang="en-US" sz="2200" dirty="0"/>
          </a:p>
          <a:p>
            <a:pPr marL="457200" lvl="1" indent="0">
              <a:buNone/>
            </a:pPr>
            <a:r>
              <a:rPr lang="en-US" sz="2200" b="1" dirty="0"/>
              <a:t>Tell them directly your expectations</a:t>
            </a:r>
          </a:p>
          <a:p>
            <a:pPr marL="457200" lvl="1" indent="0">
              <a:buNone/>
            </a:pPr>
            <a:r>
              <a:rPr lang="en-US" sz="2200" b="1" dirty="0"/>
              <a:t>regarding technology use in your class.</a:t>
            </a:r>
          </a:p>
          <a:p>
            <a:pPr marL="457200" lvl="1" indent="0">
              <a:buNone/>
            </a:pPr>
            <a:r>
              <a:rPr lang="en-US" sz="2200" dirty="0"/>
              <a:t> (e.g., laptops, cell phones, </a:t>
            </a:r>
            <a:r>
              <a:rPr lang="en-US" sz="2200" dirty="0" err="1" smtClean="0"/>
              <a:t>ChatGPT</a:t>
            </a:r>
            <a:r>
              <a:rPr lang="en-US" sz="2200" dirty="0" smtClean="0"/>
              <a:t>/AI)</a:t>
            </a:r>
            <a:endParaRPr lang="en-US" sz="2200" dirty="0"/>
          </a:p>
          <a:p>
            <a:pPr marL="457200" lvl="1" indent="0">
              <a:buNone/>
            </a:pPr>
            <a:endParaRPr lang="en-US" sz="800" dirty="0"/>
          </a:p>
        </p:txBody>
      </p:sp>
      <p:pic>
        <p:nvPicPr>
          <p:cNvPr id="4" name="Picture 5" descr="Social Self-Promotion 301: Social Media for Executives and CE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343400"/>
            <a:ext cx="2438400" cy="222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111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a:bodyPr>
          <a:lstStyle/>
          <a:p>
            <a:r>
              <a:rPr lang="en-US" u="sng" dirty="0"/>
              <a:t>Teams &amp; NEO Workshop Time</a:t>
            </a:r>
            <a:endParaRPr lang="cs-CZ" u="sng" dirty="0"/>
          </a:p>
        </p:txBody>
      </p:sp>
      <p:sp>
        <p:nvSpPr>
          <p:cNvPr id="3" name="Content Placeholder 2"/>
          <p:cNvSpPr>
            <a:spLocks noGrp="1"/>
          </p:cNvSpPr>
          <p:nvPr>
            <p:ph idx="1"/>
          </p:nvPr>
        </p:nvSpPr>
        <p:spPr>
          <a:xfrm>
            <a:off x="381000" y="1447800"/>
            <a:ext cx="7162802" cy="5105400"/>
          </a:xfrm>
        </p:spPr>
        <p:txBody>
          <a:bodyPr>
            <a:normAutofit/>
          </a:bodyPr>
          <a:lstStyle/>
          <a:p>
            <a:endParaRPr lang="en-US" sz="2200" dirty="0"/>
          </a:p>
          <a:p>
            <a:pPr marL="0" indent="0">
              <a:buNone/>
            </a:pPr>
            <a:r>
              <a:rPr lang="en-US" sz="2400" dirty="0" smtClean="0"/>
              <a:t>Introduce Peter Weis </a:t>
            </a:r>
            <a:r>
              <a:rPr lang="en-US" sz="2400" dirty="0" smtClean="0">
                <a:sym typeface="Wingdings" panose="05000000000000000000" pitchFamily="2" charset="2"/>
              </a:rPr>
              <a:t></a:t>
            </a:r>
          </a:p>
          <a:p>
            <a:pPr marL="0" indent="0">
              <a:buNone/>
            </a:pPr>
            <a:r>
              <a:rPr lang="en-US" sz="2400" dirty="0" smtClean="0">
                <a:sym typeface="Wingdings" panose="05000000000000000000" pitchFamily="2" charset="2"/>
              </a:rPr>
              <a:t>Explain AV classroom set-up, IT helpers</a:t>
            </a:r>
            <a:endParaRPr lang="en-US" sz="2400" dirty="0" smtClean="0"/>
          </a:p>
          <a:p>
            <a:pPr marL="0" indent="0">
              <a:buNone/>
            </a:pPr>
            <a:endParaRPr lang="en-US" sz="2200" dirty="0"/>
          </a:p>
          <a:p>
            <a:pPr marL="0" indent="0">
              <a:buNone/>
            </a:pPr>
            <a:r>
              <a:rPr lang="en-US" sz="2200" dirty="0" smtClean="0"/>
              <a:t>He &amp; I can </a:t>
            </a:r>
            <a:r>
              <a:rPr lang="en-US" sz="2200" dirty="0"/>
              <a:t>help with…</a:t>
            </a:r>
          </a:p>
          <a:p>
            <a:r>
              <a:rPr lang="en-US" sz="2200" dirty="0" smtClean="0"/>
              <a:t>How to set up your course in NEO</a:t>
            </a:r>
          </a:p>
          <a:p>
            <a:r>
              <a:rPr lang="en-US" sz="2200" dirty="0" smtClean="0"/>
              <a:t>How </a:t>
            </a:r>
            <a:r>
              <a:rPr lang="en-US" sz="2200" dirty="0"/>
              <a:t>to add </a:t>
            </a:r>
            <a:r>
              <a:rPr lang="en-US" sz="2200" dirty="0" smtClean="0"/>
              <a:t>assignments, change images, etc. </a:t>
            </a:r>
          </a:p>
          <a:p>
            <a:r>
              <a:rPr lang="en-US" sz="2200" dirty="0" smtClean="0"/>
              <a:t>Where </a:t>
            </a:r>
            <a:r>
              <a:rPr lang="en-US" sz="2200" dirty="0"/>
              <a:t>to locate readings (Resources or calendar?)</a:t>
            </a:r>
          </a:p>
          <a:p>
            <a:r>
              <a:rPr lang="en-US" sz="2200" dirty="0" smtClean="0"/>
              <a:t>Creating </a:t>
            </a:r>
            <a:r>
              <a:rPr lang="en-US" sz="2200" dirty="0"/>
              <a:t>an </a:t>
            </a:r>
            <a:r>
              <a:rPr lang="en-US" sz="2200" dirty="0" smtClean="0"/>
              <a:t>exam/quiz, how to set up the grading</a:t>
            </a:r>
            <a:endParaRPr lang="en-US" sz="2200" dirty="0"/>
          </a:p>
          <a:p>
            <a:r>
              <a:rPr lang="en-US" sz="2200" dirty="0" smtClean="0"/>
              <a:t>Any other questions you have about NEO/Teams</a:t>
            </a:r>
            <a:endParaRPr lang="en-US" sz="2200" dirty="0"/>
          </a:p>
        </p:txBody>
      </p:sp>
    </p:spTree>
    <p:extLst>
      <p:ext uri="{BB962C8B-B14F-4D97-AF65-F5344CB8AC3E}">
        <p14:creationId xmlns:p14="http://schemas.microsoft.com/office/powerpoint/2010/main" val="3433547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p:cNvSpPr>
          <p:nvPr>
            <p:ph type="ctrTitle"/>
          </p:nvPr>
        </p:nvSpPr>
        <p:spPr>
          <a:xfrm>
            <a:off x="3962400" y="1143000"/>
            <a:ext cx="3048000" cy="4165600"/>
          </a:xfrm>
        </p:spPr>
        <p:txBody>
          <a:bodyPr/>
          <a:lstStyle/>
          <a:p>
            <a:pPr algn="ctr" eaLnBrk="1" hangingPunct="1"/>
            <a:r>
              <a:rPr lang="en-US" altLang="en-US" sz="4000" dirty="0"/>
              <a:t/>
            </a:r>
            <a:br>
              <a:rPr lang="en-US" altLang="en-US" sz="4000" dirty="0"/>
            </a:br>
            <a:r>
              <a:rPr lang="en-US" altLang="en-US" sz="2800" i="1" dirty="0" smtClean="0"/>
              <a:t>Lunch </a:t>
            </a:r>
            <a:r>
              <a:rPr lang="en-US" altLang="en-US" sz="2800" i="1" dirty="0"/>
              <a:t>– </a:t>
            </a:r>
            <a:r>
              <a:rPr lang="en-US" altLang="en-US" sz="2800" i="1" dirty="0" smtClean="0"/>
              <a:t/>
            </a:r>
            <a:br>
              <a:rPr lang="en-US" altLang="en-US" sz="2800" i="1" dirty="0" smtClean="0"/>
            </a:br>
            <a:r>
              <a:rPr lang="en-US" altLang="en-US" sz="2800" i="1" dirty="0" smtClean="0"/>
              <a:t>12:30 -13:00</a:t>
            </a:r>
            <a:r>
              <a:rPr lang="en-US" altLang="en-US" sz="2800" i="1" dirty="0"/>
              <a:t/>
            </a:r>
            <a:br>
              <a:rPr lang="en-US" altLang="en-US" sz="2800" i="1" dirty="0"/>
            </a:br>
            <a:r>
              <a:rPr lang="en-US" altLang="en-US" sz="2800" i="1" dirty="0"/>
              <a:t/>
            </a:r>
            <a:br>
              <a:rPr lang="en-US" altLang="en-US" sz="2800" i="1" dirty="0"/>
            </a:br>
            <a:r>
              <a:rPr lang="en-US" altLang="en-US" sz="2800" i="1" dirty="0"/>
              <a:t/>
            </a:r>
            <a:br>
              <a:rPr lang="en-US" altLang="en-US" sz="2800" i="1" dirty="0"/>
            </a:br>
            <a:endParaRPr lang="en-US" altLang="en-US" sz="4000" dirty="0"/>
          </a:p>
        </p:txBody>
      </p:sp>
      <p:sp>
        <p:nvSpPr>
          <p:cNvPr id="69635" name="TextBox 1"/>
          <p:cNvSpPr txBox="1">
            <a:spLocks noChangeArrowheads="1"/>
          </p:cNvSpPr>
          <p:nvPr/>
        </p:nvSpPr>
        <p:spPr bwMode="auto">
          <a:xfrm>
            <a:off x="533400" y="5410200"/>
            <a:ext cx="3124200"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t>These are the pretty peacocks that live in the park right behind the AAU campus…</a:t>
            </a:r>
          </a:p>
        </p:txBody>
      </p:sp>
      <p:pic>
        <p:nvPicPr>
          <p:cNvPr id="696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3124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533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762000"/>
          </a:xfrm>
        </p:spPr>
        <p:txBody>
          <a:bodyPr/>
          <a:lstStyle/>
          <a:p>
            <a:r>
              <a:rPr lang="en-US" dirty="0"/>
              <a:t>Outline for today</a:t>
            </a:r>
            <a:endParaRPr lang="cs-CZ" dirty="0"/>
          </a:p>
        </p:txBody>
      </p:sp>
      <p:sp>
        <p:nvSpPr>
          <p:cNvPr id="3" name="Content Placeholder 2"/>
          <p:cNvSpPr>
            <a:spLocks noGrp="1"/>
          </p:cNvSpPr>
          <p:nvPr>
            <p:ph idx="1"/>
          </p:nvPr>
        </p:nvSpPr>
        <p:spPr>
          <a:xfrm>
            <a:off x="609599" y="1143000"/>
            <a:ext cx="6553201" cy="5486400"/>
          </a:xfrm>
        </p:spPr>
        <p:txBody>
          <a:bodyPr>
            <a:normAutofit fontScale="92500" lnSpcReduction="20000"/>
          </a:bodyPr>
          <a:lstStyle/>
          <a:p>
            <a:pPr marL="0" indent="0">
              <a:buNone/>
            </a:pPr>
            <a:r>
              <a:rPr lang="en-US" sz="2600" dirty="0" smtClean="0">
                <a:solidFill>
                  <a:schemeClr val="bg1">
                    <a:lumMod val="50000"/>
                  </a:schemeClr>
                </a:solidFill>
              </a:rPr>
              <a:t>10:00-12:00</a:t>
            </a:r>
            <a:endParaRPr lang="en-US" sz="2600" dirty="0">
              <a:solidFill>
                <a:schemeClr val="bg1">
                  <a:lumMod val="50000"/>
                </a:schemeClr>
              </a:solidFill>
            </a:endParaRPr>
          </a:p>
          <a:p>
            <a:r>
              <a:rPr lang="en-US" sz="2600" dirty="0">
                <a:solidFill>
                  <a:schemeClr val="bg1">
                    <a:lumMod val="50000"/>
                  </a:schemeClr>
                </a:solidFill>
              </a:rPr>
              <a:t>Introductions</a:t>
            </a:r>
          </a:p>
          <a:p>
            <a:r>
              <a:rPr lang="en-US" sz="2600" dirty="0">
                <a:solidFill>
                  <a:schemeClr val="bg1">
                    <a:lumMod val="50000"/>
                  </a:schemeClr>
                </a:solidFill>
              </a:rPr>
              <a:t>Education Principles, paired discussion</a:t>
            </a:r>
          </a:p>
          <a:p>
            <a:r>
              <a:rPr lang="en-US" sz="2600" dirty="0">
                <a:solidFill>
                  <a:schemeClr val="bg1">
                    <a:lumMod val="50000"/>
                  </a:schemeClr>
                </a:solidFill>
              </a:rPr>
              <a:t>Semester Calendar</a:t>
            </a:r>
          </a:p>
          <a:p>
            <a:r>
              <a:rPr lang="en-US" sz="2600" dirty="0">
                <a:solidFill>
                  <a:schemeClr val="bg1">
                    <a:lumMod val="50000"/>
                  </a:schemeClr>
                </a:solidFill>
              </a:rPr>
              <a:t>Learning Management System (NEO)</a:t>
            </a:r>
          </a:p>
          <a:p>
            <a:r>
              <a:rPr lang="en-US" sz="2600" dirty="0">
                <a:solidFill>
                  <a:schemeClr val="bg1">
                    <a:lumMod val="50000"/>
                  </a:schemeClr>
                </a:solidFill>
              </a:rPr>
              <a:t>Virtual classroom (Teams)</a:t>
            </a:r>
          </a:p>
          <a:p>
            <a:pPr marL="0" indent="0">
              <a:buNone/>
            </a:pPr>
            <a:endParaRPr lang="cs-CZ" sz="1300" dirty="0">
              <a:solidFill>
                <a:schemeClr val="bg1">
                  <a:lumMod val="50000"/>
                </a:schemeClr>
              </a:solidFill>
            </a:endParaRPr>
          </a:p>
          <a:p>
            <a:pPr marL="0" indent="0">
              <a:buNone/>
            </a:pPr>
            <a:r>
              <a:rPr lang="en-US" sz="2600" b="1" dirty="0" smtClean="0">
                <a:solidFill>
                  <a:schemeClr val="bg1">
                    <a:lumMod val="50000"/>
                  </a:schemeClr>
                </a:solidFill>
              </a:rPr>
              <a:t>  Lunch break</a:t>
            </a:r>
            <a:endParaRPr lang="en-US" sz="2600" b="1" dirty="0">
              <a:solidFill>
                <a:schemeClr val="bg1">
                  <a:lumMod val="50000"/>
                </a:schemeClr>
              </a:solidFill>
            </a:endParaRPr>
          </a:p>
          <a:p>
            <a:pPr marL="0" indent="0">
              <a:buNone/>
            </a:pPr>
            <a:endParaRPr lang="en-US" sz="1300" b="1" dirty="0"/>
          </a:p>
          <a:p>
            <a:pPr marL="0" indent="0">
              <a:buNone/>
            </a:pPr>
            <a:r>
              <a:rPr lang="en-US" sz="2600" dirty="0" smtClean="0"/>
              <a:t>13:00-14:00</a:t>
            </a:r>
            <a:endParaRPr lang="en-US" sz="2600" dirty="0"/>
          </a:p>
          <a:p>
            <a:r>
              <a:rPr lang="en-US" sz="2600" dirty="0"/>
              <a:t>Class Cancellation policy</a:t>
            </a:r>
          </a:p>
          <a:p>
            <a:r>
              <a:rPr lang="en-US" sz="2600" dirty="0"/>
              <a:t>Attendance, Grading, Plagiarism</a:t>
            </a:r>
          </a:p>
          <a:p>
            <a:r>
              <a:rPr lang="en-US" sz="2600" dirty="0" smtClean="0"/>
              <a:t>Group </a:t>
            </a:r>
            <a:r>
              <a:rPr lang="en-US" sz="2600" dirty="0"/>
              <a:t>discussion: Personalized Learning</a:t>
            </a:r>
          </a:p>
          <a:p>
            <a:pPr marL="0" indent="0">
              <a:buNone/>
            </a:pPr>
            <a:endParaRPr lang="en-US" sz="800" dirty="0"/>
          </a:p>
          <a:p>
            <a:endParaRPr lang="en-US" dirty="0"/>
          </a:p>
        </p:txBody>
      </p:sp>
    </p:spTree>
    <p:extLst>
      <p:ext uri="{BB962C8B-B14F-4D97-AF65-F5344CB8AC3E}">
        <p14:creationId xmlns:p14="http://schemas.microsoft.com/office/powerpoint/2010/main" val="909606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lstStyle/>
          <a:p>
            <a:r>
              <a:rPr lang="en-US" dirty="0"/>
              <a:t>Class Cancellation</a:t>
            </a:r>
            <a:endParaRPr lang="cs-CZ" dirty="0"/>
          </a:p>
        </p:txBody>
      </p:sp>
      <p:sp>
        <p:nvSpPr>
          <p:cNvPr id="3" name="Content Placeholder 2"/>
          <p:cNvSpPr>
            <a:spLocks noGrp="1"/>
          </p:cNvSpPr>
          <p:nvPr>
            <p:ph idx="1"/>
          </p:nvPr>
        </p:nvSpPr>
        <p:spPr>
          <a:xfrm>
            <a:off x="609599" y="1519066"/>
            <a:ext cx="6553201" cy="5105400"/>
          </a:xfrm>
        </p:spPr>
        <p:txBody>
          <a:bodyPr>
            <a:normAutofit/>
          </a:bodyPr>
          <a:lstStyle/>
          <a:p>
            <a:pPr marL="457200" lvl="1" indent="0">
              <a:buNone/>
            </a:pPr>
            <a:endParaRPr lang="en-US" sz="300" dirty="0"/>
          </a:p>
          <a:p>
            <a:r>
              <a:rPr lang="en-US" sz="2400" dirty="0"/>
              <a:t>Must inform your Dean &amp; Department Chair</a:t>
            </a:r>
          </a:p>
          <a:p>
            <a:r>
              <a:rPr lang="en-US" sz="2400" dirty="0"/>
              <a:t>You must make up the cancelled class</a:t>
            </a:r>
          </a:p>
          <a:p>
            <a:r>
              <a:rPr lang="en-US" sz="2400" dirty="0"/>
              <a:t>AAU’s designated make up days are assigned to </a:t>
            </a:r>
            <a:r>
              <a:rPr lang="en-US" sz="2400" b="1" dirty="0"/>
              <a:t>Fridays </a:t>
            </a:r>
            <a:r>
              <a:rPr lang="en-US" sz="2400" dirty="0"/>
              <a:t>(please read the AAU Academic Codex, Section C)</a:t>
            </a:r>
          </a:p>
          <a:p>
            <a:r>
              <a:rPr lang="en-US" sz="2400" dirty="0"/>
              <a:t>Seek approval for a make-up date from your Dean or Department Chair</a:t>
            </a:r>
            <a:endParaRPr lang="en-US" sz="800" dirty="0"/>
          </a:p>
        </p:txBody>
      </p:sp>
    </p:spTree>
    <p:extLst>
      <p:ext uri="{BB962C8B-B14F-4D97-AF65-F5344CB8AC3E}">
        <p14:creationId xmlns:p14="http://schemas.microsoft.com/office/powerpoint/2010/main" val="3860139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lstStyle/>
          <a:p>
            <a:r>
              <a:rPr lang="en-US" dirty="0"/>
              <a:t>Class Cancellation Policy</a:t>
            </a:r>
            <a:endParaRPr lang="cs-CZ" dirty="0"/>
          </a:p>
        </p:txBody>
      </p:sp>
      <p:sp>
        <p:nvSpPr>
          <p:cNvPr id="3" name="Content Placeholder 2"/>
          <p:cNvSpPr>
            <a:spLocks noGrp="1"/>
          </p:cNvSpPr>
          <p:nvPr>
            <p:ph idx="1"/>
          </p:nvPr>
        </p:nvSpPr>
        <p:spPr>
          <a:xfrm>
            <a:off x="609598" y="1524000"/>
            <a:ext cx="6553201" cy="5105400"/>
          </a:xfrm>
        </p:spPr>
        <p:txBody>
          <a:bodyPr>
            <a:normAutofit/>
          </a:bodyPr>
          <a:lstStyle/>
          <a:p>
            <a:r>
              <a:rPr lang="en-US" sz="2400" dirty="0"/>
              <a:t>If known in advance:</a:t>
            </a:r>
          </a:p>
          <a:p>
            <a:pPr lvl="1"/>
            <a:r>
              <a:rPr lang="en-US" sz="2200" dirty="0"/>
              <a:t>Propose a substitute instructor to the Chair</a:t>
            </a:r>
            <a:endParaRPr lang="cs-CZ" sz="2200" dirty="0"/>
          </a:p>
          <a:p>
            <a:pPr lvl="1"/>
            <a:r>
              <a:rPr lang="cs-CZ" sz="2200" dirty="0"/>
              <a:t>Default </a:t>
            </a:r>
            <a:r>
              <a:rPr lang="en-US" sz="2200" dirty="0"/>
              <a:t>compensation: CZK 1000</a:t>
            </a:r>
          </a:p>
          <a:p>
            <a:pPr marL="457200" lvl="1" indent="0">
              <a:buNone/>
            </a:pPr>
            <a:endParaRPr lang="en-US" sz="800" dirty="0"/>
          </a:p>
          <a:p>
            <a:r>
              <a:rPr lang="en-US" sz="2400" dirty="0"/>
              <a:t>Unexpected? </a:t>
            </a:r>
          </a:p>
          <a:p>
            <a:pPr lvl="1"/>
            <a:r>
              <a:rPr lang="en-US" sz="2200" dirty="0"/>
              <a:t>Inform your Dean, discuss what to do</a:t>
            </a:r>
          </a:p>
          <a:p>
            <a:pPr lvl="1"/>
            <a:r>
              <a:rPr lang="en-US" sz="2200" dirty="0"/>
              <a:t>You can teach online if the students agree</a:t>
            </a:r>
          </a:p>
          <a:p>
            <a:pPr lvl="1"/>
            <a:r>
              <a:rPr lang="en-US" sz="2200" dirty="0"/>
              <a:t>Send your students an email (or in NEO), and copy Dean &amp; Department Chair</a:t>
            </a:r>
          </a:p>
          <a:p>
            <a:pPr lvl="1"/>
            <a:r>
              <a:rPr lang="en-US" sz="2200" dirty="0"/>
              <a:t>Email AAU Reception to post a note at the building entrance or outside your classroom</a:t>
            </a:r>
          </a:p>
          <a:p>
            <a:pPr marL="457200" lvl="1" indent="0">
              <a:buNone/>
            </a:pPr>
            <a:endParaRPr lang="en-US" sz="800" dirty="0"/>
          </a:p>
        </p:txBody>
      </p:sp>
    </p:spTree>
    <p:extLst>
      <p:ext uri="{BB962C8B-B14F-4D97-AF65-F5344CB8AC3E}">
        <p14:creationId xmlns:p14="http://schemas.microsoft.com/office/powerpoint/2010/main" val="295749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a:t>
            </a:r>
            <a:endParaRPr lang="cs-CZ" dirty="0"/>
          </a:p>
        </p:txBody>
      </p:sp>
      <p:sp>
        <p:nvSpPr>
          <p:cNvPr id="3" name="Content Placeholder 2"/>
          <p:cNvSpPr>
            <a:spLocks noGrp="1"/>
          </p:cNvSpPr>
          <p:nvPr>
            <p:ph idx="1"/>
          </p:nvPr>
        </p:nvSpPr>
        <p:spPr>
          <a:xfrm>
            <a:off x="457200" y="1447801"/>
            <a:ext cx="7086600" cy="4953000"/>
          </a:xfrm>
        </p:spPr>
        <p:txBody>
          <a:bodyPr>
            <a:normAutofit/>
          </a:bodyPr>
          <a:lstStyle/>
          <a:p>
            <a:pPr marL="0" indent="0">
              <a:buNone/>
            </a:pPr>
            <a:r>
              <a:rPr lang="en-US" sz="2600" dirty="0"/>
              <a:t>Attendance is compulsory</a:t>
            </a:r>
          </a:p>
          <a:p>
            <a:pPr lvl="1"/>
            <a:r>
              <a:rPr lang="en-US" sz="2400" dirty="0"/>
              <a:t>Designated in-person students should be in class, </a:t>
            </a:r>
            <a:r>
              <a:rPr lang="en-US" sz="2400" dirty="0">
                <a:solidFill>
                  <a:schemeClr val="tx1"/>
                </a:solidFill>
              </a:rPr>
              <a:t>you can let them attend online in the event of illness </a:t>
            </a:r>
            <a:r>
              <a:rPr lang="en-US" sz="2400" dirty="0"/>
              <a:t>but it does not “count” for </a:t>
            </a:r>
            <a:r>
              <a:rPr lang="en-US" sz="2400" dirty="0" smtClean="0"/>
              <a:t>attendance</a:t>
            </a:r>
          </a:p>
          <a:p>
            <a:pPr lvl="1"/>
            <a:r>
              <a:rPr lang="en-US" sz="2400" dirty="0" smtClean="0"/>
              <a:t>Attendance should be recorded weekly in NEO, it is easy to do this (on laptop or you can download the app. to your phone) and one less thing to do at end of semester</a:t>
            </a:r>
            <a:endParaRPr lang="en-US" sz="2400" dirty="0"/>
          </a:p>
        </p:txBody>
      </p:sp>
      <p:pic>
        <p:nvPicPr>
          <p:cNvPr id="4" name="Picture 2" descr="206,561 Global Cultures Stock Photos, Pictures &amp;amp; Royalty-Free Images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729335"/>
            <a:ext cx="1721894" cy="167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438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a:t>
            </a:r>
            <a:endParaRPr lang="cs-CZ" dirty="0"/>
          </a:p>
        </p:txBody>
      </p:sp>
      <p:sp>
        <p:nvSpPr>
          <p:cNvPr id="3" name="Content Placeholder 2"/>
          <p:cNvSpPr>
            <a:spLocks noGrp="1"/>
          </p:cNvSpPr>
          <p:nvPr>
            <p:ph idx="1"/>
          </p:nvPr>
        </p:nvSpPr>
        <p:spPr>
          <a:xfrm>
            <a:off x="457200" y="1447801"/>
            <a:ext cx="7086600" cy="4953000"/>
          </a:xfrm>
        </p:spPr>
        <p:txBody>
          <a:bodyPr>
            <a:normAutofit/>
          </a:bodyPr>
          <a:lstStyle/>
          <a:p>
            <a:pPr marL="0" indent="0">
              <a:buNone/>
            </a:pPr>
            <a:r>
              <a:rPr lang="en-US" sz="2600" dirty="0"/>
              <a:t>Attendance is compulsory</a:t>
            </a:r>
          </a:p>
          <a:p>
            <a:pPr lvl="1"/>
            <a:r>
              <a:rPr lang="en-US" sz="2400" dirty="0">
                <a:solidFill>
                  <a:schemeClr val="bg1">
                    <a:lumMod val="50000"/>
                  </a:schemeClr>
                </a:solidFill>
              </a:rPr>
              <a:t>Designated in-person students should be in class, you can let them attend online in the event of illness but it does not “count” for attendance</a:t>
            </a:r>
          </a:p>
          <a:p>
            <a:pPr lvl="1"/>
            <a:r>
              <a:rPr lang="en-US" sz="2400" dirty="0" smtClean="0"/>
              <a:t>Designated </a:t>
            </a:r>
            <a:r>
              <a:rPr lang="en-US" sz="2400" dirty="0"/>
              <a:t>online students attend in real time; audio is required (video is up to you) for them to earn their attendance</a:t>
            </a:r>
            <a:endParaRPr lang="en-US" sz="2400" i="1" dirty="0"/>
          </a:p>
        </p:txBody>
      </p:sp>
    </p:spTree>
    <p:extLst>
      <p:ext uri="{BB962C8B-B14F-4D97-AF65-F5344CB8AC3E}">
        <p14:creationId xmlns:p14="http://schemas.microsoft.com/office/powerpoint/2010/main" val="2315564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a:t>
            </a:r>
            <a:endParaRPr lang="cs-CZ" dirty="0"/>
          </a:p>
        </p:txBody>
      </p:sp>
      <p:sp>
        <p:nvSpPr>
          <p:cNvPr id="3" name="Content Placeholder 2"/>
          <p:cNvSpPr>
            <a:spLocks noGrp="1"/>
          </p:cNvSpPr>
          <p:nvPr>
            <p:ph idx="1"/>
          </p:nvPr>
        </p:nvSpPr>
        <p:spPr>
          <a:xfrm>
            <a:off x="304800" y="1447801"/>
            <a:ext cx="8534400" cy="4953000"/>
          </a:xfrm>
        </p:spPr>
        <p:txBody>
          <a:bodyPr>
            <a:normAutofit/>
          </a:bodyPr>
          <a:lstStyle/>
          <a:p>
            <a:r>
              <a:rPr lang="en-US" sz="2400" dirty="0">
                <a:solidFill>
                  <a:schemeClr val="bg1">
                    <a:lumMod val="50000"/>
                  </a:schemeClr>
                </a:solidFill>
              </a:rPr>
              <a:t>Attendance is compulsory</a:t>
            </a:r>
          </a:p>
          <a:p>
            <a:pPr lvl="1"/>
            <a:r>
              <a:rPr lang="en-US" sz="2200" dirty="0">
                <a:solidFill>
                  <a:schemeClr val="bg1">
                    <a:lumMod val="50000"/>
                  </a:schemeClr>
                </a:solidFill>
              </a:rPr>
              <a:t>Designated in-person students should be in class</a:t>
            </a:r>
          </a:p>
          <a:p>
            <a:pPr lvl="1"/>
            <a:r>
              <a:rPr lang="en-US" sz="2200" dirty="0">
                <a:solidFill>
                  <a:schemeClr val="bg1">
                    <a:lumMod val="50000"/>
                  </a:schemeClr>
                </a:solidFill>
              </a:rPr>
              <a:t>Designated online students attend in real time</a:t>
            </a:r>
          </a:p>
          <a:p>
            <a:r>
              <a:rPr lang="en-US" sz="2400" dirty="0"/>
              <a:t>You are required:</a:t>
            </a:r>
          </a:p>
          <a:p>
            <a:pPr lvl="1"/>
            <a:r>
              <a:rPr lang="en-US" sz="2400" dirty="0"/>
              <a:t>To track attendance weekly &amp; record it in NEO</a:t>
            </a:r>
          </a:p>
          <a:p>
            <a:pPr lvl="1"/>
            <a:r>
              <a:rPr lang="en-US" sz="2400" dirty="0"/>
              <a:t>Not to excuse absences </a:t>
            </a:r>
            <a:r>
              <a:rPr lang="en-US" sz="2200" dirty="0" smtClean="0"/>
              <a:t>(role of Dean </a:t>
            </a:r>
            <a:r>
              <a:rPr lang="en-US" sz="2200" dirty="0"/>
              <a:t>of Students)</a:t>
            </a:r>
          </a:p>
          <a:p>
            <a:pPr marL="457200" lvl="1" indent="0">
              <a:buNone/>
            </a:pPr>
            <a:endParaRPr lang="en-US" sz="600" dirty="0"/>
          </a:p>
          <a:p>
            <a:r>
              <a:rPr lang="en-US" sz="2400" dirty="0"/>
              <a:t>Excused absence </a:t>
            </a:r>
            <a:r>
              <a:rPr lang="en-US" sz="2400" dirty="0">
                <a:sym typeface="Wingdings" panose="05000000000000000000" pitchFamily="2" charset="2"/>
              </a:rPr>
              <a:t> provide a make-up option</a:t>
            </a:r>
          </a:p>
          <a:p>
            <a:r>
              <a:rPr lang="en-US" sz="2400" dirty="0"/>
              <a:t>Too many absences </a:t>
            </a:r>
            <a:r>
              <a:rPr lang="en-US" sz="2400" dirty="0">
                <a:sym typeface="Wingdings" panose="05000000000000000000" pitchFamily="2" charset="2"/>
              </a:rPr>
              <a:t> withdrawal</a:t>
            </a:r>
            <a:endParaRPr lang="cs-CZ" sz="2400" dirty="0"/>
          </a:p>
        </p:txBody>
      </p:sp>
    </p:spTree>
    <p:extLst>
      <p:ext uri="{BB962C8B-B14F-4D97-AF65-F5344CB8AC3E}">
        <p14:creationId xmlns:p14="http://schemas.microsoft.com/office/powerpoint/2010/main" val="70276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609599" y="1524001"/>
            <a:ext cx="6347714" cy="2209800"/>
          </a:xfrm>
        </p:spPr>
        <p:txBody>
          <a:bodyPr>
            <a:normAutofit/>
          </a:bodyPr>
          <a:lstStyle/>
          <a:p>
            <a:r>
              <a:rPr lang="en-US" sz="2600" dirty="0"/>
              <a:t>Professionalism</a:t>
            </a:r>
          </a:p>
          <a:p>
            <a:r>
              <a:rPr lang="en-US" sz="2600" dirty="0"/>
              <a:t>Interactivity</a:t>
            </a:r>
          </a:p>
          <a:p>
            <a:r>
              <a:rPr lang="en-US" sz="2600" dirty="0"/>
              <a:t>Complexity</a:t>
            </a:r>
          </a:p>
          <a:p>
            <a:r>
              <a:rPr lang="en-US" sz="2600" dirty="0"/>
              <a:t>Enthusiasm</a:t>
            </a:r>
            <a:endParaRPr lang="cs-CZ" sz="2600" dirty="0"/>
          </a:p>
        </p:txBody>
      </p:sp>
      <p:pic>
        <p:nvPicPr>
          <p:cNvPr id="4" name="Picture 5" descr="Image result for image AAU Prague"/>
          <p:cNvPicPr>
            <a:picLocks noChangeAspect="1" noChangeArrowheads="1"/>
          </p:cNvPicPr>
          <p:nvPr/>
        </p:nvPicPr>
        <p:blipFill>
          <a:blip r:embed="rId2">
            <a:extLst>
              <a:ext uri="{28A0092B-C50C-407E-A947-70E740481C1C}">
                <a14:useLocalDpi xmlns:a14="http://schemas.microsoft.com/office/drawing/2010/main" val="0"/>
              </a:ext>
            </a:extLst>
          </a:blip>
          <a:srcRect l="11897" r="11897"/>
          <a:stretch>
            <a:fillRect/>
          </a:stretch>
        </p:blipFill>
        <p:spPr bwMode="auto">
          <a:xfrm>
            <a:off x="3124200" y="3062710"/>
            <a:ext cx="5626564" cy="340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Anglo-American University – 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4827" y="1132431"/>
            <a:ext cx="1595937" cy="15959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02586" y="3244334"/>
            <a:ext cx="1338828" cy="369332"/>
          </a:xfrm>
          <a:prstGeom prst="rect">
            <a:avLst/>
          </a:prstGeom>
        </p:spPr>
        <p:txBody>
          <a:bodyPr wrap="none">
            <a:spAutoFit/>
          </a:bodyPr>
          <a:lstStyle/>
          <a:p>
            <a:r>
              <a:rPr lang="en-US" dirty="0">
                <a:solidFill>
                  <a:srgbClr val="636363"/>
                </a:solidFill>
                <a:latin typeface="-apple-system"/>
              </a:rPr>
              <a:t>441603010</a:t>
            </a:r>
            <a:endParaRPr lang="en-US" dirty="0"/>
          </a:p>
        </p:txBody>
      </p:sp>
    </p:spTree>
    <p:extLst>
      <p:ext uri="{BB962C8B-B14F-4D97-AF65-F5344CB8AC3E}">
        <p14:creationId xmlns:p14="http://schemas.microsoft.com/office/powerpoint/2010/main" val="604032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endParaRPr lang="cs-CZ" dirty="0"/>
          </a:p>
        </p:txBody>
      </p:sp>
      <p:sp>
        <p:nvSpPr>
          <p:cNvPr id="3" name="Content Placeholder 2"/>
          <p:cNvSpPr>
            <a:spLocks noGrp="1"/>
          </p:cNvSpPr>
          <p:nvPr>
            <p:ph idx="1"/>
          </p:nvPr>
        </p:nvSpPr>
        <p:spPr>
          <a:xfrm>
            <a:off x="609598" y="1143000"/>
            <a:ext cx="6858001" cy="4953000"/>
          </a:xfrm>
        </p:spPr>
        <p:txBody>
          <a:bodyPr>
            <a:normAutofit/>
          </a:bodyPr>
          <a:lstStyle/>
          <a:p>
            <a:pPr marL="0" indent="0">
              <a:buNone/>
            </a:pPr>
            <a:endParaRPr lang="en-US" dirty="0"/>
          </a:p>
          <a:p>
            <a:r>
              <a:rPr lang="en-US" sz="2400" dirty="0"/>
              <a:t>Use NEO</a:t>
            </a:r>
          </a:p>
          <a:p>
            <a:r>
              <a:rPr lang="en-US" sz="2400" dirty="0"/>
              <a:t>Stick to the syllabus</a:t>
            </a:r>
          </a:p>
          <a:p>
            <a:r>
              <a:rPr lang="en-US" sz="2400" dirty="0"/>
              <a:t>Do not offer extra credit unless you are willing to offer every student the opportunity</a:t>
            </a:r>
          </a:p>
          <a:p>
            <a:pPr marL="0" indent="0">
              <a:buNone/>
            </a:pPr>
            <a:r>
              <a:rPr lang="en-US" sz="2400" dirty="0"/>
              <a:t> </a:t>
            </a:r>
          </a:p>
          <a:p>
            <a:r>
              <a:rPr lang="en-US" sz="2400" dirty="0"/>
              <a:t>Special grades</a:t>
            </a:r>
          </a:p>
          <a:p>
            <a:pPr lvl="1"/>
            <a:r>
              <a:rPr lang="en-US" sz="2200" dirty="0"/>
              <a:t>Withdrawal</a:t>
            </a:r>
          </a:p>
          <a:p>
            <a:pPr lvl="1"/>
            <a:r>
              <a:rPr lang="en-US" sz="2200" dirty="0"/>
              <a:t>Failure to withdraw</a:t>
            </a:r>
          </a:p>
          <a:p>
            <a:pPr lvl="1"/>
            <a:r>
              <a:rPr lang="en-US" sz="2200" dirty="0"/>
              <a:t>Incomplete</a:t>
            </a:r>
            <a:endParaRPr lang="cs-CZ" sz="2200" dirty="0"/>
          </a:p>
        </p:txBody>
      </p:sp>
      <p:pic>
        <p:nvPicPr>
          <p:cNvPr id="4" name="Picture 2" descr="Image result for writi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5814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836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a:t>
            </a:r>
            <a:endParaRPr lang="cs-CZ" dirty="0"/>
          </a:p>
        </p:txBody>
      </p:sp>
      <p:sp>
        <p:nvSpPr>
          <p:cNvPr id="3" name="Content Placeholder 2"/>
          <p:cNvSpPr>
            <a:spLocks noGrp="1"/>
          </p:cNvSpPr>
          <p:nvPr>
            <p:ph idx="1"/>
          </p:nvPr>
        </p:nvSpPr>
        <p:spPr>
          <a:xfrm>
            <a:off x="609598" y="1447800"/>
            <a:ext cx="6629401" cy="5105400"/>
          </a:xfrm>
        </p:spPr>
        <p:txBody>
          <a:bodyPr>
            <a:normAutofit/>
          </a:bodyPr>
          <a:lstStyle/>
          <a:p>
            <a:r>
              <a:rPr lang="en-US" sz="2400" dirty="0"/>
              <a:t>Strict approach</a:t>
            </a:r>
          </a:p>
          <a:p>
            <a:r>
              <a:rPr lang="en-US" sz="2400" dirty="0">
                <a:solidFill>
                  <a:schemeClr val="tx1"/>
                </a:solidFill>
              </a:rPr>
              <a:t>Plagiarism check built in NEO (</a:t>
            </a:r>
            <a:r>
              <a:rPr lang="en-US" sz="2400" dirty="0" smtClean="0">
                <a:solidFill>
                  <a:schemeClr val="tx1"/>
                </a:solidFill>
              </a:rPr>
              <a:t>TurnItIn.com)</a:t>
            </a:r>
            <a:endParaRPr lang="en-US" sz="2400" dirty="0">
              <a:solidFill>
                <a:schemeClr val="tx1"/>
              </a:solidFill>
            </a:endParaRPr>
          </a:p>
          <a:p>
            <a:pPr lvl="1"/>
            <a:r>
              <a:rPr lang="en-US" sz="2200" dirty="0">
                <a:solidFill>
                  <a:schemeClr val="tx1"/>
                </a:solidFill>
              </a:rPr>
              <a:t>You must use the specific DROPBOX format in NEO to use </a:t>
            </a:r>
            <a:r>
              <a:rPr lang="en-US" sz="2200" dirty="0" smtClean="0">
                <a:solidFill>
                  <a:schemeClr val="tx1"/>
                </a:solidFill>
              </a:rPr>
              <a:t>TurnItIn.com </a:t>
            </a:r>
            <a:r>
              <a:rPr lang="en-US" sz="2200" dirty="0">
                <a:solidFill>
                  <a:schemeClr val="tx1"/>
                </a:solidFill>
              </a:rPr>
              <a:t>to assess </a:t>
            </a:r>
            <a:r>
              <a:rPr lang="en-US" sz="2200" dirty="0" smtClean="0">
                <a:solidFill>
                  <a:schemeClr val="tx1"/>
                </a:solidFill>
              </a:rPr>
              <a:t>papers</a:t>
            </a:r>
          </a:p>
          <a:p>
            <a:pPr lvl="1"/>
            <a:r>
              <a:rPr lang="en-US" sz="2200" dirty="0" smtClean="0">
                <a:solidFill>
                  <a:schemeClr val="tx1"/>
                </a:solidFill>
              </a:rPr>
              <a:t>The software provides both a potential plagiarism score and (new) a potential AI match score (measures to what extent the paper</a:t>
            </a:r>
            <a:r>
              <a:rPr lang="en-US" sz="2200" i="1" dirty="0" smtClean="0">
                <a:solidFill>
                  <a:schemeClr val="tx1"/>
                </a:solidFill>
              </a:rPr>
              <a:t> might </a:t>
            </a:r>
            <a:r>
              <a:rPr lang="en-US" sz="2200" dirty="0" smtClean="0">
                <a:solidFill>
                  <a:schemeClr val="tx1"/>
                </a:solidFill>
              </a:rPr>
              <a:t>be written with AI)</a:t>
            </a:r>
            <a:endParaRPr lang="en-US" sz="2200" dirty="0">
              <a:solidFill>
                <a:schemeClr val="tx1"/>
              </a:solidFill>
            </a:endParaRPr>
          </a:p>
        </p:txBody>
      </p:sp>
    </p:spTree>
    <p:extLst>
      <p:ext uri="{BB962C8B-B14F-4D97-AF65-F5344CB8AC3E}">
        <p14:creationId xmlns:p14="http://schemas.microsoft.com/office/powerpoint/2010/main" val="1539649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a:t>
            </a:r>
            <a:endParaRPr lang="cs-CZ" dirty="0"/>
          </a:p>
        </p:txBody>
      </p:sp>
      <p:sp>
        <p:nvSpPr>
          <p:cNvPr id="3" name="Content Placeholder 2"/>
          <p:cNvSpPr>
            <a:spLocks noGrp="1"/>
          </p:cNvSpPr>
          <p:nvPr>
            <p:ph idx="1"/>
          </p:nvPr>
        </p:nvSpPr>
        <p:spPr>
          <a:xfrm>
            <a:off x="609598" y="1447800"/>
            <a:ext cx="6629401" cy="5105400"/>
          </a:xfrm>
        </p:spPr>
        <p:txBody>
          <a:bodyPr>
            <a:normAutofit/>
          </a:bodyPr>
          <a:lstStyle/>
          <a:p>
            <a:r>
              <a:rPr lang="en-US" sz="2400" dirty="0" smtClean="0">
                <a:solidFill>
                  <a:schemeClr val="tx1"/>
                </a:solidFill>
              </a:rPr>
              <a:t>Plagiarism </a:t>
            </a:r>
            <a:r>
              <a:rPr lang="en-US" sz="2400" dirty="0">
                <a:solidFill>
                  <a:schemeClr val="tx1"/>
                </a:solidFill>
              </a:rPr>
              <a:t>check built in NEO (</a:t>
            </a:r>
            <a:r>
              <a:rPr lang="en-US" sz="2400" dirty="0" err="1">
                <a:solidFill>
                  <a:schemeClr val="tx1"/>
                </a:solidFill>
              </a:rPr>
              <a:t>TurnItIn</a:t>
            </a:r>
            <a:r>
              <a:rPr lang="en-US" sz="2400" dirty="0">
                <a:solidFill>
                  <a:schemeClr val="tx1"/>
                </a:solidFill>
              </a:rPr>
              <a:t>)</a:t>
            </a:r>
          </a:p>
          <a:p>
            <a:pPr lvl="1"/>
            <a:r>
              <a:rPr lang="en-US" sz="2200" dirty="0">
                <a:solidFill>
                  <a:schemeClr val="bg1">
                    <a:lumMod val="50000"/>
                  </a:schemeClr>
                </a:solidFill>
              </a:rPr>
              <a:t>You must use the specific DROPBOX format in NEO to use </a:t>
            </a:r>
            <a:r>
              <a:rPr lang="en-US" sz="2200" dirty="0" err="1">
                <a:solidFill>
                  <a:schemeClr val="bg1">
                    <a:lumMod val="50000"/>
                  </a:schemeClr>
                </a:solidFill>
              </a:rPr>
              <a:t>TurnItIn</a:t>
            </a:r>
            <a:r>
              <a:rPr lang="en-US" sz="2200" dirty="0">
                <a:solidFill>
                  <a:schemeClr val="bg1">
                    <a:lumMod val="50000"/>
                  </a:schemeClr>
                </a:solidFill>
              </a:rPr>
              <a:t> to assess papers</a:t>
            </a:r>
          </a:p>
          <a:p>
            <a:pPr lvl="1"/>
            <a:r>
              <a:rPr lang="en-US" sz="2200" u="sng" dirty="0" smtClean="0">
                <a:solidFill>
                  <a:schemeClr val="tx1"/>
                </a:solidFill>
              </a:rPr>
              <a:t>SHOW THIS</a:t>
            </a:r>
            <a:r>
              <a:rPr lang="en-US" sz="2200" dirty="0" smtClean="0">
                <a:solidFill>
                  <a:schemeClr val="tx1"/>
                </a:solidFill>
              </a:rPr>
              <a:t>: To </a:t>
            </a:r>
            <a:r>
              <a:rPr lang="en-US" sz="2200" dirty="0">
                <a:solidFill>
                  <a:schemeClr val="tx1"/>
                </a:solidFill>
              </a:rPr>
              <a:t>select a </a:t>
            </a:r>
            <a:r>
              <a:rPr lang="en-US" sz="2200" dirty="0" err="1">
                <a:solidFill>
                  <a:schemeClr val="tx1"/>
                </a:solidFill>
              </a:rPr>
              <a:t>TurnItIn</a:t>
            </a:r>
            <a:r>
              <a:rPr lang="en-US" sz="2200" dirty="0">
                <a:solidFill>
                  <a:schemeClr val="tx1"/>
                </a:solidFill>
              </a:rPr>
              <a:t> Dropbox: at the top of the page click ADD to create a new assignment, click on the INTEGRATIONS tab, select a </a:t>
            </a:r>
            <a:r>
              <a:rPr lang="en-US" sz="2200" dirty="0" err="1">
                <a:solidFill>
                  <a:schemeClr val="tx1"/>
                </a:solidFill>
              </a:rPr>
              <a:t>TurnItIn</a:t>
            </a:r>
            <a:r>
              <a:rPr lang="en-US" sz="2200" dirty="0">
                <a:solidFill>
                  <a:schemeClr val="tx1"/>
                </a:solidFill>
              </a:rPr>
              <a:t> type of Dropbox</a:t>
            </a:r>
          </a:p>
          <a:p>
            <a:pPr lvl="1"/>
            <a:r>
              <a:rPr lang="en-US" sz="2200" dirty="0">
                <a:solidFill>
                  <a:schemeClr val="tx1"/>
                </a:solidFill>
              </a:rPr>
              <a:t>Students must upload their document to this Dropbox, note that if they email you a paper @aauni.edu there is no way to use </a:t>
            </a:r>
            <a:r>
              <a:rPr lang="en-US" sz="2200" dirty="0" smtClean="0">
                <a:solidFill>
                  <a:schemeClr val="tx1"/>
                </a:solidFill>
              </a:rPr>
              <a:t>TurnItIn.com </a:t>
            </a:r>
            <a:r>
              <a:rPr lang="en-US" sz="2200" dirty="0">
                <a:solidFill>
                  <a:schemeClr val="tx1"/>
                </a:solidFill>
              </a:rPr>
              <a:t>unless </a:t>
            </a:r>
            <a:r>
              <a:rPr lang="en-US" sz="2200" dirty="0" smtClean="0">
                <a:solidFill>
                  <a:schemeClr val="tx1"/>
                </a:solidFill>
              </a:rPr>
              <a:t>creating specific </a:t>
            </a:r>
            <a:r>
              <a:rPr lang="en-US" sz="2200" dirty="0">
                <a:solidFill>
                  <a:schemeClr val="tx1"/>
                </a:solidFill>
              </a:rPr>
              <a:t>Dropbox which offers this </a:t>
            </a:r>
            <a:r>
              <a:rPr lang="en-US" sz="2200" dirty="0" smtClean="0">
                <a:solidFill>
                  <a:schemeClr val="tx1"/>
                </a:solidFill>
              </a:rPr>
              <a:t>service and asking students to upload their papers there</a:t>
            </a:r>
            <a:endParaRPr lang="en-US" sz="2200" dirty="0">
              <a:solidFill>
                <a:schemeClr val="tx1"/>
              </a:solidFill>
            </a:endParaRPr>
          </a:p>
        </p:txBody>
      </p:sp>
    </p:spTree>
    <p:extLst>
      <p:ext uri="{BB962C8B-B14F-4D97-AF65-F5344CB8AC3E}">
        <p14:creationId xmlns:p14="http://schemas.microsoft.com/office/powerpoint/2010/main" val="1929702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a:t>
            </a:r>
            <a:endParaRPr lang="cs-CZ" dirty="0"/>
          </a:p>
        </p:txBody>
      </p:sp>
      <p:sp>
        <p:nvSpPr>
          <p:cNvPr id="3" name="Content Placeholder 2"/>
          <p:cNvSpPr>
            <a:spLocks noGrp="1"/>
          </p:cNvSpPr>
          <p:nvPr>
            <p:ph idx="1"/>
          </p:nvPr>
        </p:nvSpPr>
        <p:spPr>
          <a:xfrm>
            <a:off x="609599" y="1447800"/>
            <a:ext cx="6347714" cy="4593563"/>
          </a:xfrm>
        </p:spPr>
        <p:txBody>
          <a:bodyPr>
            <a:normAutofit/>
          </a:bodyPr>
          <a:lstStyle/>
          <a:p>
            <a:r>
              <a:rPr lang="en-US" sz="2400" dirty="0">
                <a:solidFill>
                  <a:schemeClr val="bg1">
                    <a:lumMod val="50000"/>
                  </a:schemeClr>
                </a:solidFill>
              </a:rPr>
              <a:t>Strict approach</a:t>
            </a:r>
          </a:p>
          <a:p>
            <a:r>
              <a:rPr lang="en-US" sz="2400" dirty="0">
                <a:solidFill>
                  <a:schemeClr val="bg1">
                    <a:lumMod val="50000"/>
                  </a:schemeClr>
                </a:solidFill>
              </a:rPr>
              <a:t>Plagiarism check built in NEO (Turnitin)</a:t>
            </a:r>
          </a:p>
          <a:p>
            <a:r>
              <a:rPr lang="en-US" sz="2400" dirty="0">
                <a:solidFill>
                  <a:schemeClr val="bg1">
                    <a:lumMod val="50000"/>
                  </a:schemeClr>
                </a:solidFill>
              </a:rPr>
              <a:t>Refer students to the syllabus for types of plagiarism, included in all AAU syllabi</a:t>
            </a:r>
          </a:p>
          <a:p>
            <a:r>
              <a:rPr lang="en-US" sz="2400" dirty="0"/>
              <a:t>Any concern about plagiarism </a:t>
            </a:r>
            <a:r>
              <a:rPr lang="en-US" sz="2400" dirty="0">
                <a:sym typeface="Wingdings" panose="05000000000000000000" pitchFamily="2" charset="2"/>
              </a:rPr>
              <a:t></a:t>
            </a:r>
          </a:p>
          <a:p>
            <a:pPr lvl="1"/>
            <a:r>
              <a:rPr lang="en-US" sz="2200" b="1" dirty="0">
                <a:sym typeface="Wingdings" panose="05000000000000000000" pitchFamily="2" charset="2"/>
              </a:rPr>
              <a:t>Contact your Dean and discuss the situation before accusing any </a:t>
            </a:r>
            <a:r>
              <a:rPr lang="en-US" sz="2200" b="1" dirty="0" smtClean="0">
                <a:sym typeface="Wingdings" panose="05000000000000000000" pitchFamily="2" charset="2"/>
              </a:rPr>
              <a:t>student</a:t>
            </a:r>
          </a:p>
          <a:p>
            <a:pPr lvl="1"/>
            <a:r>
              <a:rPr lang="en-US" sz="2200" dirty="0" smtClean="0">
                <a:sym typeface="Wingdings" panose="05000000000000000000" pitchFamily="2" charset="2"/>
              </a:rPr>
              <a:t>Sometimes a paper can look like AI was used, but in fact it was not</a:t>
            </a:r>
          </a:p>
          <a:p>
            <a:pPr lvl="1"/>
            <a:r>
              <a:rPr lang="en-US" sz="2200" dirty="0" smtClean="0">
                <a:sym typeface="Wingdings" panose="05000000000000000000" pitchFamily="2" charset="2"/>
              </a:rPr>
              <a:t>I can also help you as needed </a:t>
            </a:r>
            <a:endParaRPr lang="en-US" sz="2200" dirty="0">
              <a:sym typeface="Wingdings" panose="05000000000000000000" pitchFamily="2" charset="2"/>
            </a:endParaRPr>
          </a:p>
        </p:txBody>
      </p:sp>
    </p:spTree>
    <p:extLst>
      <p:ext uri="{BB962C8B-B14F-4D97-AF65-F5344CB8AC3E}">
        <p14:creationId xmlns:p14="http://schemas.microsoft.com/office/powerpoint/2010/main" val="1295887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p:nvPr>
        </p:nvSpPr>
        <p:spPr>
          <a:xfrm>
            <a:off x="457200" y="704850"/>
            <a:ext cx="6599238" cy="819150"/>
          </a:xfrm>
        </p:spPr>
        <p:txBody>
          <a:bodyPr/>
          <a:lstStyle/>
          <a:p>
            <a:pPr algn="ctr" eaLnBrk="1" hangingPunct="1"/>
            <a:r>
              <a:rPr lang="en-US" altLang="en-US" sz="3400" dirty="0" smtClean="0"/>
              <a:t>Considering </a:t>
            </a:r>
            <a:r>
              <a:rPr lang="en-US" altLang="en-US" sz="3400" dirty="0" err="1" smtClean="0"/>
              <a:t>ChatGPT</a:t>
            </a:r>
            <a:r>
              <a:rPr lang="en-US" altLang="en-US" sz="3400" dirty="0" smtClean="0"/>
              <a:t> / AI use</a:t>
            </a:r>
          </a:p>
        </p:txBody>
      </p:sp>
      <p:sp>
        <p:nvSpPr>
          <p:cNvPr id="129027" name="Rectangle 3"/>
          <p:cNvSpPr>
            <a:spLocks noGrp="1"/>
          </p:cNvSpPr>
          <p:nvPr>
            <p:ph type="body" idx="1"/>
          </p:nvPr>
        </p:nvSpPr>
        <p:spPr>
          <a:xfrm>
            <a:off x="457200" y="1752600"/>
            <a:ext cx="6934200" cy="4876800"/>
          </a:xfrm>
        </p:spPr>
        <p:txBody>
          <a:bodyPr/>
          <a:lstStyle/>
          <a:p>
            <a:pPr eaLnBrk="1" hangingPunct="1">
              <a:buFont typeface="Wingdings 2" panose="05020102010507070707" pitchFamily="18" charset="2"/>
              <a:buNone/>
            </a:pPr>
            <a:r>
              <a:rPr lang="en-US" altLang="en-US" sz="2400" dirty="0" smtClean="0"/>
              <a:t>Professors at educational institutions around the world are struggling to figure out what to do now following the emergence of </a:t>
            </a:r>
            <a:r>
              <a:rPr lang="en-US" altLang="en-US" sz="2400" dirty="0" err="1" smtClean="0"/>
              <a:t>ChatGPT</a:t>
            </a:r>
            <a:r>
              <a:rPr lang="en-US" altLang="en-US" sz="2400" dirty="0" smtClean="0"/>
              <a:t> / AI.</a:t>
            </a:r>
          </a:p>
          <a:p>
            <a:pPr eaLnBrk="1" hangingPunct="1">
              <a:buFont typeface="Wingdings 2" panose="05020102010507070707" pitchFamily="18" charset="2"/>
              <a:buNone/>
            </a:pPr>
            <a:r>
              <a:rPr lang="en-US" altLang="en-US" sz="2400" dirty="0"/>
              <a:t>O</a:t>
            </a:r>
            <a:r>
              <a:rPr lang="en-US" altLang="en-US" sz="2400" dirty="0" smtClean="0"/>
              <a:t>ur students are also trying to figure out how best to navigate the educational experience now that AI-assisted writing tools are available.</a:t>
            </a:r>
          </a:p>
          <a:p>
            <a:pPr eaLnBrk="1" hangingPunct="1">
              <a:buFont typeface="Wingdings 2" panose="05020102010507070707" pitchFamily="18" charset="2"/>
              <a:buNone/>
            </a:pPr>
            <a:endParaRPr lang="en-US" altLang="en-US" dirty="0" smtClean="0"/>
          </a:p>
          <a:p>
            <a:pPr lvl="1" eaLnBrk="1" hangingPunct="1">
              <a:buFont typeface="Wingdings 2" panose="05020102010507070707" pitchFamily="18" charset="2"/>
              <a:buNone/>
            </a:pPr>
            <a:endParaRPr lang="en-US" altLang="en-US" sz="1900" dirty="0" smtClean="0"/>
          </a:p>
        </p:txBody>
      </p:sp>
      <p:pic>
        <p:nvPicPr>
          <p:cNvPr id="129028" name="Picture 5" descr="Image result for image AAU Pra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332206"/>
            <a:ext cx="4970463"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154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lstStyle/>
          <a:p>
            <a:r>
              <a:rPr lang="en-US" altLang="en-US" dirty="0"/>
              <a:t>Considering </a:t>
            </a:r>
            <a:r>
              <a:rPr lang="en-US" altLang="en-US" dirty="0" err="1"/>
              <a:t>ChatGPT</a:t>
            </a:r>
            <a:r>
              <a:rPr lang="en-US" altLang="en-US" dirty="0"/>
              <a:t> / AI use</a:t>
            </a:r>
            <a:endParaRPr lang="en-US" dirty="0"/>
          </a:p>
        </p:txBody>
      </p:sp>
      <p:sp>
        <p:nvSpPr>
          <p:cNvPr id="3" name="Content Placeholder 2"/>
          <p:cNvSpPr>
            <a:spLocks noGrp="1"/>
          </p:cNvSpPr>
          <p:nvPr>
            <p:ph idx="1"/>
          </p:nvPr>
        </p:nvSpPr>
        <p:spPr>
          <a:xfrm>
            <a:off x="381000" y="1447800"/>
            <a:ext cx="6576313" cy="4953000"/>
          </a:xfrm>
        </p:spPr>
        <p:txBody>
          <a:bodyPr>
            <a:noAutofit/>
          </a:bodyPr>
          <a:lstStyle/>
          <a:p>
            <a:r>
              <a:rPr lang="en-US" altLang="en-US" sz="2400" b="1" dirty="0"/>
              <a:t>WHAT – exactly – constitutes cheating </a:t>
            </a:r>
            <a:r>
              <a:rPr lang="en-US" altLang="en-US" sz="2400" dirty="0"/>
              <a:t>is hard to define </a:t>
            </a:r>
            <a:r>
              <a:rPr lang="en-US" altLang="en-US" sz="2200" dirty="0"/>
              <a:t>(e.g., yes, having </a:t>
            </a:r>
            <a:r>
              <a:rPr lang="en-US" altLang="en-US" sz="2200" dirty="0" err="1"/>
              <a:t>ChatGPT</a:t>
            </a:r>
            <a:r>
              <a:rPr lang="en-US" altLang="en-US" sz="2200" dirty="0"/>
              <a:t> write an entire paper </a:t>
            </a:r>
            <a:r>
              <a:rPr lang="en-US" altLang="en-US" sz="2200" dirty="0" smtClean="0"/>
              <a:t>is </a:t>
            </a:r>
            <a:r>
              <a:rPr lang="en-US" altLang="en-US" sz="2200" dirty="0"/>
              <a:t>obviously cheating, but what about having it edit a paragraph </a:t>
            </a:r>
            <a:r>
              <a:rPr lang="en-US" altLang="en-US" sz="2200" dirty="0" smtClean="0"/>
              <a:t>the student </a:t>
            </a:r>
            <a:r>
              <a:rPr lang="en-US" altLang="en-US" sz="2200" dirty="0"/>
              <a:t>originally wrote</a:t>
            </a:r>
            <a:r>
              <a:rPr lang="en-US" altLang="en-US" sz="2200" dirty="0" smtClean="0"/>
              <a:t>?)</a:t>
            </a:r>
          </a:p>
          <a:p>
            <a:pPr lvl="1"/>
            <a:r>
              <a:rPr lang="en-US" altLang="en-US" sz="2200" dirty="0" smtClean="0"/>
              <a:t>E.g., AAU permits the use of </a:t>
            </a:r>
            <a:r>
              <a:rPr lang="en-US" altLang="en-US" sz="2200" i="1" dirty="0" err="1" smtClean="0"/>
              <a:t>Grammerly</a:t>
            </a:r>
            <a:r>
              <a:rPr lang="en-US" altLang="en-US" sz="2200" dirty="0" smtClean="0"/>
              <a:t> to help ESL students improve their written presentation in English</a:t>
            </a:r>
          </a:p>
          <a:p>
            <a:pPr lvl="1"/>
            <a:r>
              <a:rPr lang="en-US" altLang="en-US" sz="2200" dirty="0" smtClean="0"/>
              <a:t>On the CTL webpage: a video from our CTL workshop discussion in Fall 2024 offers several ideas regarding AI use/concerns </a:t>
            </a:r>
            <a:endParaRPr lang="en-US" altLang="en-US" sz="2200" dirty="0"/>
          </a:p>
          <a:p>
            <a:pPr marL="457200" lvl="1" indent="0">
              <a:buNone/>
            </a:pPr>
            <a:endParaRPr lang="en-US" altLang="en-US" sz="1200" dirty="0"/>
          </a:p>
          <a:p>
            <a:pPr marL="0" indent="0">
              <a:buNone/>
            </a:pPr>
            <a:r>
              <a:rPr lang="en-US" altLang="en-US" sz="2400" dirty="0" smtClean="0"/>
              <a:t>    What questions do you have at this time? </a:t>
            </a:r>
            <a:endParaRPr lang="en-US" altLang="en-US" sz="2400" dirty="0"/>
          </a:p>
        </p:txBody>
      </p:sp>
      <p:pic>
        <p:nvPicPr>
          <p:cNvPr id="4" name="Picture 2" descr="High five&quot; Emotico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775534"/>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443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762000"/>
          </a:xfrm>
        </p:spPr>
        <p:txBody>
          <a:bodyPr/>
          <a:lstStyle/>
          <a:p>
            <a:r>
              <a:rPr lang="en-US" dirty="0"/>
              <a:t>Outline for today</a:t>
            </a:r>
            <a:endParaRPr lang="cs-CZ" dirty="0"/>
          </a:p>
        </p:txBody>
      </p:sp>
      <p:sp>
        <p:nvSpPr>
          <p:cNvPr id="3" name="Content Placeholder 2"/>
          <p:cNvSpPr>
            <a:spLocks noGrp="1"/>
          </p:cNvSpPr>
          <p:nvPr>
            <p:ph idx="1"/>
          </p:nvPr>
        </p:nvSpPr>
        <p:spPr>
          <a:xfrm>
            <a:off x="609599" y="1143000"/>
            <a:ext cx="6553201" cy="5486400"/>
          </a:xfrm>
        </p:spPr>
        <p:txBody>
          <a:bodyPr>
            <a:normAutofit lnSpcReduction="10000"/>
          </a:bodyPr>
          <a:lstStyle/>
          <a:p>
            <a:r>
              <a:rPr lang="en-US" sz="2600" dirty="0" smtClean="0">
                <a:solidFill>
                  <a:schemeClr val="bg1">
                    <a:lumMod val="50000"/>
                  </a:schemeClr>
                </a:solidFill>
              </a:rPr>
              <a:t>Introductions</a:t>
            </a:r>
            <a:endParaRPr lang="en-US" sz="2600" dirty="0">
              <a:solidFill>
                <a:schemeClr val="bg1">
                  <a:lumMod val="50000"/>
                </a:schemeClr>
              </a:solidFill>
            </a:endParaRPr>
          </a:p>
          <a:p>
            <a:r>
              <a:rPr lang="en-US" sz="2600" dirty="0">
                <a:solidFill>
                  <a:schemeClr val="bg1">
                    <a:lumMod val="50000"/>
                  </a:schemeClr>
                </a:solidFill>
              </a:rPr>
              <a:t>Education Principles, paired </a:t>
            </a:r>
            <a:r>
              <a:rPr lang="en-US" sz="2600" dirty="0" smtClean="0">
                <a:solidFill>
                  <a:schemeClr val="bg1">
                    <a:lumMod val="50000"/>
                  </a:schemeClr>
                </a:solidFill>
              </a:rPr>
              <a:t>discussions</a:t>
            </a:r>
            <a:endParaRPr lang="en-US" sz="2600" dirty="0">
              <a:solidFill>
                <a:schemeClr val="bg1">
                  <a:lumMod val="50000"/>
                </a:schemeClr>
              </a:solidFill>
            </a:endParaRPr>
          </a:p>
          <a:p>
            <a:r>
              <a:rPr lang="en-US" sz="2600" dirty="0">
                <a:solidFill>
                  <a:schemeClr val="bg1">
                    <a:lumMod val="50000"/>
                  </a:schemeClr>
                </a:solidFill>
              </a:rPr>
              <a:t>Semester </a:t>
            </a:r>
            <a:r>
              <a:rPr lang="en-US" sz="2600" dirty="0" smtClean="0">
                <a:solidFill>
                  <a:schemeClr val="bg1">
                    <a:lumMod val="50000"/>
                  </a:schemeClr>
                </a:solidFill>
              </a:rPr>
              <a:t>Calendar, then workshop time:</a:t>
            </a:r>
            <a:endParaRPr lang="en-US" sz="2600" dirty="0">
              <a:solidFill>
                <a:schemeClr val="bg1">
                  <a:lumMod val="50000"/>
                </a:schemeClr>
              </a:solidFill>
            </a:endParaRPr>
          </a:p>
          <a:p>
            <a:r>
              <a:rPr lang="en-US" sz="2600" dirty="0">
                <a:solidFill>
                  <a:schemeClr val="bg1">
                    <a:lumMod val="50000"/>
                  </a:schemeClr>
                </a:solidFill>
              </a:rPr>
              <a:t>Learning Management System (NEO)</a:t>
            </a:r>
          </a:p>
          <a:p>
            <a:r>
              <a:rPr lang="en-US" sz="2600" dirty="0">
                <a:solidFill>
                  <a:schemeClr val="bg1">
                    <a:lumMod val="50000"/>
                  </a:schemeClr>
                </a:solidFill>
              </a:rPr>
              <a:t>Virtual classroom </a:t>
            </a:r>
            <a:r>
              <a:rPr lang="en-US" sz="2600" dirty="0" smtClean="0">
                <a:solidFill>
                  <a:schemeClr val="bg1">
                    <a:lumMod val="50000"/>
                  </a:schemeClr>
                </a:solidFill>
              </a:rPr>
              <a:t>(MS Teams</a:t>
            </a:r>
            <a:r>
              <a:rPr lang="en-US" sz="2600" dirty="0">
                <a:solidFill>
                  <a:schemeClr val="bg1">
                    <a:lumMod val="50000"/>
                  </a:schemeClr>
                </a:solidFill>
              </a:rPr>
              <a:t>)</a:t>
            </a:r>
          </a:p>
          <a:p>
            <a:pPr marL="0" indent="0">
              <a:buNone/>
            </a:pPr>
            <a:endParaRPr lang="cs-CZ" sz="1300" dirty="0">
              <a:solidFill>
                <a:schemeClr val="bg1">
                  <a:lumMod val="50000"/>
                </a:schemeClr>
              </a:solidFill>
            </a:endParaRPr>
          </a:p>
          <a:p>
            <a:pPr marL="0" indent="0">
              <a:buNone/>
            </a:pPr>
            <a:r>
              <a:rPr lang="en-US" sz="2600" b="1" dirty="0" smtClean="0">
                <a:solidFill>
                  <a:schemeClr val="bg1">
                    <a:lumMod val="50000"/>
                  </a:schemeClr>
                </a:solidFill>
              </a:rPr>
              <a:t>    30 </a:t>
            </a:r>
            <a:r>
              <a:rPr lang="en-US" sz="2600" b="1" dirty="0">
                <a:solidFill>
                  <a:schemeClr val="bg1">
                    <a:lumMod val="50000"/>
                  </a:schemeClr>
                </a:solidFill>
              </a:rPr>
              <a:t>minute </a:t>
            </a:r>
            <a:r>
              <a:rPr lang="en-US" sz="2600" b="1" dirty="0" smtClean="0">
                <a:solidFill>
                  <a:schemeClr val="bg1">
                    <a:lumMod val="50000"/>
                  </a:schemeClr>
                </a:solidFill>
              </a:rPr>
              <a:t>lunch break</a:t>
            </a:r>
          </a:p>
          <a:p>
            <a:pPr marL="0" indent="0">
              <a:buNone/>
            </a:pPr>
            <a:endParaRPr lang="en-US" sz="1300" dirty="0">
              <a:solidFill>
                <a:schemeClr val="bg1">
                  <a:lumMod val="50000"/>
                </a:schemeClr>
              </a:solidFill>
            </a:endParaRPr>
          </a:p>
          <a:p>
            <a:r>
              <a:rPr lang="en-US" sz="2600" dirty="0" smtClean="0">
                <a:solidFill>
                  <a:schemeClr val="bg1">
                    <a:lumMod val="50000"/>
                  </a:schemeClr>
                </a:solidFill>
              </a:rPr>
              <a:t>Class </a:t>
            </a:r>
            <a:r>
              <a:rPr lang="en-US" sz="2600" dirty="0">
                <a:solidFill>
                  <a:schemeClr val="bg1">
                    <a:lumMod val="50000"/>
                  </a:schemeClr>
                </a:solidFill>
              </a:rPr>
              <a:t>Cancellation policy</a:t>
            </a:r>
          </a:p>
          <a:p>
            <a:r>
              <a:rPr lang="en-US" sz="2600" dirty="0">
                <a:solidFill>
                  <a:schemeClr val="bg1">
                    <a:lumMod val="50000"/>
                  </a:schemeClr>
                </a:solidFill>
              </a:rPr>
              <a:t>Attendance, Grading, Plagiarism</a:t>
            </a:r>
          </a:p>
          <a:p>
            <a:r>
              <a:rPr lang="en-US" sz="2600" dirty="0">
                <a:solidFill>
                  <a:schemeClr val="bg1">
                    <a:lumMod val="50000"/>
                  </a:schemeClr>
                </a:solidFill>
              </a:rPr>
              <a:t>Sources of Regulation</a:t>
            </a:r>
          </a:p>
          <a:p>
            <a:r>
              <a:rPr lang="en-US" sz="2600" dirty="0"/>
              <a:t>Group discussion: Personalized Learning</a:t>
            </a:r>
          </a:p>
          <a:p>
            <a:pPr marL="0" indent="0">
              <a:buNone/>
            </a:pPr>
            <a:endParaRPr lang="en-US" sz="800" dirty="0"/>
          </a:p>
          <a:p>
            <a:endParaRPr lang="en-US" dirty="0"/>
          </a:p>
        </p:txBody>
      </p:sp>
    </p:spTree>
    <p:extLst>
      <p:ext uri="{BB962C8B-B14F-4D97-AF65-F5344CB8AC3E}">
        <p14:creationId xmlns:p14="http://schemas.microsoft.com/office/powerpoint/2010/main" val="4095759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838200"/>
            <a:ext cx="6781802" cy="728132"/>
          </a:xfrm>
        </p:spPr>
        <p:txBody>
          <a:bodyPr>
            <a:normAutofit/>
          </a:bodyPr>
          <a:lstStyle/>
          <a:p>
            <a:r>
              <a:rPr lang="en-US" dirty="0"/>
              <a:t>Personalized Learning</a:t>
            </a:r>
          </a:p>
        </p:txBody>
      </p:sp>
      <p:sp>
        <p:nvSpPr>
          <p:cNvPr id="3" name="Text Placeholder 2"/>
          <p:cNvSpPr>
            <a:spLocks noGrp="1"/>
          </p:cNvSpPr>
          <p:nvPr>
            <p:ph type="body" idx="1"/>
          </p:nvPr>
        </p:nvSpPr>
        <p:spPr>
          <a:xfrm>
            <a:off x="609598" y="1676400"/>
            <a:ext cx="6781802" cy="4648200"/>
          </a:xfrm>
        </p:spPr>
        <p:txBody>
          <a:bodyPr>
            <a:normAutofit fontScale="85000" lnSpcReduction="10000"/>
          </a:bodyPr>
          <a:lstStyle/>
          <a:p>
            <a:endParaRPr lang="en-US" sz="900" dirty="0">
              <a:solidFill>
                <a:schemeClr val="accent2">
                  <a:lumMod val="75000"/>
                </a:schemeClr>
              </a:solidFill>
            </a:endParaRPr>
          </a:p>
          <a:p>
            <a:r>
              <a:rPr lang="en-US" sz="3000" dirty="0">
                <a:solidFill>
                  <a:schemeClr val="tx1"/>
                </a:solidFill>
              </a:rPr>
              <a:t>Frequent feedback helps students construct their knowledge and engages them in a deeper process of understanding </a:t>
            </a:r>
          </a:p>
          <a:p>
            <a:r>
              <a:rPr lang="en-US" sz="3000" dirty="0">
                <a:solidFill>
                  <a:schemeClr val="tx1"/>
                </a:solidFill>
              </a:rPr>
              <a:t>   (Askew &amp; Lodge, 2000)</a:t>
            </a:r>
          </a:p>
          <a:p>
            <a:endParaRPr lang="en-US" sz="3000" dirty="0">
              <a:solidFill>
                <a:schemeClr val="tx1"/>
              </a:solidFill>
            </a:endParaRPr>
          </a:p>
          <a:p>
            <a:pPr marL="342900" indent="-342900">
              <a:buFont typeface="Arial" panose="020B0604020202020204" pitchFamily="34" charset="0"/>
              <a:buChar char="•"/>
            </a:pPr>
            <a:r>
              <a:rPr lang="en-US" sz="2800" dirty="0">
                <a:solidFill>
                  <a:schemeClr val="accent2">
                    <a:lumMod val="50000"/>
                  </a:schemeClr>
                </a:solidFill>
              </a:rPr>
              <a:t>Tell your students what you expect from them on specific assignments</a:t>
            </a:r>
          </a:p>
          <a:p>
            <a:pPr marL="342900" indent="-342900">
              <a:buFont typeface="Arial" panose="020B0604020202020204" pitchFamily="34" charset="0"/>
              <a:buChar char="•"/>
            </a:pPr>
            <a:r>
              <a:rPr lang="en-US" sz="2800" dirty="0">
                <a:solidFill>
                  <a:schemeClr val="accent2">
                    <a:lumMod val="50000"/>
                  </a:schemeClr>
                </a:solidFill>
              </a:rPr>
              <a:t>Use formative feedback not just summative</a:t>
            </a:r>
          </a:p>
          <a:p>
            <a:pPr marL="342900" indent="-342900">
              <a:buFont typeface="Arial" panose="020B0604020202020204" pitchFamily="34" charset="0"/>
              <a:buChar char="•"/>
            </a:pPr>
            <a:r>
              <a:rPr lang="en-US" sz="2800" dirty="0">
                <a:solidFill>
                  <a:schemeClr val="accent2">
                    <a:lumMod val="50000"/>
                  </a:schemeClr>
                </a:solidFill>
              </a:rPr>
              <a:t>Use positive, supportive comments not just constructive criticism</a:t>
            </a:r>
          </a:p>
          <a:p>
            <a:endParaRPr lang="en-US" sz="1400" dirty="0">
              <a:solidFill>
                <a:schemeClr val="accent2">
                  <a:lumMod val="75000"/>
                </a:schemeClr>
              </a:solidFill>
            </a:endParaRPr>
          </a:p>
        </p:txBody>
      </p:sp>
    </p:spTree>
    <p:extLst>
      <p:ext uri="{BB962C8B-B14F-4D97-AF65-F5344CB8AC3E}">
        <p14:creationId xmlns:p14="http://schemas.microsoft.com/office/powerpoint/2010/main" val="2286280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E70CA5-7A78-4A41-9D8B-607BEC768E93}"/>
              </a:ext>
            </a:extLst>
          </p:cNvPr>
          <p:cNvSpPr>
            <a:spLocks noGrp="1"/>
          </p:cNvSpPr>
          <p:nvPr>
            <p:ph type="title"/>
          </p:nvPr>
        </p:nvSpPr>
        <p:spPr/>
        <p:txBody>
          <a:bodyPr>
            <a:normAutofit fontScale="90000"/>
          </a:bodyPr>
          <a:lstStyle/>
          <a:p>
            <a:r>
              <a:rPr lang="en-US" dirty="0"/>
              <a:t>AAU Mission, Vision, and Values</a:t>
            </a:r>
          </a:p>
        </p:txBody>
      </p:sp>
      <p:sp>
        <p:nvSpPr>
          <p:cNvPr id="3" name="Text Placeholder 2">
            <a:extLst>
              <a:ext uri="{FF2B5EF4-FFF2-40B4-BE49-F238E27FC236}">
                <a16:creationId xmlns:a16="http://schemas.microsoft.com/office/drawing/2014/main" xmlns="" id="{CC34FF99-215F-4ED4-8A58-9A85ACF23141}"/>
              </a:ext>
            </a:extLst>
          </p:cNvPr>
          <p:cNvSpPr>
            <a:spLocks noGrp="1"/>
          </p:cNvSpPr>
          <p:nvPr>
            <p:ph type="body" idx="1"/>
          </p:nvPr>
        </p:nvSpPr>
        <p:spPr>
          <a:xfrm>
            <a:off x="304800" y="1828800"/>
            <a:ext cx="7391400" cy="4800600"/>
          </a:xfrm>
        </p:spPr>
        <p:txBody>
          <a:bodyPr/>
          <a:lstStyle/>
          <a:p>
            <a:pPr marL="158750" indent="0">
              <a:buNone/>
            </a:pPr>
            <a:r>
              <a:rPr lang="en-US" sz="2200" b="1" dirty="0">
                <a:solidFill>
                  <a:schemeClr val="tx1"/>
                </a:solidFill>
              </a:rPr>
              <a:t>Mission</a:t>
            </a:r>
            <a:r>
              <a:rPr lang="cs-CZ" sz="2200" dirty="0">
                <a:solidFill>
                  <a:schemeClr val="tx1"/>
                </a:solidFill>
              </a:rPr>
              <a:t>: </a:t>
            </a:r>
            <a:r>
              <a:rPr lang="en-US" sz="2200" dirty="0" smtClean="0">
                <a:solidFill>
                  <a:schemeClr val="tx1"/>
                </a:solidFill>
              </a:rPr>
              <a:t>AAU </a:t>
            </a:r>
            <a:r>
              <a:rPr lang="en-US" sz="2200" dirty="0">
                <a:solidFill>
                  <a:schemeClr val="tx1"/>
                </a:solidFill>
              </a:rPr>
              <a:t>prepares learners </a:t>
            </a:r>
            <a:r>
              <a:rPr lang="en-US" sz="2200" dirty="0" smtClean="0">
                <a:solidFill>
                  <a:schemeClr val="tx1"/>
                </a:solidFill>
              </a:rPr>
              <a:t>for a </a:t>
            </a:r>
            <a:r>
              <a:rPr lang="en-US" sz="2200" dirty="0">
                <a:solidFill>
                  <a:schemeClr val="tx1"/>
                </a:solidFill>
              </a:rPr>
              <a:t>meaningful and prosperous life by cultivating critical thinking, effective communication and responsible action through </a:t>
            </a:r>
            <a:r>
              <a:rPr lang="en-US" sz="2200" dirty="0">
                <a:solidFill>
                  <a:srgbClr val="C00000"/>
                </a:solidFill>
              </a:rPr>
              <a:t>personalized and transformative learning</a:t>
            </a:r>
            <a:r>
              <a:rPr lang="en-US" sz="2200" dirty="0"/>
              <a:t>.</a:t>
            </a:r>
          </a:p>
          <a:p>
            <a:pPr marL="158750" indent="0">
              <a:buNone/>
            </a:pPr>
            <a:endParaRPr lang="en-US" sz="600" dirty="0"/>
          </a:p>
          <a:p>
            <a:pPr marL="158750" indent="0">
              <a:buNone/>
            </a:pPr>
            <a:r>
              <a:rPr lang="cs-CZ" sz="2200" b="1" dirty="0" smtClean="0">
                <a:solidFill>
                  <a:schemeClr val="tx1"/>
                </a:solidFill>
              </a:rPr>
              <a:t>Value</a:t>
            </a:r>
            <a:r>
              <a:rPr lang="en-US" sz="2200" b="1" dirty="0" smtClean="0">
                <a:solidFill>
                  <a:schemeClr val="tx1"/>
                </a:solidFill>
              </a:rPr>
              <a:t>s</a:t>
            </a:r>
            <a:endParaRPr lang="cs-CZ" sz="2200" b="1" dirty="0">
              <a:solidFill>
                <a:schemeClr val="tx1"/>
              </a:solidFill>
            </a:endParaRPr>
          </a:p>
          <a:p>
            <a:pPr>
              <a:buFont typeface="+mj-lt"/>
              <a:buAutoNum type="romanLcPeriod"/>
            </a:pPr>
            <a:r>
              <a:rPr lang="en-US" sz="2200" dirty="0">
                <a:solidFill>
                  <a:schemeClr val="tx1"/>
                </a:solidFill>
              </a:rPr>
              <a:t>Academic </a:t>
            </a:r>
            <a:r>
              <a:rPr lang="en-US" sz="2200" dirty="0" smtClean="0">
                <a:solidFill>
                  <a:schemeClr val="tx1"/>
                </a:solidFill>
              </a:rPr>
              <a:t>Excellence </a:t>
            </a:r>
            <a:endParaRPr lang="en-US" sz="2200" dirty="0">
              <a:solidFill>
                <a:schemeClr val="tx1"/>
              </a:solidFill>
            </a:endParaRPr>
          </a:p>
          <a:p>
            <a:pPr>
              <a:buFont typeface="+mj-lt"/>
              <a:buAutoNum type="romanLcPeriod"/>
            </a:pPr>
            <a:r>
              <a:rPr lang="en-US" sz="2200" dirty="0">
                <a:solidFill>
                  <a:srgbClr val="C00000"/>
                </a:solidFill>
              </a:rPr>
              <a:t>Personal attention to learners: Instruct in small, dynamic groups using real-world experience, seminar and project-based methodologies that identify and meet individual learner </a:t>
            </a:r>
            <a:r>
              <a:rPr lang="en-US" sz="2200" dirty="0" smtClean="0">
                <a:solidFill>
                  <a:srgbClr val="C00000"/>
                </a:solidFill>
              </a:rPr>
              <a:t>needs </a:t>
            </a:r>
            <a:r>
              <a:rPr lang="en-US" sz="2200" dirty="0">
                <a:solidFill>
                  <a:schemeClr val="tx1"/>
                </a:solidFill>
              </a:rPr>
              <a:t>and support their continuous development.</a:t>
            </a:r>
          </a:p>
          <a:p>
            <a:pPr>
              <a:buFont typeface="+mj-lt"/>
              <a:buAutoNum type="romanLcPeriod"/>
            </a:pPr>
            <a:r>
              <a:rPr lang="en-US" sz="2200" dirty="0">
                <a:solidFill>
                  <a:schemeClr val="tx1"/>
                </a:solidFill>
              </a:rPr>
              <a:t>Diversity, Inclusivity and </a:t>
            </a:r>
            <a:r>
              <a:rPr lang="en-US" sz="2200" dirty="0" smtClean="0">
                <a:solidFill>
                  <a:schemeClr val="tx1"/>
                </a:solidFill>
              </a:rPr>
              <a:t>Multiculturalism </a:t>
            </a:r>
            <a:endParaRPr lang="en-US" sz="2200" dirty="0">
              <a:solidFill>
                <a:schemeClr val="tx1"/>
              </a:solidFill>
            </a:endParaRPr>
          </a:p>
          <a:p>
            <a:pPr>
              <a:buFont typeface="+mj-lt"/>
              <a:buAutoNum type="romanLcPeriod"/>
            </a:pPr>
            <a:r>
              <a:rPr lang="en-US" sz="2200" dirty="0">
                <a:solidFill>
                  <a:schemeClr val="tx1"/>
                </a:solidFill>
              </a:rPr>
              <a:t>Social </a:t>
            </a:r>
            <a:r>
              <a:rPr lang="en-US" sz="2200" dirty="0" smtClean="0">
                <a:solidFill>
                  <a:schemeClr val="tx1"/>
                </a:solidFill>
              </a:rPr>
              <a:t>Consciousness </a:t>
            </a:r>
            <a:endParaRPr lang="en-US" sz="2200" dirty="0">
              <a:solidFill>
                <a:schemeClr val="tx1"/>
              </a:solidFill>
            </a:endParaRPr>
          </a:p>
          <a:p>
            <a:pPr>
              <a:buFont typeface="+mj-lt"/>
              <a:buAutoNum type="romanLcPeriod"/>
            </a:pPr>
            <a:r>
              <a:rPr lang="en-US" sz="2200" dirty="0">
                <a:solidFill>
                  <a:schemeClr val="tx1"/>
                </a:solidFill>
              </a:rPr>
              <a:t>Shared </a:t>
            </a:r>
            <a:r>
              <a:rPr lang="en-US" sz="2200" dirty="0" smtClean="0">
                <a:solidFill>
                  <a:schemeClr val="tx1"/>
                </a:solidFill>
              </a:rPr>
              <a:t>Governance</a:t>
            </a:r>
            <a:endParaRPr lang="en-US" sz="2200" dirty="0">
              <a:solidFill>
                <a:schemeClr val="tx1"/>
              </a:solidFill>
            </a:endParaRPr>
          </a:p>
        </p:txBody>
      </p:sp>
      <p:sp>
        <p:nvSpPr>
          <p:cNvPr id="4" name="Subtitle 3">
            <a:extLst>
              <a:ext uri="{FF2B5EF4-FFF2-40B4-BE49-F238E27FC236}">
                <a16:creationId xmlns:a16="http://schemas.microsoft.com/office/drawing/2014/main" xmlns="" id="{E8B53150-49A8-43B9-9DE9-E9E7EE93BBAA}"/>
              </a:ext>
            </a:extLst>
          </p:cNvPr>
          <p:cNvSpPr>
            <a:spLocks noGrp="1"/>
          </p:cNvSpPr>
          <p:nvPr>
            <p:ph type="subTitle" idx="2"/>
          </p:nvPr>
        </p:nvSpPr>
        <p:spPr/>
        <p:txBody>
          <a:bodyPr>
            <a:noAutofit/>
          </a:bodyPr>
          <a:lstStyle/>
          <a:p>
            <a:r>
              <a:rPr lang="en-US" sz="2200" dirty="0" smtClean="0"/>
              <a:t>What is personalized </a:t>
            </a:r>
            <a:r>
              <a:rPr lang="en-US" sz="2200" dirty="0"/>
              <a:t>learning</a:t>
            </a:r>
            <a:r>
              <a:rPr lang="en-US" sz="2200" dirty="0" smtClean="0"/>
              <a:t>?</a:t>
            </a:r>
            <a:r>
              <a:rPr lang="en-US" sz="2200" b="0" dirty="0" smtClean="0"/>
              <a:t>  </a:t>
            </a:r>
            <a:r>
              <a:rPr lang="en-US" sz="2200" b="0" dirty="0" err="1" smtClean="0"/>
              <a:t>M.Svoboda</a:t>
            </a:r>
            <a:r>
              <a:rPr lang="en-US" sz="2200" b="0" dirty="0" smtClean="0"/>
              <a:t>, VPAA</a:t>
            </a:r>
            <a:endParaRPr lang="en-US" sz="2200" dirty="0"/>
          </a:p>
        </p:txBody>
      </p:sp>
    </p:spTree>
    <p:extLst>
      <p:ext uri="{BB962C8B-B14F-4D97-AF65-F5344CB8AC3E}">
        <p14:creationId xmlns:p14="http://schemas.microsoft.com/office/powerpoint/2010/main" val="2870946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7" y="3780924"/>
            <a:ext cx="6968963" cy="2924676"/>
          </a:xfrm>
          <a:ln>
            <a:solidFill>
              <a:schemeClr val="accent2">
                <a:lumMod val="75000"/>
              </a:schemeClr>
            </a:solidFill>
          </a:ln>
        </p:spPr>
        <p:txBody>
          <a:bodyPr/>
          <a:lstStyle/>
          <a:p>
            <a:r>
              <a:rPr lang="en-US" sz="2100" b="1" dirty="0">
                <a:solidFill>
                  <a:schemeClr val="tx1"/>
                </a:solidFill>
              </a:rPr>
              <a:t>What Personalized Learning is NOT:</a:t>
            </a:r>
            <a:r>
              <a:rPr lang="en-US" sz="2100" dirty="0">
                <a:solidFill>
                  <a:schemeClr val="tx1"/>
                </a:solidFill>
              </a:rPr>
              <a:t/>
            </a:r>
            <a:br>
              <a:rPr lang="en-US" sz="2100" dirty="0">
                <a:solidFill>
                  <a:schemeClr val="tx1"/>
                </a:solidFill>
              </a:rPr>
            </a:br>
            <a:r>
              <a:rPr lang="en-US" sz="2100" dirty="0">
                <a:solidFill>
                  <a:schemeClr val="tx1"/>
                </a:solidFill>
              </a:rPr>
              <a:t>- It is not “coddling” or “babysitting” students – </a:t>
            </a:r>
            <a:r>
              <a:rPr lang="en-US" sz="2100" dirty="0" smtClean="0">
                <a:solidFill>
                  <a:schemeClr val="tx1"/>
                </a:solidFill>
              </a:rPr>
              <a:t/>
            </a:r>
            <a:br>
              <a:rPr lang="en-US" sz="2100" dirty="0" smtClean="0">
                <a:solidFill>
                  <a:schemeClr val="tx1"/>
                </a:solidFill>
              </a:rPr>
            </a:br>
            <a:r>
              <a:rPr lang="en-US" sz="2100" dirty="0" smtClean="0">
                <a:solidFill>
                  <a:schemeClr val="tx1"/>
                </a:solidFill>
              </a:rPr>
              <a:t>they </a:t>
            </a:r>
            <a:r>
              <a:rPr lang="en-US" sz="2100" dirty="0">
                <a:solidFill>
                  <a:schemeClr val="tx1"/>
                </a:solidFill>
              </a:rPr>
              <a:t>are young ADULTS</a:t>
            </a:r>
            <a:br>
              <a:rPr lang="en-US" sz="2100" dirty="0">
                <a:solidFill>
                  <a:schemeClr val="tx1"/>
                </a:solidFill>
              </a:rPr>
            </a:br>
            <a:r>
              <a:rPr lang="en-US" sz="2100" dirty="0">
                <a:solidFill>
                  <a:schemeClr val="tx1"/>
                </a:solidFill>
              </a:rPr>
              <a:t>- It is not a directive to “make exceptions” or “offer additional extra credit” for underperforming students; any extra credit must be offered to </a:t>
            </a:r>
            <a:r>
              <a:rPr lang="en-US" sz="2100" dirty="0" smtClean="0">
                <a:solidFill>
                  <a:schemeClr val="tx1"/>
                </a:solidFill>
              </a:rPr>
              <a:t>all students</a:t>
            </a:r>
            <a:r>
              <a:rPr lang="en-US" sz="2100" dirty="0">
                <a:solidFill>
                  <a:schemeClr val="tx1"/>
                </a:solidFill>
              </a:rPr>
              <a:t/>
            </a:r>
            <a:br>
              <a:rPr lang="en-US" sz="2100" dirty="0">
                <a:solidFill>
                  <a:schemeClr val="tx1"/>
                </a:solidFill>
              </a:rPr>
            </a:br>
            <a:r>
              <a:rPr lang="en-US" sz="2100" dirty="0">
                <a:solidFill>
                  <a:schemeClr val="tx1"/>
                </a:solidFill>
              </a:rPr>
              <a:t>- It is not a directive for faculty to add additional (unreasonable) working hours</a:t>
            </a:r>
          </a:p>
        </p:txBody>
      </p:sp>
      <p:pic>
        <p:nvPicPr>
          <p:cNvPr id="2050" name="Picture 2" descr="The Future of K-12 Personalized Learning: A Whole-Chil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237" y="152400"/>
            <a:ext cx="6193128" cy="348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47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a:bodyPr>
          <a:lstStyle/>
          <a:p>
            <a:r>
              <a:rPr lang="en-US" sz="3200" dirty="0" smtClean="0"/>
              <a:t>Thinking critically about teaching</a:t>
            </a:r>
            <a:endParaRPr lang="cs-CZ" sz="3200" dirty="0"/>
          </a:p>
        </p:txBody>
      </p:sp>
      <p:sp>
        <p:nvSpPr>
          <p:cNvPr id="3" name="Content Placeholder 2"/>
          <p:cNvSpPr>
            <a:spLocks noGrp="1"/>
          </p:cNvSpPr>
          <p:nvPr>
            <p:ph idx="1"/>
          </p:nvPr>
        </p:nvSpPr>
        <p:spPr>
          <a:xfrm>
            <a:off x="533400" y="1524000"/>
            <a:ext cx="6858000" cy="5181599"/>
          </a:xfrm>
        </p:spPr>
        <p:txBody>
          <a:bodyPr>
            <a:normAutofit/>
          </a:bodyPr>
          <a:lstStyle/>
          <a:p>
            <a:pPr marL="0" indent="0">
              <a:buNone/>
            </a:pPr>
            <a:r>
              <a:rPr lang="en-US" sz="2000" dirty="0" smtClean="0"/>
              <a:t>      </a:t>
            </a:r>
            <a:r>
              <a:rPr lang="en-US" sz="2400" dirty="0" smtClean="0"/>
              <a:t>Professionalism		Interactivity</a:t>
            </a:r>
          </a:p>
          <a:p>
            <a:pPr marL="0" indent="0">
              <a:buNone/>
            </a:pPr>
            <a:r>
              <a:rPr lang="en-US" sz="2400" dirty="0" smtClean="0"/>
              <a:t>      Complexity			Enthusiasm</a:t>
            </a:r>
          </a:p>
          <a:p>
            <a:pPr marL="0" indent="0">
              <a:buNone/>
            </a:pPr>
            <a:endParaRPr lang="en-US" sz="1200" dirty="0" smtClean="0"/>
          </a:p>
          <a:p>
            <a:pPr marL="0" indent="0">
              <a:buNone/>
            </a:pPr>
            <a:r>
              <a:rPr lang="en-US" sz="2200" dirty="0" smtClean="0"/>
              <a:t>“Despite our habit of talking as if teaching were just the moment when someone stands and explains something to someone, teaching is complex. Teaching is complex because human beings are complex, and to teach is to try to help human beings grow.   As people interact around learning tasks, they come to them with a range of motivations, limitations, beliefs, feelings, fears, expectations, gifts and weaknesses.”</a:t>
            </a:r>
          </a:p>
          <a:p>
            <a:pPr marL="0" indent="0">
              <a:buNone/>
            </a:pPr>
            <a:r>
              <a:rPr lang="en-US" sz="2200" dirty="0" smtClean="0"/>
              <a:t>  </a:t>
            </a:r>
            <a:r>
              <a:rPr lang="en-US" sz="2200" i="1" dirty="0" smtClean="0"/>
              <a:t>On Christian Teaching</a:t>
            </a:r>
            <a:r>
              <a:rPr lang="en-US" sz="2200" dirty="0" smtClean="0"/>
              <a:t>, David Smith, 2018, p.28</a:t>
            </a:r>
            <a:endParaRPr lang="en-US" sz="2200" dirty="0"/>
          </a:p>
          <a:p>
            <a:pPr marL="0" indent="0">
              <a:buNone/>
            </a:pPr>
            <a:endParaRPr lang="cs-CZ" sz="2200" dirty="0"/>
          </a:p>
        </p:txBody>
      </p:sp>
      <p:pic>
        <p:nvPicPr>
          <p:cNvPr id="3074" name="Picture 2" descr="Anglo-American University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4827" y="1132431"/>
            <a:ext cx="1595937" cy="159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847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838200"/>
            <a:ext cx="6781802" cy="728132"/>
          </a:xfrm>
        </p:spPr>
        <p:txBody>
          <a:bodyPr>
            <a:normAutofit/>
          </a:bodyPr>
          <a:lstStyle/>
          <a:p>
            <a:r>
              <a:rPr lang="en-US" dirty="0"/>
              <a:t>Personalized Learning</a:t>
            </a:r>
          </a:p>
        </p:txBody>
      </p:sp>
      <p:sp>
        <p:nvSpPr>
          <p:cNvPr id="3" name="Text Placeholder 2"/>
          <p:cNvSpPr>
            <a:spLocks noGrp="1"/>
          </p:cNvSpPr>
          <p:nvPr>
            <p:ph type="body" idx="1"/>
          </p:nvPr>
        </p:nvSpPr>
        <p:spPr>
          <a:xfrm>
            <a:off x="609598" y="1676400"/>
            <a:ext cx="6781802" cy="4648200"/>
          </a:xfrm>
        </p:spPr>
        <p:txBody>
          <a:bodyPr>
            <a:normAutofit/>
          </a:bodyPr>
          <a:lstStyle/>
          <a:p>
            <a:endParaRPr lang="en-US" sz="1400" dirty="0">
              <a:solidFill>
                <a:schemeClr val="accent2">
                  <a:lumMod val="75000"/>
                </a:schemeClr>
              </a:solidFill>
            </a:endParaRPr>
          </a:p>
          <a:p>
            <a:r>
              <a:rPr lang="en-US" sz="2500" b="1" i="1" dirty="0" smtClean="0">
                <a:solidFill>
                  <a:schemeClr val="tx1"/>
                </a:solidFill>
              </a:rPr>
              <a:t>Paired Discussions: </a:t>
            </a:r>
            <a:endParaRPr lang="en-US" sz="2500" b="1" i="1" dirty="0">
              <a:solidFill>
                <a:schemeClr val="tx1"/>
              </a:solidFill>
            </a:endParaRPr>
          </a:p>
          <a:p>
            <a:endParaRPr lang="en-US" sz="1200" dirty="0">
              <a:solidFill>
                <a:schemeClr val="tx1"/>
              </a:solidFill>
            </a:endParaRPr>
          </a:p>
          <a:p>
            <a:r>
              <a:rPr lang="en-US" sz="2500" dirty="0">
                <a:solidFill>
                  <a:schemeClr val="tx1"/>
                </a:solidFill>
              </a:rPr>
              <a:t>What do you do already, in your teaching process, to support students individually?</a:t>
            </a:r>
          </a:p>
          <a:p>
            <a:endParaRPr lang="en-US" sz="2500" dirty="0" smtClean="0">
              <a:solidFill>
                <a:schemeClr val="tx1"/>
              </a:solidFill>
            </a:endParaRPr>
          </a:p>
          <a:p>
            <a:r>
              <a:rPr lang="en-US" sz="2400" dirty="0" smtClean="0">
                <a:solidFill>
                  <a:schemeClr val="tx1"/>
                </a:solidFill>
              </a:rPr>
              <a:t>Think carefully… </a:t>
            </a:r>
          </a:p>
          <a:p>
            <a:pPr marL="342900" indent="-342900">
              <a:buFontTx/>
              <a:buChar char="-"/>
            </a:pPr>
            <a:r>
              <a:rPr lang="en-US" sz="2400" dirty="0">
                <a:solidFill>
                  <a:schemeClr val="tx1"/>
                </a:solidFill>
              </a:rPr>
              <a:t>E</a:t>
            </a:r>
            <a:r>
              <a:rPr lang="en-US" sz="2400" dirty="0" smtClean="0">
                <a:solidFill>
                  <a:schemeClr val="tx1"/>
                </a:solidFill>
              </a:rPr>
              <a:t>mails, before &amp; after class or at break</a:t>
            </a:r>
          </a:p>
          <a:p>
            <a:pPr marL="342900" indent="-342900">
              <a:buFontTx/>
              <a:buChar char="-"/>
            </a:pPr>
            <a:r>
              <a:rPr lang="en-US" sz="2400" dirty="0" smtClean="0">
                <a:solidFill>
                  <a:schemeClr val="tx1"/>
                </a:solidFill>
              </a:rPr>
              <a:t>Giving written or oral feedback</a:t>
            </a:r>
            <a:endParaRPr lang="en-US" sz="2400" dirty="0">
              <a:solidFill>
                <a:schemeClr val="tx1"/>
              </a:solidFill>
            </a:endParaRPr>
          </a:p>
        </p:txBody>
      </p:sp>
      <p:pic>
        <p:nvPicPr>
          <p:cNvPr id="4" name="Picture 2" descr="High five&quot; Emotico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4500" y="304800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150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43000"/>
          </a:xfrm>
        </p:spPr>
        <p:txBody>
          <a:bodyPr>
            <a:normAutofit fontScale="90000"/>
          </a:bodyPr>
          <a:lstStyle/>
          <a:p>
            <a:pPr algn="ctr"/>
            <a:r>
              <a:rPr lang="en-US" dirty="0"/>
              <a:t>At AAU, we believe in</a:t>
            </a:r>
            <a:br>
              <a:rPr lang="en-US" dirty="0"/>
            </a:br>
            <a:r>
              <a:rPr lang="en-US" dirty="0"/>
              <a:t>Strong Teaching Practice!</a:t>
            </a:r>
          </a:p>
        </p:txBody>
      </p:sp>
      <p:sp>
        <p:nvSpPr>
          <p:cNvPr id="3" name="Content Placeholder 2"/>
          <p:cNvSpPr>
            <a:spLocks noGrp="1"/>
          </p:cNvSpPr>
          <p:nvPr>
            <p:ph sz="half" idx="1"/>
          </p:nvPr>
        </p:nvSpPr>
        <p:spPr>
          <a:xfrm>
            <a:off x="457200" y="1828800"/>
            <a:ext cx="3240509" cy="4648200"/>
          </a:xfrm>
        </p:spPr>
        <p:txBody>
          <a:bodyPr>
            <a:normAutofit/>
          </a:bodyPr>
          <a:lstStyle/>
          <a:p>
            <a:r>
              <a:rPr lang="en-US" sz="2600" dirty="0"/>
              <a:t>Prepare well - before the term, and before each class - for success</a:t>
            </a:r>
          </a:p>
          <a:p>
            <a:pPr marL="0" indent="0">
              <a:buNone/>
            </a:pPr>
            <a:endParaRPr lang="en-US" dirty="0"/>
          </a:p>
        </p:txBody>
      </p:sp>
      <p:pic>
        <p:nvPicPr>
          <p:cNvPr id="6" name="Picture 8" descr="Image result for czechia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438400"/>
            <a:ext cx="459146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17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43000"/>
          </a:xfrm>
        </p:spPr>
        <p:txBody>
          <a:bodyPr>
            <a:normAutofit fontScale="90000"/>
          </a:bodyPr>
          <a:lstStyle/>
          <a:p>
            <a:pPr algn="ctr"/>
            <a:r>
              <a:rPr lang="en-US" dirty="0"/>
              <a:t>At AAU, we believe in</a:t>
            </a:r>
            <a:br>
              <a:rPr lang="en-US" dirty="0"/>
            </a:br>
            <a:r>
              <a:rPr lang="en-US" dirty="0"/>
              <a:t>Strong Teaching Practice!</a:t>
            </a:r>
          </a:p>
        </p:txBody>
      </p:sp>
      <p:sp>
        <p:nvSpPr>
          <p:cNvPr id="3" name="Content Placeholder 2"/>
          <p:cNvSpPr>
            <a:spLocks noGrp="1"/>
          </p:cNvSpPr>
          <p:nvPr>
            <p:ph sz="half" idx="1"/>
          </p:nvPr>
        </p:nvSpPr>
        <p:spPr>
          <a:xfrm>
            <a:off x="457200" y="1828800"/>
            <a:ext cx="3240509" cy="4648200"/>
          </a:xfrm>
        </p:spPr>
        <p:txBody>
          <a:bodyPr>
            <a:normAutofit/>
          </a:bodyPr>
          <a:lstStyle/>
          <a:p>
            <a:r>
              <a:rPr lang="en-US" sz="2200" dirty="0">
                <a:solidFill>
                  <a:schemeClr val="bg1">
                    <a:lumMod val="50000"/>
                  </a:schemeClr>
                </a:solidFill>
              </a:rPr>
              <a:t>Prepare well </a:t>
            </a:r>
            <a:endParaRPr lang="en-US" sz="2200" dirty="0" smtClean="0">
              <a:solidFill>
                <a:schemeClr val="bg1">
                  <a:lumMod val="50000"/>
                </a:schemeClr>
              </a:solidFill>
            </a:endParaRPr>
          </a:p>
          <a:p>
            <a:r>
              <a:rPr lang="en-US" sz="2600" dirty="0" smtClean="0"/>
              <a:t>Communicate </a:t>
            </a:r>
            <a:r>
              <a:rPr lang="en-US" sz="2600" dirty="0"/>
              <a:t>with students often - in class, by email and online - to support student success</a:t>
            </a:r>
          </a:p>
          <a:p>
            <a:pPr marL="0" indent="0">
              <a:buNone/>
            </a:pPr>
            <a:endParaRPr lang="en-US" dirty="0"/>
          </a:p>
        </p:txBody>
      </p:sp>
      <p:pic>
        <p:nvPicPr>
          <p:cNvPr id="6" name="Picture 8" descr="Image result for czechia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438400"/>
            <a:ext cx="459146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2576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43000"/>
          </a:xfrm>
        </p:spPr>
        <p:txBody>
          <a:bodyPr>
            <a:normAutofit fontScale="90000"/>
          </a:bodyPr>
          <a:lstStyle/>
          <a:p>
            <a:pPr algn="ctr"/>
            <a:r>
              <a:rPr lang="en-US" dirty="0"/>
              <a:t>At AAU, we believe in</a:t>
            </a:r>
            <a:br>
              <a:rPr lang="en-US" dirty="0"/>
            </a:br>
            <a:r>
              <a:rPr lang="en-US" dirty="0"/>
              <a:t>Strong Teaching Practice!</a:t>
            </a:r>
          </a:p>
        </p:txBody>
      </p:sp>
      <p:sp>
        <p:nvSpPr>
          <p:cNvPr id="3" name="Content Placeholder 2"/>
          <p:cNvSpPr>
            <a:spLocks noGrp="1"/>
          </p:cNvSpPr>
          <p:nvPr>
            <p:ph sz="half" idx="1"/>
          </p:nvPr>
        </p:nvSpPr>
        <p:spPr>
          <a:xfrm>
            <a:off x="457200" y="1828800"/>
            <a:ext cx="3240509" cy="4648200"/>
          </a:xfrm>
        </p:spPr>
        <p:txBody>
          <a:bodyPr>
            <a:normAutofit/>
          </a:bodyPr>
          <a:lstStyle/>
          <a:p>
            <a:r>
              <a:rPr lang="en-US" sz="2200" dirty="0">
                <a:solidFill>
                  <a:schemeClr val="bg1">
                    <a:lumMod val="50000"/>
                  </a:schemeClr>
                </a:solidFill>
              </a:rPr>
              <a:t>Prepare well </a:t>
            </a:r>
            <a:endParaRPr lang="en-US" sz="2200" dirty="0" smtClean="0">
              <a:solidFill>
                <a:schemeClr val="bg1">
                  <a:lumMod val="50000"/>
                </a:schemeClr>
              </a:solidFill>
            </a:endParaRPr>
          </a:p>
          <a:p>
            <a:r>
              <a:rPr lang="en-US" sz="2200" dirty="0" smtClean="0">
                <a:solidFill>
                  <a:schemeClr val="bg1">
                    <a:lumMod val="50000"/>
                  </a:schemeClr>
                </a:solidFill>
              </a:rPr>
              <a:t>Communicate </a:t>
            </a:r>
            <a:r>
              <a:rPr lang="en-US" sz="2200" dirty="0">
                <a:solidFill>
                  <a:schemeClr val="bg1">
                    <a:lumMod val="50000"/>
                  </a:schemeClr>
                </a:solidFill>
              </a:rPr>
              <a:t>with students often </a:t>
            </a:r>
            <a:endParaRPr lang="en-US" sz="2200" dirty="0" smtClean="0">
              <a:solidFill>
                <a:schemeClr val="bg1">
                  <a:lumMod val="50000"/>
                </a:schemeClr>
              </a:solidFill>
            </a:endParaRPr>
          </a:p>
          <a:p>
            <a:r>
              <a:rPr lang="en-US" sz="2600" dirty="0" smtClean="0"/>
              <a:t>State </a:t>
            </a:r>
            <a:r>
              <a:rPr lang="en-US" sz="2600" dirty="0"/>
              <a:t>your learning goals </a:t>
            </a:r>
            <a:r>
              <a:rPr lang="en-US" sz="2600" dirty="0" smtClean="0"/>
              <a:t>– related to course content </a:t>
            </a:r>
            <a:r>
              <a:rPr lang="en-US" sz="2600" dirty="0"/>
              <a:t>or </a:t>
            </a:r>
            <a:r>
              <a:rPr lang="en-US" sz="2600" dirty="0" smtClean="0"/>
              <a:t>the learning process </a:t>
            </a:r>
            <a:r>
              <a:rPr lang="en-US" sz="2600" dirty="0"/>
              <a:t>- at the beginning of </a:t>
            </a:r>
            <a:r>
              <a:rPr lang="en-US" sz="2600" dirty="0" smtClean="0"/>
              <a:t>each class</a:t>
            </a:r>
            <a:endParaRPr lang="en-US" sz="2600" dirty="0"/>
          </a:p>
          <a:p>
            <a:pPr marL="0" indent="0">
              <a:buNone/>
            </a:pPr>
            <a:endParaRPr lang="en-US" dirty="0"/>
          </a:p>
        </p:txBody>
      </p:sp>
      <p:pic>
        <p:nvPicPr>
          <p:cNvPr id="6" name="Picture 8" descr="Image result for czechia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438400"/>
            <a:ext cx="459146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285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43000"/>
          </a:xfrm>
        </p:spPr>
        <p:txBody>
          <a:bodyPr>
            <a:normAutofit fontScale="90000"/>
          </a:bodyPr>
          <a:lstStyle/>
          <a:p>
            <a:pPr algn="ctr"/>
            <a:r>
              <a:rPr lang="en-US" dirty="0"/>
              <a:t>At AAU, we believe in</a:t>
            </a:r>
            <a:br>
              <a:rPr lang="en-US" dirty="0"/>
            </a:br>
            <a:r>
              <a:rPr lang="en-US" dirty="0"/>
              <a:t>Strong Teaching Practice!</a:t>
            </a:r>
          </a:p>
        </p:txBody>
      </p:sp>
      <p:sp>
        <p:nvSpPr>
          <p:cNvPr id="3" name="Content Placeholder 2"/>
          <p:cNvSpPr>
            <a:spLocks noGrp="1"/>
          </p:cNvSpPr>
          <p:nvPr>
            <p:ph sz="half" idx="1"/>
          </p:nvPr>
        </p:nvSpPr>
        <p:spPr>
          <a:xfrm>
            <a:off x="457200" y="1828800"/>
            <a:ext cx="3240509" cy="4648200"/>
          </a:xfrm>
        </p:spPr>
        <p:txBody>
          <a:bodyPr>
            <a:normAutofit/>
          </a:bodyPr>
          <a:lstStyle/>
          <a:p>
            <a:r>
              <a:rPr lang="en-US" sz="2200" dirty="0">
                <a:solidFill>
                  <a:schemeClr val="bg1">
                    <a:lumMod val="50000"/>
                  </a:schemeClr>
                </a:solidFill>
              </a:rPr>
              <a:t>Prepare well </a:t>
            </a:r>
            <a:endParaRPr lang="en-US" sz="2200" dirty="0" smtClean="0">
              <a:solidFill>
                <a:schemeClr val="bg1">
                  <a:lumMod val="50000"/>
                </a:schemeClr>
              </a:solidFill>
            </a:endParaRPr>
          </a:p>
          <a:p>
            <a:r>
              <a:rPr lang="en-US" sz="2200" dirty="0" smtClean="0">
                <a:solidFill>
                  <a:schemeClr val="bg1">
                    <a:lumMod val="50000"/>
                  </a:schemeClr>
                </a:solidFill>
              </a:rPr>
              <a:t>Communicate </a:t>
            </a:r>
            <a:r>
              <a:rPr lang="en-US" sz="2200" dirty="0">
                <a:solidFill>
                  <a:schemeClr val="bg1">
                    <a:lumMod val="50000"/>
                  </a:schemeClr>
                </a:solidFill>
              </a:rPr>
              <a:t>with students often </a:t>
            </a:r>
            <a:endParaRPr lang="en-US" sz="2200" dirty="0" smtClean="0">
              <a:solidFill>
                <a:schemeClr val="bg1">
                  <a:lumMod val="50000"/>
                </a:schemeClr>
              </a:solidFill>
            </a:endParaRPr>
          </a:p>
          <a:p>
            <a:r>
              <a:rPr lang="en-US" sz="2200" dirty="0" smtClean="0">
                <a:solidFill>
                  <a:schemeClr val="bg1">
                    <a:lumMod val="50000"/>
                  </a:schemeClr>
                </a:solidFill>
              </a:rPr>
              <a:t>State </a:t>
            </a:r>
            <a:r>
              <a:rPr lang="en-US" sz="2200" dirty="0">
                <a:solidFill>
                  <a:schemeClr val="bg1">
                    <a:lumMod val="50000"/>
                  </a:schemeClr>
                </a:solidFill>
              </a:rPr>
              <a:t>your learning goals </a:t>
            </a:r>
            <a:endParaRPr lang="en-US" sz="2200" dirty="0" smtClean="0">
              <a:solidFill>
                <a:schemeClr val="bg1">
                  <a:lumMod val="50000"/>
                </a:schemeClr>
              </a:solidFill>
            </a:endParaRPr>
          </a:p>
          <a:p>
            <a:pPr marL="0" indent="0">
              <a:buNone/>
            </a:pPr>
            <a:endParaRPr lang="en-US" dirty="0"/>
          </a:p>
        </p:txBody>
      </p:sp>
      <p:sp>
        <p:nvSpPr>
          <p:cNvPr id="4" name="Content Placeholder 3"/>
          <p:cNvSpPr>
            <a:spLocks noGrp="1"/>
          </p:cNvSpPr>
          <p:nvPr>
            <p:ph sz="half" idx="2"/>
          </p:nvPr>
        </p:nvSpPr>
        <p:spPr>
          <a:xfrm>
            <a:off x="3697709" y="1828800"/>
            <a:ext cx="3617491" cy="4648200"/>
          </a:xfrm>
        </p:spPr>
        <p:txBody>
          <a:bodyPr>
            <a:normAutofit/>
          </a:bodyPr>
          <a:lstStyle/>
          <a:p>
            <a:r>
              <a:rPr lang="en-US" sz="2600" dirty="0"/>
              <a:t>Provide students with a daily outline - show them when they can expect </a:t>
            </a:r>
            <a:r>
              <a:rPr lang="en-US" sz="2600" dirty="0" smtClean="0"/>
              <a:t>conceptual application</a:t>
            </a:r>
            <a:r>
              <a:rPr lang="en-US" sz="2600" dirty="0"/>
              <a:t>, </a:t>
            </a:r>
            <a:r>
              <a:rPr lang="en-US" sz="2600" dirty="0" smtClean="0"/>
              <a:t>in-class activities, &amp; breaks</a:t>
            </a:r>
            <a:endParaRPr lang="en-US" sz="2600" dirty="0"/>
          </a:p>
          <a:p>
            <a:endParaRPr lang="en-US" sz="2200" dirty="0"/>
          </a:p>
          <a:p>
            <a:endParaRPr lang="en-US"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19" y="4152900"/>
            <a:ext cx="3552179" cy="2362199"/>
          </a:xfrm>
          <a:prstGeom prst="rect">
            <a:avLst/>
          </a:prstGeom>
        </p:spPr>
      </p:pic>
    </p:spTree>
    <p:extLst>
      <p:ext uri="{BB962C8B-B14F-4D97-AF65-F5344CB8AC3E}">
        <p14:creationId xmlns:p14="http://schemas.microsoft.com/office/powerpoint/2010/main" val="1608965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43000"/>
          </a:xfrm>
        </p:spPr>
        <p:txBody>
          <a:bodyPr>
            <a:normAutofit fontScale="90000"/>
          </a:bodyPr>
          <a:lstStyle/>
          <a:p>
            <a:pPr algn="ctr"/>
            <a:r>
              <a:rPr lang="en-US" dirty="0"/>
              <a:t>At AAU, we believe in</a:t>
            </a:r>
            <a:br>
              <a:rPr lang="en-US" dirty="0"/>
            </a:br>
            <a:r>
              <a:rPr lang="en-US" dirty="0"/>
              <a:t>Strong Teaching Practice!</a:t>
            </a:r>
          </a:p>
        </p:txBody>
      </p:sp>
      <p:sp>
        <p:nvSpPr>
          <p:cNvPr id="3" name="Content Placeholder 2"/>
          <p:cNvSpPr>
            <a:spLocks noGrp="1"/>
          </p:cNvSpPr>
          <p:nvPr>
            <p:ph sz="half" idx="1"/>
          </p:nvPr>
        </p:nvSpPr>
        <p:spPr>
          <a:xfrm>
            <a:off x="457200" y="1828800"/>
            <a:ext cx="3240509" cy="4648200"/>
          </a:xfrm>
        </p:spPr>
        <p:txBody>
          <a:bodyPr>
            <a:normAutofit/>
          </a:bodyPr>
          <a:lstStyle/>
          <a:p>
            <a:r>
              <a:rPr lang="en-US" sz="2200" dirty="0">
                <a:solidFill>
                  <a:schemeClr val="bg1">
                    <a:lumMod val="50000"/>
                  </a:schemeClr>
                </a:solidFill>
              </a:rPr>
              <a:t>Prepare </a:t>
            </a:r>
            <a:r>
              <a:rPr lang="en-US" sz="2200" dirty="0" smtClean="0">
                <a:solidFill>
                  <a:schemeClr val="bg1">
                    <a:lumMod val="50000"/>
                  </a:schemeClr>
                </a:solidFill>
              </a:rPr>
              <a:t>well</a:t>
            </a:r>
          </a:p>
          <a:p>
            <a:r>
              <a:rPr lang="en-US" sz="2200" dirty="0" smtClean="0">
                <a:solidFill>
                  <a:schemeClr val="bg1">
                    <a:lumMod val="50000"/>
                  </a:schemeClr>
                </a:solidFill>
              </a:rPr>
              <a:t>Communicate </a:t>
            </a:r>
            <a:r>
              <a:rPr lang="en-US" sz="2200" dirty="0">
                <a:solidFill>
                  <a:schemeClr val="bg1">
                    <a:lumMod val="50000"/>
                  </a:schemeClr>
                </a:solidFill>
              </a:rPr>
              <a:t>with students often </a:t>
            </a:r>
            <a:endParaRPr lang="en-US" sz="2200" dirty="0" smtClean="0">
              <a:solidFill>
                <a:schemeClr val="bg1">
                  <a:lumMod val="50000"/>
                </a:schemeClr>
              </a:solidFill>
            </a:endParaRPr>
          </a:p>
          <a:p>
            <a:r>
              <a:rPr lang="en-US" sz="2200" dirty="0" smtClean="0">
                <a:solidFill>
                  <a:schemeClr val="bg1">
                    <a:lumMod val="50000"/>
                  </a:schemeClr>
                </a:solidFill>
              </a:rPr>
              <a:t>State </a:t>
            </a:r>
            <a:r>
              <a:rPr lang="en-US" sz="2200" dirty="0">
                <a:solidFill>
                  <a:schemeClr val="bg1">
                    <a:lumMod val="50000"/>
                  </a:schemeClr>
                </a:solidFill>
              </a:rPr>
              <a:t>your learning goals </a:t>
            </a:r>
            <a:endParaRPr lang="en-US" sz="2200" dirty="0" smtClean="0">
              <a:solidFill>
                <a:schemeClr val="bg1">
                  <a:lumMod val="50000"/>
                </a:schemeClr>
              </a:solidFill>
            </a:endParaRPr>
          </a:p>
          <a:p>
            <a:pPr marL="0" indent="0">
              <a:buNone/>
            </a:pPr>
            <a:endParaRPr lang="en-US" dirty="0"/>
          </a:p>
        </p:txBody>
      </p:sp>
      <p:sp>
        <p:nvSpPr>
          <p:cNvPr id="4" name="Content Placeholder 3"/>
          <p:cNvSpPr>
            <a:spLocks noGrp="1"/>
          </p:cNvSpPr>
          <p:nvPr>
            <p:ph sz="half" idx="2"/>
          </p:nvPr>
        </p:nvSpPr>
        <p:spPr>
          <a:xfrm>
            <a:off x="3697709" y="1828800"/>
            <a:ext cx="3617491" cy="4648200"/>
          </a:xfrm>
        </p:spPr>
        <p:txBody>
          <a:bodyPr>
            <a:normAutofit/>
          </a:bodyPr>
          <a:lstStyle/>
          <a:p>
            <a:r>
              <a:rPr lang="en-US" sz="2200" dirty="0">
                <a:solidFill>
                  <a:schemeClr val="bg1">
                    <a:lumMod val="50000"/>
                  </a:schemeClr>
                </a:solidFill>
              </a:rPr>
              <a:t>Provide students with a daily </a:t>
            </a:r>
            <a:r>
              <a:rPr lang="en-US" sz="2200" dirty="0" smtClean="0">
                <a:solidFill>
                  <a:schemeClr val="bg1">
                    <a:lumMod val="50000"/>
                  </a:schemeClr>
                </a:solidFill>
              </a:rPr>
              <a:t>outline</a:t>
            </a:r>
          </a:p>
          <a:p>
            <a:r>
              <a:rPr lang="en-US" sz="2600" dirty="0" smtClean="0"/>
              <a:t>Use </a:t>
            </a:r>
            <a:r>
              <a:rPr lang="en-US" sz="2600" dirty="0"/>
              <a:t>a presentation structure that builds on itself and flows well, do not teach too much material too quickly</a:t>
            </a:r>
          </a:p>
          <a:p>
            <a:endParaRPr lang="en-US" sz="2200" dirty="0"/>
          </a:p>
          <a:p>
            <a:endParaRPr lang="en-US"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65" y="4119807"/>
            <a:ext cx="3552179" cy="2362199"/>
          </a:xfrm>
          <a:prstGeom prst="rect">
            <a:avLst/>
          </a:prstGeom>
        </p:spPr>
      </p:pic>
    </p:spTree>
    <p:extLst>
      <p:ext uri="{BB962C8B-B14F-4D97-AF65-F5344CB8AC3E}">
        <p14:creationId xmlns:p14="http://schemas.microsoft.com/office/powerpoint/2010/main" val="32455037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43000"/>
          </a:xfrm>
        </p:spPr>
        <p:txBody>
          <a:bodyPr>
            <a:normAutofit fontScale="90000"/>
          </a:bodyPr>
          <a:lstStyle/>
          <a:p>
            <a:pPr algn="ctr"/>
            <a:r>
              <a:rPr lang="en-US" dirty="0"/>
              <a:t>At AAU, we believe in</a:t>
            </a:r>
            <a:br>
              <a:rPr lang="en-US" dirty="0"/>
            </a:br>
            <a:r>
              <a:rPr lang="en-US" dirty="0"/>
              <a:t>Strong Teaching Practice!</a:t>
            </a:r>
          </a:p>
        </p:txBody>
      </p:sp>
      <p:sp>
        <p:nvSpPr>
          <p:cNvPr id="3" name="Content Placeholder 2"/>
          <p:cNvSpPr>
            <a:spLocks noGrp="1"/>
          </p:cNvSpPr>
          <p:nvPr>
            <p:ph sz="half" idx="1"/>
          </p:nvPr>
        </p:nvSpPr>
        <p:spPr>
          <a:xfrm>
            <a:off x="457200" y="1828800"/>
            <a:ext cx="3240509" cy="4648200"/>
          </a:xfrm>
        </p:spPr>
        <p:txBody>
          <a:bodyPr>
            <a:normAutofit/>
          </a:bodyPr>
          <a:lstStyle/>
          <a:p>
            <a:r>
              <a:rPr lang="en-US" sz="2200" dirty="0">
                <a:solidFill>
                  <a:schemeClr val="bg1">
                    <a:lumMod val="50000"/>
                  </a:schemeClr>
                </a:solidFill>
              </a:rPr>
              <a:t>Prepare well </a:t>
            </a:r>
            <a:endParaRPr lang="en-US" sz="2200" dirty="0" smtClean="0">
              <a:solidFill>
                <a:schemeClr val="bg1">
                  <a:lumMod val="50000"/>
                </a:schemeClr>
              </a:solidFill>
            </a:endParaRPr>
          </a:p>
          <a:p>
            <a:r>
              <a:rPr lang="en-US" sz="2200" dirty="0" smtClean="0">
                <a:solidFill>
                  <a:schemeClr val="bg1">
                    <a:lumMod val="50000"/>
                  </a:schemeClr>
                </a:solidFill>
              </a:rPr>
              <a:t>Communicate </a:t>
            </a:r>
            <a:r>
              <a:rPr lang="en-US" sz="2200" dirty="0">
                <a:solidFill>
                  <a:schemeClr val="bg1">
                    <a:lumMod val="50000"/>
                  </a:schemeClr>
                </a:solidFill>
              </a:rPr>
              <a:t>with students often </a:t>
            </a:r>
            <a:endParaRPr lang="en-US" sz="2200" dirty="0" smtClean="0">
              <a:solidFill>
                <a:schemeClr val="bg1">
                  <a:lumMod val="50000"/>
                </a:schemeClr>
              </a:solidFill>
            </a:endParaRPr>
          </a:p>
          <a:p>
            <a:r>
              <a:rPr lang="en-US" sz="2200" dirty="0" smtClean="0">
                <a:solidFill>
                  <a:schemeClr val="bg1">
                    <a:lumMod val="50000"/>
                  </a:schemeClr>
                </a:solidFill>
              </a:rPr>
              <a:t>State </a:t>
            </a:r>
            <a:r>
              <a:rPr lang="en-US" sz="2200" dirty="0">
                <a:solidFill>
                  <a:schemeClr val="bg1">
                    <a:lumMod val="50000"/>
                  </a:schemeClr>
                </a:solidFill>
              </a:rPr>
              <a:t>your learning goals </a:t>
            </a:r>
            <a:endParaRPr lang="en-US" sz="2200" dirty="0" smtClean="0">
              <a:solidFill>
                <a:schemeClr val="bg1">
                  <a:lumMod val="50000"/>
                </a:schemeClr>
              </a:solidFill>
            </a:endParaRPr>
          </a:p>
          <a:p>
            <a:pPr marL="0" indent="0">
              <a:buNone/>
            </a:pPr>
            <a:endParaRPr lang="en-US" dirty="0"/>
          </a:p>
        </p:txBody>
      </p:sp>
      <p:sp>
        <p:nvSpPr>
          <p:cNvPr id="4" name="Content Placeholder 3"/>
          <p:cNvSpPr>
            <a:spLocks noGrp="1"/>
          </p:cNvSpPr>
          <p:nvPr>
            <p:ph sz="half" idx="2"/>
          </p:nvPr>
        </p:nvSpPr>
        <p:spPr>
          <a:xfrm>
            <a:off x="3697709" y="1828800"/>
            <a:ext cx="3617491" cy="4648200"/>
          </a:xfrm>
        </p:spPr>
        <p:txBody>
          <a:bodyPr>
            <a:normAutofit/>
          </a:bodyPr>
          <a:lstStyle/>
          <a:p>
            <a:r>
              <a:rPr lang="en-US" sz="2200" dirty="0"/>
              <a:t>Provide students with a daily outline </a:t>
            </a:r>
            <a:endParaRPr lang="en-US" sz="2200" dirty="0" smtClean="0"/>
          </a:p>
          <a:p>
            <a:r>
              <a:rPr lang="en-US" sz="2200" dirty="0" smtClean="0"/>
              <a:t>Use </a:t>
            </a:r>
            <a:r>
              <a:rPr lang="en-US" sz="2200" dirty="0"/>
              <a:t>a presentation structure that builds on itself and flows </a:t>
            </a:r>
            <a:r>
              <a:rPr lang="en-US" sz="2200" dirty="0" smtClean="0"/>
              <a:t>well</a:t>
            </a:r>
          </a:p>
          <a:p>
            <a:r>
              <a:rPr lang="en-US" sz="2600" dirty="0" smtClean="0"/>
              <a:t>Move </a:t>
            </a:r>
            <a:r>
              <a:rPr lang="en-US" sz="2600" dirty="0"/>
              <a:t>between teaching methods to “break up” the </a:t>
            </a:r>
            <a:r>
              <a:rPr lang="en-US" sz="2600" dirty="0" smtClean="0"/>
              <a:t>class (three hours) </a:t>
            </a:r>
            <a:r>
              <a:rPr lang="en-US" sz="2600" dirty="0"/>
              <a:t>into smaller segments</a:t>
            </a:r>
          </a:p>
          <a:p>
            <a:endParaRPr lang="en-US" sz="2200" dirty="0"/>
          </a:p>
          <a:p>
            <a:endParaRPr lang="en-US"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02" y="4267200"/>
            <a:ext cx="3164309" cy="2104265"/>
          </a:xfrm>
          <a:prstGeom prst="rect">
            <a:avLst/>
          </a:prstGeom>
        </p:spPr>
      </p:pic>
    </p:spTree>
    <p:extLst>
      <p:ext uri="{BB962C8B-B14F-4D97-AF65-F5344CB8AC3E}">
        <p14:creationId xmlns:p14="http://schemas.microsoft.com/office/powerpoint/2010/main" val="41036041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627959"/>
            <a:ext cx="6347714" cy="566738"/>
          </a:xfrm>
        </p:spPr>
        <p:txBody>
          <a:bodyPr>
            <a:normAutofit/>
          </a:bodyPr>
          <a:lstStyle/>
          <a:p>
            <a:pPr algn="ctr"/>
            <a:r>
              <a:rPr lang="en-US" sz="2600" dirty="0">
                <a:solidFill>
                  <a:schemeClr val="accent2">
                    <a:lumMod val="75000"/>
                  </a:schemeClr>
                </a:solidFill>
              </a:rPr>
              <a:t>Thank you for attending!</a:t>
            </a:r>
          </a:p>
        </p:txBody>
      </p:sp>
      <p:sp>
        <p:nvSpPr>
          <p:cNvPr id="4" name="Text Placeholder 3"/>
          <p:cNvSpPr>
            <a:spLocks noGrp="1"/>
          </p:cNvSpPr>
          <p:nvPr>
            <p:ph type="body" sz="half" idx="2"/>
          </p:nvPr>
        </p:nvSpPr>
        <p:spPr>
          <a:xfrm>
            <a:off x="609599" y="5257800"/>
            <a:ext cx="6347714" cy="1447800"/>
          </a:xfrm>
        </p:spPr>
        <p:txBody>
          <a:bodyPr>
            <a:normAutofit/>
          </a:bodyPr>
          <a:lstStyle/>
          <a:p>
            <a:pPr algn="ctr"/>
            <a:r>
              <a:rPr lang="en-US" sz="2400" dirty="0"/>
              <a:t>Additional questions?</a:t>
            </a:r>
          </a:p>
          <a:p>
            <a:pPr algn="ctr"/>
            <a:r>
              <a:rPr lang="en-US" sz="2200" dirty="0">
                <a:hlinkClick r:id="rId2"/>
              </a:rPr>
              <a:t>Angel.Hoekstra@aauni.edu</a:t>
            </a:r>
            <a:endParaRPr lang="en-US" sz="2200" dirty="0"/>
          </a:p>
          <a:p>
            <a:pPr algn="ctr"/>
            <a:r>
              <a:rPr lang="en-US" sz="2200" dirty="0" smtClean="0">
                <a:hlinkClick r:id="rId3"/>
              </a:rPr>
              <a:t>Peter.Weis@aauni.edu</a:t>
            </a:r>
            <a:endParaRPr lang="en-US" sz="2200" dirty="0"/>
          </a:p>
          <a:p>
            <a:pPr algn="ctr"/>
            <a:endParaRPr lang="en-US" sz="2400" dirty="0"/>
          </a:p>
        </p:txBody>
      </p:sp>
      <p:pic>
        <p:nvPicPr>
          <p:cNvPr id="6" name="Picture 7" descr="Image result for image AAU Prague"/>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3562" r="3562"/>
          <a:stretch>
            <a:fillRect/>
          </a:stretch>
        </p:blipFill>
        <p:spPr bwMode="auto">
          <a:xfrm>
            <a:off x="838199" y="838201"/>
            <a:ext cx="6143951" cy="372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nglo-American University – Med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6764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6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a:bodyPr>
          <a:lstStyle/>
          <a:p>
            <a:r>
              <a:rPr lang="en-US" sz="3200" dirty="0" smtClean="0"/>
              <a:t>Thinking critically about teaching</a:t>
            </a:r>
            <a:endParaRPr lang="cs-CZ" sz="3200" dirty="0"/>
          </a:p>
        </p:txBody>
      </p:sp>
      <p:sp>
        <p:nvSpPr>
          <p:cNvPr id="3" name="Content Placeholder 2"/>
          <p:cNvSpPr>
            <a:spLocks noGrp="1"/>
          </p:cNvSpPr>
          <p:nvPr>
            <p:ph idx="1"/>
          </p:nvPr>
        </p:nvSpPr>
        <p:spPr>
          <a:xfrm>
            <a:off x="510840" y="1368263"/>
            <a:ext cx="6545229" cy="5181599"/>
          </a:xfrm>
        </p:spPr>
        <p:txBody>
          <a:bodyPr>
            <a:normAutofit/>
          </a:bodyPr>
          <a:lstStyle/>
          <a:p>
            <a:pPr marL="0" indent="0">
              <a:buNone/>
            </a:pPr>
            <a:r>
              <a:rPr lang="en-US" sz="2000" dirty="0" smtClean="0"/>
              <a:t>      Professionalism		Interactivity</a:t>
            </a:r>
          </a:p>
          <a:p>
            <a:pPr marL="0" indent="0">
              <a:buNone/>
            </a:pPr>
            <a:r>
              <a:rPr lang="en-US" sz="2000" dirty="0" smtClean="0"/>
              <a:t>       Complexity			Enthusiasm</a:t>
            </a:r>
          </a:p>
          <a:p>
            <a:pPr marL="0" indent="0">
              <a:buNone/>
            </a:pPr>
            <a:endParaRPr lang="en-US" sz="1000" dirty="0" smtClean="0"/>
          </a:p>
          <a:p>
            <a:pPr marL="0" indent="0">
              <a:buNone/>
            </a:pPr>
            <a:r>
              <a:rPr lang="en-US" sz="2200" dirty="0" smtClean="0"/>
              <a:t>“… How the learning unfolds is influenced by physical space: the layout of the furniture, sight lines, lighting, postures… it is also influenced by timing: pace, silences, repetition, anticipation, beginnings, endings, promises, reminders… Behaviors don’t just happen, they are witnessed, interpreted, judged and responded to. Ideas are not just explained or covered, they are accepted, contested, adapted, joined, isolated, cast aside or applied.” (</a:t>
            </a:r>
            <a:r>
              <a:rPr lang="en-US" sz="2000" dirty="0" smtClean="0"/>
              <a:t>D. </a:t>
            </a:r>
            <a:r>
              <a:rPr lang="en-US" sz="2000" dirty="0"/>
              <a:t>Smith, </a:t>
            </a:r>
            <a:r>
              <a:rPr lang="en-US" sz="2000" dirty="0" smtClean="0"/>
              <a:t>2018)</a:t>
            </a:r>
          </a:p>
          <a:p>
            <a:pPr marL="0" indent="0">
              <a:buNone/>
            </a:pPr>
            <a:r>
              <a:rPr lang="en-US" sz="2200" dirty="0">
                <a:solidFill>
                  <a:schemeClr val="accent1">
                    <a:lumMod val="75000"/>
                  </a:schemeClr>
                </a:solidFill>
              </a:rPr>
              <a:t> </a:t>
            </a:r>
            <a:r>
              <a:rPr lang="en-US" sz="2200" i="1" dirty="0" smtClean="0">
                <a:solidFill>
                  <a:schemeClr val="accent1">
                    <a:lumMod val="75000"/>
                  </a:schemeClr>
                </a:solidFill>
              </a:rPr>
              <a:t>What kind of teaching will you do at AAU?</a:t>
            </a:r>
          </a:p>
          <a:p>
            <a:pPr marL="0" indent="0">
              <a:buNone/>
            </a:pPr>
            <a:endParaRPr lang="cs-CZ" sz="2200" dirty="0"/>
          </a:p>
        </p:txBody>
      </p:sp>
      <p:pic>
        <p:nvPicPr>
          <p:cNvPr id="3074" name="Picture 2" descr="Anglo-American University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4827" y="1132431"/>
            <a:ext cx="1595937" cy="159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4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 Education Principles</a:t>
            </a:r>
            <a:endParaRPr lang="cs-CZ" dirty="0"/>
          </a:p>
        </p:txBody>
      </p:sp>
      <p:sp>
        <p:nvSpPr>
          <p:cNvPr id="3" name="Content Placeholder 2"/>
          <p:cNvSpPr>
            <a:spLocks noGrp="1"/>
          </p:cNvSpPr>
          <p:nvPr>
            <p:ph idx="1"/>
          </p:nvPr>
        </p:nvSpPr>
        <p:spPr>
          <a:xfrm>
            <a:off x="609599" y="1524001"/>
            <a:ext cx="6347714" cy="2209800"/>
          </a:xfrm>
        </p:spPr>
        <p:txBody>
          <a:bodyPr>
            <a:normAutofit/>
          </a:bodyPr>
          <a:lstStyle/>
          <a:p>
            <a:r>
              <a:rPr lang="en-US" sz="2400" dirty="0"/>
              <a:t>Professionalism</a:t>
            </a:r>
          </a:p>
          <a:p>
            <a:r>
              <a:rPr lang="en-US" sz="2400" dirty="0"/>
              <a:t>Interactivity</a:t>
            </a:r>
          </a:p>
          <a:p>
            <a:r>
              <a:rPr lang="en-US" sz="2400" dirty="0"/>
              <a:t>Complexity</a:t>
            </a:r>
          </a:p>
          <a:p>
            <a:r>
              <a:rPr lang="en-US" sz="2400" dirty="0"/>
              <a:t>Enthusiasm</a:t>
            </a:r>
            <a:endParaRPr lang="cs-CZ" sz="2400" dirty="0"/>
          </a:p>
        </p:txBody>
      </p:sp>
      <p:pic>
        <p:nvPicPr>
          <p:cNvPr id="4" name="Picture 5" descr="Image result for image AAU Prague"/>
          <p:cNvPicPr>
            <a:picLocks noChangeAspect="1" noChangeArrowheads="1"/>
          </p:cNvPicPr>
          <p:nvPr/>
        </p:nvPicPr>
        <p:blipFill>
          <a:blip r:embed="rId2">
            <a:extLst>
              <a:ext uri="{28A0092B-C50C-407E-A947-70E740481C1C}">
                <a14:useLocalDpi xmlns:a14="http://schemas.microsoft.com/office/drawing/2010/main" val="0"/>
              </a:ext>
            </a:extLst>
          </a:blip>
          <a:srcRect l="11897" r="11897"/>
          <a:stretch>
            <a:fillRect/>
          </a:stretch>
        </p:blipFill>
        <p:spPr bwMode="auto">
          <a:xfrm>
            <a:off x="4483564" y="3886270"/>
            <a:ext cx="4267200" cy="258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3883419"/>
            <a:ext cx="3886200" cy="2585323"/>
          </a:xfrm>
          <a:prstGeom prst="rect">
            <a:avLst/>
          </a:prstGeom>
          <a:noFill/>
          <a:ln>
            <a:solidFill>
              <a:schemeClr val="accent1"/>
            </a:solidFill>
          </a:ln>
        </p:spPr>
        <p:txBody>
          <a:bodyPr wrap="square" rtlCol="0">
            <a:spAutoFit/>
          </a:bodyPr>
          <a:lstStyle/>
          <a:p>
            <a:endParaRPr lang="en-US" sz="800" dirty="0" smtClean="0"/>
          </a:p>
          <a:p>
            <a:pPr algn="ctr"/>
            <a:r>
              <a:rPr lang="en-US" sz="2200" dirty="0" smtClean="0"/>
              <a:t>Qualitative data from the </a:t>
            </a:r>
          </a:p>
          <a:p>
            <a:pPr algn="ctr"/>
            <a:r>
              <a:rPr lang="en-US" sz="2200" dirty="0" smtClean="0"/>
              <a:t>2023 AAU Student </a:t>
            </a:r>
            <a:r>
              <a:rPr lang="en-US" sz="2200" dirty="0"/>
              <a:t>S</a:t>
            </a:r>
            <a:r>
              <a:rPr lang="en-US" sz="2200" dirty="0" smtClean="0"/>
              <a:t>urvey,</a:t>
            </a:r>
          </a:p>
          <a:p>
            <a:pPr algn="ctr"/>
            <a:r>
              <a:rPr lang="en-US" sz="2200" dirty="0" smtClean="0"/>
              <a:t>to the open-ended question: </a:t>
            </a:r>
          </a:p>
          <a:p>
            <a:pPr algn="ctr"/>
            <a:r>
              <a:rPr lang="en-US" sz="2200" b="1" dirty="0" smtClean="0">
                <a:solidFill>
                  <a:schemeClr val="accent1">
                    <a:lumMod val="50000"/>
                  </a:schemeClr>
                </a:solidFill>
              </a:rPr>
              <a:t>“</a:t>
            </a:r>
            <a:r>
              <a:rPr lang="en-US" sz="2200" b="1" dirty="0">
                <a:solidFill>
                  <a:schemeClr val="accent1">
                    <a:lumMod val="50000"/>
                  </a:schemeClr>
                </a:solidFill>
              </a:rPr>
              <a:t>What do you wish faculty/professors at AAU knew about students</a:t>
            </a:r>
            <a:r>
              <a:rPr lang="en-US" sz="2200" b="1" dirty="0" smtClean="0">
                <a:solidFill>
                  <a:schemeClr val="accent1">
                    <a:lumMod val="50000"/>
                  </a:schemeClr>
                </a:solidFill>
              </a:rPr>
              <a:t>?”</a:t>
            </a:r>
          </a:p>
          <a:p>
            <a:pPr algn="ctr"/>
            <a:r>
              <a:rPr lang="en-US" sz="2200" dirty="0" smtClean="0"/>
              <a:t>N = 126 responses</a:t>
            </a:r>
            <a:endParaRPr lang="en-US" sz="2200" dirty="0"/>
          </a:p>
        </p:txBody>
      </p:sp>
    </p:spTree>
    <p:extLst>
      <p:ext uri="{BB962C8B-B14F-4D97-AF65-F5344CB8AC3E}">
        <p14:creationId xmlns:p14="http://schemas.microsoft.com/office/powerpoint/2010/main" val="314067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Principles</a:t>
            </a:r>
            <a:endParaRPr lang="cs-CZ" dirty="0"/>
          </a:p>
        </p:txBody>
      </p:sp>
      <p:sp>
        <p:nvSpPr>
          <p:cNvPr id="3" name="Content Placeholder 2"/>
          <p:cNvSpPr>
            <a:spLocks noGrp="1"/>
          </p:cNvSpPr>
          <p:nvPr>
            <p:ph idx="1"/>
          </p:nvPr>
        </p:nvSpPr>
        <p:spPr>
          <a:xfrm>
            <a:off x="609599" y="1524000"/>
            <a:ext cx="6347714" cy="5105400"/>
          </a:xfrm>
        </p:spPr>
        <p:txBody>
          <a:bodyPr>
            <a:normAutofit/>
          </a:bodyPr>
          <a:lstStyle/>
          <a:p>
            <a:r>
              <a:rPr lang="en-US" sz="2400" dirty="0"/>
              <a:t>Professionalism</a:t>
            </a:r>
          </a:p>
          <a:p>
            <a:pPr lvl="1"/>
            <a:r>
              <a:rPr lang="en-US" sz="2400" dirty="0"/>
              <a:t>Be prepared, know timing for break/s</a:t>
            </a:r>
          </a:p>
          <a:p>
            <a:pPr lvl="1"/>
            <a:r>
              <a:rPr lang="en-US" sz="2400" dirty="0"/>
              <a:t>Follow the </a:t>
            </a:r>
            <a:r>
              <a:rPr lang="en-US" sz="2400" dirty="0" smtClean="0"/>
              <a:t>schedule, </a:t>
            </a:r>
            <a:r>
              <a:rPr lang="en-US" sz="2400" dirty="0"/>
              <a:t>syllabus</a:t>
            </a:r>
          </a:p>
          <a:p>
            <a:pPr lvl="2"/>
            <a:r>
              <a:rPr lang="en-US" sz="2000" dirty="0" smtClean="0"/>
              <a:t>Email your students the syllabus, through NEO, the week before class begins</a:t>
            </a:r>
            <a:endParaRPr lang="en-US" sz="2000" dirty="0"/>
          </a:p>
          <a:p>
            <a:pPr marL="914400" lvl="2" indent="0">
              <a:buNone/>
            </a:pPr>
            <a:endParaRPr lang="cs-CZ" dirty="0"/>
          </a:p>
        </p:txBody>
      </p:sp>
      <p:pic>
        <p:nvPicPr>
          <p:cNvPr id="4" name="Picture 11" descr="Sociology Min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793" y="4267200"/>
            <a:ext cx="3025007" cy="19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52800" y="4120515"/>
            <a:ext cx="3962400" cy="2339102"/>
          </a:xfrm>
          <a:prstGeom prst="rect">
            <a:avLst/>
          </a:prstGeom>
          <a:noFill/>
          <a:ln>
            <a:solidFill>
              <a:schemeClr val="accent1"/>
            </a:solidFill>
          </a:ln>
        </p:spPr>
        <p:txBody>
          <a:bodyPr wrap="square" rtlCol="0">
            <a:spAutoFit/>
          </a:bodyPr>
          <a:lstStyle/>
          <a:p>
            <a:pPr lvl="0"/>
            <a:r>
              <a:rPr lang="en-US" sz="2200" u="sng" dirty="0" smtClean="0"/>
              <a:t>Student comment, 2023 data:</a:t>
            </a:r>
          </a:p>
          <a:p>
            <a:pPr lvl="0"/>
            <a:endParaRPr lang="en-US" sz="800" dirty="0"/>
          </a:p>
          <a:p>
            <a:pPr lvl="0" algn="ctr"/>
            <a:r>
              <a:rPr lang="en-US" sz="2200" dirty="0" smtClean="0"/>
              <a:t>“First-year </a:t>
            </a:r>
            <a:r>
              <a:rPr lang="en-US" sz="2200" dirty="0"/>
              <a:t>students don't always know how things work at AAU or at university in general, so your patience is very appreciated</a:t>
            </a:r>
            <a:r>
              <a:rPr lang="en-US" sz="2200" dirty="0" smtClean="0"/>
              <a:t>.”</a:t>
            </a:r>
          </a:p>
          <a:p>
            <a:pPr lvl="0"/>
            <a:endParaRPr lang="en-US" sz="600" dirty="0"/>
          </a:p>
        </p:txBody>
      </p:sp>
    </p:spTree>
    <p:extLst>
      <p:ext uri="{BB962C8B-B14F-4D97-AF65-F5344CB8AC3E}">
        <p14:creationId xmlns:p14="http://schemas.microsoft.com/office/powerpoint/2010/main" val="3452717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7997</TotalTime>
  <Words>3392</Words>
  <Application>Microsoft Office PowerPoint</Application>
  <PresentationFormat>On-screen Show (4:3)</PresentationFormat>
  <Paragraphs>466</Paragraphs>
  <Slides>67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-apple-system</vt:lpstr>
      <vt:lpstr>Arial</vt:lpstr>
      <vt:lpstr>Calibri</vt:lpstr>
      <vt:lpstr>Chivo SemiBold</vt:lpstr>
      <vt:lpstr>Lato</vt:lpstr>
      <vt:lpstr>Times New Roman</vt:lpstr>
      <vt:lpstr>Trebuchet MS</vt:lpstr>
      <vt:lpstr>Wingdings</vt:lpstr>
      <vt:lpstr>Wingdings 2</vt:lpstr>
      <vt:lpstr>Wingdings 3</vt:lpstr>
      <vt:lpstr>Facet</vt:lpstr>
      <vt:lpstr>New Faculty Orientation</vt:lpstr>
      <vt:lpstr>Welcome to Anglo American University!</vt:lpstr>
      <vt:lpstr>Outline for today</vt:lpstr>
      <vt:lpstr>Ice-breaker: Introductions</vt:lpstr>
      <vt:lpstr>AAU Education Principles</vt:lpstr>
      <vt:lpstr>Thinking critically about teaching</vt:lpstr>
      <vt:lpstr>Thinking critically about teaching</vt:lpstr>
      <vt:lpstr>AAU Education Principles</vt:lpstr>
      <vt:lpstr>Education Principles</vt:lpstr>
      <vt:lpstr>Education Principles</vt:lpstr>
      <vt:lpstr>Education Principles</vt:lpstr>
      <vt:lpstr>Education Principles</vt:lpstr>
      <vt:lpstr>Giving Effective Student Feedback</vt:lpstr>
      <vt:lpstr>Effective Feedback    In NEO or hand-written</vt:lpstr>
      <vt:lpstr>Education Principles</vt:lpstr>
      <vt:lpstr>AAU Education Principles</vt:lpstr>
      <vt:lpstr>Data support the efficacy  of active learning</vt:lpstr>
      <vt:lpstr>AAU Education Principles</vt:lpstr>
      <vt:lpstr>Data: Comments from AAU students    2022-23 faculty course evaluations</vt:lpstr>
      <vt:lpstr>Sometimes AAU Faculty  members must teach in a  Concurrent Learning Environment</vt:lpstr>
      <vt:lpstr> Concurrent Learning Environment</vt:lpstr>
      <vt:lpstr>PowerPoint Presentation</vt:lpstr>
      <vt:lpstr>Data: Comments from AAU students   2022-23 faculty course evaluations</vt:lpstr>
      <vt:lpstr>AAU Education Principles</vt:lpstr>
      <vt:lpstr>AAU Education Principles</vt:lpstr>
      <vt:lpstr>AAU Education Principles</vt:lpstr>
      <vt:lpstr>PowerPoint Presentation</vt:lpstr>
      <vt:lpstr>AAU Education Principles</vt:lpstr>
      <vt:lpstr>AAU Education Principles</vt:lpstr>
      <vt:lpstr>AAU Education Principles</vt:lpstr>
      <vt:lpstr>AAU Education Principles</vt:lpstr>
      <vt:lpstr>AAU Education Principles</vt:lpstr>
      <vt:lpstr>AAU student comments  also support this argument</vt:lpstr>
      <vt:lpstr>AAU Institutional Learning Goals      To teach our students:</vt:lpstr>
      <vt:lpstr>Career Path</vt:lpstr>
      <vt:lpstr>Health Insurance</vt:lpstr>
      <vt:lpstr>Sources of Institutional Regulation</vt:lpstr>
      <vt:lpstr>Semester Calendar</vt:lpstr>
      <vt:lpstr>End of Semester: Students complete course evaluations</vt:lpstr>
      <vt:lpstr>NEO, our online  Learning Management System</vt:lpstr>
      <vt:lpstr>Learning Management System</vt:lpstr>
      <vt:lpstr>Teams &amp; NEO Workshop Time</vt:lpstr>
      <vt:lpstr> Lunch –  12:30 -13:00   </vt:lpstr>
      <vt:lpstr>Outline for today</vt:lpstr>
      <vt:lpstr>Class Cancellation</vt:lpstr>
      <vt:lpstr>Class Cancellation Policy</vt:lpstr>
      <vt:lpstr>Attendance</vt:lpstr>
      <vt:lpstr>Attendance</vt:lpstr>
      <vt:lpstr>Attendance</vt:lpstr>
      <vt:lpstr>Grading</vt:lpstr>
      <vt:lpstr>Plagiarism</vt:lpstr>
      <vt:lpstr>Plagiarism</vt:lpstr>
      <vt:lpstr>Plagiarism</vt:lpstr>
      <vt:lpstr>Considering ChatGPT / AI use</vt:lpstr>
      <vt:lpstr>Considering ChatGPT / AI use</vt:lpstr>
      <vt:lpstr>Outline for today</vt:lpstr>
      <vt:lpstr>Personalized Learning</vt:lpstr>
      <vt:lpstr>AAU Mission, Vision, and Values</vt:lpstr>
      <vt:lpstr>What Personalized Learning is NOT: - It is not “coddling” or “babysitting” students –  they are young ADULTS - It is not a directive to “make exceptions” or “offer additional extra credit” for underperforming students; any extra credit must be offered to all students - It is not a directive for faculty to add additional (unreasonable) working hours</vt:lpstr>
      <vt:lpstr>Personalized Learning</vt:lpstr>
      <vt:lpstr>At AAU, we believe in Strong Teaching Practice!</vt:lpstr>
      <vt:lpstr>At AAU, we believe in Strong Teaching Practice!</vt:lpstr>
      <vt:lpstr>At AAU, we believe in Strong Teaching Practice!</vt:lpstr>
      <vt:lpstr>At AAU, we believe in Strong Teaching Practice!</vt:lpstr>
      <vt:lpstr>At AAU, we believe in Strong Teaching Practice!</vt:lpstr>
      <vt:lpstr>At AAU, we believe in Strong Teaching Practice!</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Orientation at Anglo-American University</dc:title>
  <dc:creator>Miroslav Svoboda</dc:creator>
  <cp:lastModifiedBy>Angel.Hoekstra</cp:lastModifiedBy>
  <cp:revision>143</cp:revision>
  <cp:lastPrinted>2017-08-30T13:39:32Z</cp:lastPrinted>
  <dcterms:created xsi:type="dcterms:W3CDTF">2017-08-30T12:34:08Z</dcterms:created>
  <dcterms:modified xsi:type="dcterms:W3CDTF">2025-01-13T08:07:56Z</dcterms:modified>
</cp:coreProperties>
</file>