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1"/>
  </p:sldMasterIdLst>
  <p:notesMasterIdLst>
    <p:notesMasterId r:id="rId50"/>
  </p:notesMasterIdLst>
  <p:sldIdLst>
    <p:sldId id="256" r:id="rId2"/>
    <p:sldId id="307" r:id="rId3"/>
    <p:sldId id="258" r:id="rId4"/>
    <p:sldId id="257" r:id="rId5"/>
    <p:sldId id="286" r:id="rId6"/>
    <p:sldId id="284" r:id="rId7"/>
    <p:sldId id="296" r:id="rId8"/>
    <p:sldId id="297" r:id="rId9"/>
    <p:sldId id="259" r:id="rId10"/>
    <p:sldId id="260" r:id="rId11"/>
    <p:sldId id="283" r:id="rId12"/>
    <p:sldId id="268" r:id="rId13"/>
    <p:sldId id="287" r:id="rId14"/>
    <p:sldId id="269" r:id="rId15"/>
    <p:sldId id="270" r:id="rId16"/>
    <p:sldId id="266" r:id="rId17"/>
    <p:sldId id="279" r:id="rId18"/>
    <p:sldId id="271" r:id="rId19"/>
    <p:sldId id="288" r:id="rId20"/>
    <p:sldId id="272" r:id="rId21"/>
    <p:sldId id="273" r:id="rId22"/>
    <p:sldId id="289" r:id="rId23"/>
    <p:sldId id="274" r:id="rId24"/>
    <p:sldId id="290" r:id="rId25"/>
    <p:sldId id="275" r:id="rId26"/>
    <p:sldId id="291" r:id="rId27"/>
    <p:sldId id="302" r:id="rId28"/>
    <p:sldId id="303" r:id="rId29"/>
    <p:sldId id="304" r:id="rId30"/>
    <p:sldId id="309" r:id="rId31"/>
    <p:sldId id="301" r:id="rId32"/>
    <p:sldId id="308" r:id="rId33"/>
    <p:sldId id="300" r:id="rId34"/>
    <p:sldId id="298" r:id="rId35"/>
    <p:sldId id="293" r:id="rId36"/>
    <p:sldId id="294" r:id="rId37"/>
    <p:sldId id="295" r:id="rId38"/>
    <p:sldId id="276" r:id="rId39"/>
    <p:sldId id="292" r:id="rId40"/>
    <p:sldId id="261" r:id="rId41"/>
    <p:sldId id="306" r:id="rId42"/>
    <p:sldId id="305" r:id="rId43"/>
    <p:sldId id="299" r:id="rId44"/>
    <p:sldId id="311" r:id="rId45"/>
    <p:sldId id="310" r:id="rId46"/>
    <p:sldId id="277" r:id="rId47"/>
    <p:sldId id="278" r:id="rId48"/>
    <p:sldId id="31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5921"/>
  </p:normalViewPr>
  <p:slideViewPr>
    <p:cSldViewPr snapToGrid="0">
      <p:cViewPr varScale="1">
        <p:scale>
          <a:sx n="106" d="100"/>
          <a:sy n="106" d="100"/>
        </p:scale>
        <p:origin x="75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C7263D-D4E2-2F4F-88C5-D91FEAE0F284}" type="doc">
      <dgm:prSet loTypeId="urn:microsoft.com/office/officeart/2005/8/layout/venn1" loCatId="" qsTypeId="urn:microsoft.com/office/officeart/2005/8/quickstyle/simple1" qsCatId="simple" csTypeId="urn:microsoft.com/office/officeart/2005/8/colors/accent1_2" csCatId="accent1" phldr="1"/>
      <dgm:spPr/>
    </dgm:pt>
    <dgm:pt modelId="{4EBB1399-C0E7-8D4C-9439-9FBE71588612}">
      <dgm:prSet phldrT="[Text]"/>
      <dgm:spPr/>
      <dgm:t>
        <a:bodyPr/>
        <a:lstStyle/>
        <a:p>
          <a:r>
            <a:rPr lang="en-US" dirty="0"/>
            <a:t>Leader(s)</a:t>
          </a:r>
        </a:p>
      </dgm:t>
    </dgm:pt>
    <dgm:pt modelId="{3EB31875-55BE-D544-93D0-554464521573}" type="parTrans" cxnId="{FF6A85A0-292D-E348-B675-E54CBA9A0AC7}">
      <dgm:prSet/>
      <dgm:spPr/>
      <dgm:t>
        <a:bodyPr/>
        <a:lstStyle/>
        <a:p>
          <a:endParaRPr lang="en-US"/>
        </a:p>
      </dgm:t>
    </dgm:pt>
    <dgm:pt modelId="{291DB17C-0C3D-7C4E-8C9E-90B5353634B8}" type="sibTrans" cxnId="{FF6A85A0-292D-E348-B675-E54CBA9A0AC7}">
      <dgm:prSet/>
      <dgm:spPr/>
      <dgm:t>
        <a:bodyPr/>
        <a:lstStyle/>
        <a:p>
          <a:endParaRPr lang="en-US"/>
        </a:p>
      </dgm:t>
    </dgm:pt>
    <dgm:pt modelId="{8ABB6382-262C-9241-A2FD-B4BC2B29B488}">
      <dgm:prSet phldrT="[Text]"/>
      <dgm:spPr/>
      <dgm:t>
        <a:bodyPr/>
        <a:lstStyle/>
        <a:p>
          <a:r>
            <a:rPr lang="en-US" dirty="0"/>
            <a:t>Context</a:t>
          </a:r>
        </a:p>
      </dgm:t>
    </dgm:pt>
    <dgm:pt modelId="{1B067231-D748-1344-9F2E-EAC16CA4C0C0}" type="parTrans" cxnId="{3B839F54-059C-3249-81B1-C98FCE52985F}">
      <dgm:prSet/>
      <dgm:spPr/>
      <dgm:t>
        <a:bodyPr/>
        <a:lstStyle/>
        <a:p>
          <a:endParaRPr lang="en-US"/>
        </a:p>
      </dgm:t>
    </dgm:pt>
    <dgm:pt modelId="{0157C332-9B67-A34C-AC86-0F9ABEC7588A}" type="sibTrans" cxnId="{3B839F54-059C-3249-81B1-C98FCE52985F}">
      <dgm:prSet/>
      <dgm:spPr/>
      <dgm:t>
        <a:bodyPr/>
        <a:lstStyle/>
        <a:p>
          <a:endParaRPr lang="en-US"/>
        </a:p>
      </dgm:t>
    </dgm:pt>
    <dgm:pt modelId="{0C962C68-21A0-AC44-8ED6-C3162F5B81A9}">
      <dgm:prSet phldrT="[Text]"/>
      <dgm:spPr/>
      <dgm:t>
        <a:bodyPr/>
        <a:lstStyle/>
        <a:p>
          <a:r>
            <a:rPr lang="en-US" dirty="0"/>
            <a:t>Followers</a:t>
          </a:r>
        </a:p>
      </dgm:t>
    </dgm:pt>
    <dgm:pt modelId="{957C6E73-AAEA-2F46-B3AC-73C3A2B26814}" type="parTrans" cxnId="{E64923C7-FEFC-8F48-94D1-7F744091869E}">
      <dgm:prSet/>
      <dgm:spPr/>
      <dgm:t>
        <a:bodyPr/>
        <a:lstStyle/>
        <a:p>
          <a:endParaRPr lang="en-US"/>
        </a:p>
      </dgm:t>
    </dgm:pt>
    <dgm:pt modelId="{CB8940E4-E0A3-E644-BB0A-10218264E07E}" type="sibTrans" cxnId="{E64923C7-FEFC-8F48-94D1-7F744091869E}">
      <dgm:prSet/>
      <dgm:spPr/>
      <dgm:t>
        <a:bodyPr/>
        <a:lstStyle/>
        <a:p>
          <a:endParaRPr lang="en-US"/>
        </a:p>
      </dgm:t>
    </dgm:pt>
    <dgm:pt modelId="{F5773D90-FD39-9742-8D85-D12D9F2B1161}" type="pres">
      <dgm:prSet presAssocID="{ECC7263D-D4E2-2F4F-88C5-D91FEAE0F284}" presName="compositeShape" presStyleCnt="0">
        <dgm:presLayoutVars>
          <dgm:chMax val="7"/>
          <dgm:dir/>
          <dgm:resizeHandles val="exact"/>
        </dgm:presLayoutVars>
      </dgm:prSet>
      <dgm:spPr/>
    </dgm:pt>
    <dgm:pt modelId="{C536C8C8-1191-EE4F-BEB3-6B93E2B99ABD}" type="pres">
      <dgm:prSet presAssocID="{4EBB1399-C0E7-8D4C-9439-9FBE71588612}" presName="circ1" presStyleLbl="vennNode1" presStyleIdx="0" presStyleCnt="3" custLinFactNeighborY="5213"/>
      <dgm:spPr/>
    </dgm:pt>
    <dgm:pt modelId="{226ACD38-5CE0-FC40-ADCA-7C87A1E733E6}" type="pres">
      <dgm:prSet presAssocID="{4EBB1399-C0E7-8D4C-9439-9FBE71588612}" presName="circ1Tx" presStyleLbl="revTx" presStyleIdx="0" presStyleCnt="0">
        <dgm:presLayoutVars>
          <dgm:chMax val="0"/>
          <dgm:chPref val="0"/>
          <dgm:bulletEnabled val="1"/>
        </dgm:presLayoutVars>
      </dgm:prSet>
      <dgm:spPr/>
    </dgm:pt>
    <dgm:pt modelId="{FCD1A56F-9856-0646-8A7D-B72E2130025A}" type="pres">
      <dgm:prSet presAssocID="{8ABB6382-262C-9241-A2FD-B4BC2B29B488}" presName="circ2" presStyleLbl="vennNode1" presStyleIdx="1" presStyleCnt="3"/>
      <dgm:spPr/>
    </dgm:pt>
    <dgm:pt modelId="{951B3857-B709-A841-A775-5162DEC56F7B}" type="pres">
      <dgm:prSet presAssocID="{8ABB6382-262C-9241-A2FD-B4BC2B29B488}" presName="circ2Tx" presStyleLbl="revTx" presStyleIdx="0" presStyleCnt="0">
        <dgm:presLayoutVars>
          <dgm:chMax val="0"/>
          <dgm:chPref val="0"/>
          <dgm:bulletEnabled val="1"/>
        </dgm:presLayoutVars>
      </dgm:prSet>
      <dgm:spPr/>
    </dgm:pt>
    <dgm:pt modelId="{9B7EFA5C-9C02-5548-B797-D60017732DA6}" type="pres">
      <dgm:prSet presAssocID="{0C962C68-21A0-AC44-8ED6-C3162F5B81A9}" presName="circ3" presStyleLbl="vennNode1" presStyleIdx="2" presStyleCnt="3"/>
      <dgm:spPr/>
    </dgm:pt>
    <dgm:pt modelId="{835FD411-63AA-B44D-B4BF-D0744AE0BAFC}" type="pres">
      <dgm:prSet presAssocID="{0C962C68-21A0-AC44-8ED6-C3162F5B81A9}" presName="circ3Tx" presStyleLbl="revTx" presStyleIdx="0" presStyleCnt="0">
        <dgm:presLayoutVars>
          <dgm:chMax val="0"/>
          <dgm:chPref val="0"/>
          <dgm:bulletEnabled val="1"/>
        </dgm:presLayoutVars>
      </dgm:prSet>
      <dgm:spPr/>
    </dgm:pt>
  </dgm:ptLst>
  <dgm:cxnLst>
    <dgm:cxn modelId="{B7FBC713-2629-FC45-B259-D1FC4057571E}" type="presOf" srcId="{4EBB1399-C0E7-8D4C-9439-9FBE71588612}" destId="{C536C8C8-1191-EE4F-BEB3-6B93E2B99ABD}" srcOrd="0" destOrd="0" presId="urn:microsoft.com/office/officeart/2005/8/layout/venn1"/>
    <dgm:cxn modelId="{A238AE2B-77E9-1C41-BD61-149BAE28972B}" type="presOf" srcId="{4EBB1399-C0E7-8D4C-9439-9FBE71588612}" destId="{226ACD38-5CE0-FC40-ADCA-7C87A1E733E6}" srcOrd="1" destOrd="0" presId="urn:microsoft.com/office/officeart/2005/8/layout/venn1"/>
    <dgm:cxn modelId="{61299F71-297D-2A4A-BA32-F8BAB3E99F35}" type="presOf" srcId="{ECC7263D-D4E2-2F4F-88C5-D91FEAE0F284}" destId="{F5773D90-FD39-9742-8D85-D12D9F2B1161}" srcOrd="0" destOrd="0" presId="urn:microsoft.com/office/officeart/2005/8/layout/venn1"/>
    <dgm:cxn modelId="{3B839F54-059C-3249-81B1-C98FCE52985F}" srcId="{ECC7263D-D4E2-2F4F-88C5-D91FEAE0F284}" destId="{8ABB6382-262C-9241-A2FD-B4BC2B29B488}" srcOrd="1" destOrd="0" parTransId="{1B067231-D748-1344-9F2E-EAC16CA4C0C0}" sibTransId="{0157C332-9B67-A34C-AC86-0F9ABEC7588A}"/>
    <dgm:cxn modelId="{499C839D-8C0D-3246-B771-3F6773DAF8FE}" type="presOf" srcId="{0C962C68-21A0-AC44-8ED6-C3162F5B81A9}" destId="{9B7EFA5C-9C02-5548-B797-D60017732DA6}" srcOrd="0" destOrd="0" presId="urn:microsoft.com/office/officeart/2005/8/layout/venn1"/>
    <dgm:cxn modelId="{FF6A85A0-292D-E348-B675-E54CBA9A0AC7}" srcId="{ECC7263D-D4E2-2F4F-88C5-D91FEAE0F284}" destId="{4EBB1399-C0E7-8D4C-9439-9FBE71588612}" srcOrd="0" destOrd="0" parTransId="{3EB31875-55BE-D544-93D0-554464521573}" sibTransId="{291DB17C-0C3D-7C4E-8C9E-90B5353634B8}"/>
    <dgm:cxn modelId="{B08669A7-AF61-5947-BD8E-CC01F3763FA2}" type="presOf" srcId="{0C962C68-21A0-AC44-8ED6-C3162F5B81A9}" destId="{835FD411-63AA-B44D-B4BF-D0744AE0BAFC}" srcOrd="1" destOrd="0" presId="urn:microsoft.com/office/officeart/2005/8/layout/venn1"/>
    <dgm:cxn modelId="{E64923C7-FEFC-8F48-94D1-7F744091869E}" srcId="{ECC7263D-D4E2-2F4F-88C5-D91FEAE0F284}" destId="{0C962C68-21A0-AC44-8ED6-C3162F5B81A9}" srcOrd="2" destOrd="0" parTransId="{957C6E73-AAEA-2F46-B3AC-73C3A2B26814}" sibTransId="{CB8940E4-E0A3-E644-BB0A-10218264E07E}"/>
    <dgm:cxn modelId="{640CCEC9-5DD6-A14F-B12F-6015D4D94951}" type="presOf" srcId="{8ABB6382-262C-9241-A2FD-B4BC2B29B488}" destId="{FCD1A56F-9856-0646-8A7D-B72E2130025A}" srcOrd="0" destOrd="0" presId="urn:microsoft.com/office/officeart/2005/8/layout/venn1"/>
    <dgm:cxn modelId="{D9FAD8CE-DEE2-124A-AB06-097A48CE8577}" type="presOf" srcId="{8ABB6382-262C-9241-A2FD-B4BC2B29B488}" destId="{951B3857-B709-A841-A775-5162DEC56F7B}" srcOrd="1" destOrd="0" presId="urn:microsoft.com/office/officeart/2005/8/layout/venn1"/>
    <dgm:cxn modelId="{799ED166-CBB5-CC44-BD39-19A58DA172EC}" type="presParOf" srcId="{F5773D90-FD39-9742-8D85-D12D9F2B1161}" destId="{C536C8C8-1191-EE4F-BEB3-6B93E2B99ABD}" srcOrd="0" destOrd="0" presId="urn:microsoft.com/office/officeart/2005/8/layout/venn1"/>
    <dgm:cxn modelId="{45A3BDC0-D4C8-4D42-85BC-74745C3FD381}" type="presParOf" srcId="{F5773D90-FD39-9742-8D85-D12D9F2B1161}" destId="{226ACD38-5CE0-FC40-ADCA-7C87A1E733E6}" srcOrd="1" destOrd="0" presId="urn:microsoft.com/office/officeart/2005/8/layout/venn1"/>
    <dgm:cxn modelId="{79409535-F7DB-9342-98DE-E090CB8A3B25}" type="presParOf" srcId="{F5773D90-FD39-9742-8D85-D12D9F2B1161}" destId="{FCD1A56F-9856-0646-8A7D-B72E2130025A}" srcOrd="2" destOrd="0" presId="urn:microsoft.com/office/officeart/2005/8/layout/venn1"/>
    <dgm:cxn modelId="{5C606F53-07BF-D646-A276-FD196B8CA181}" type="presParOf" srcId="{F5773D90-FD39-9742-8D85-D12D9F2B1161}" destId="{951B3857-B709-A841-A775-5162DEC56F7B}" srcOrd="3" destOrd="0" presId="urn:microsoft.com/office/officeart/2005/8/layout/venn1"/>
    <dgm:cxn modelId="{A6AC2D16-2D75-AA44-AA63-61EE387E9E88}" type="presParOf" srcId="{F5773D90-FD39-9742-8D85-D12D9F2B1161}" destId="{9B7EFA5C-9C02-5548-B797-D60017732DA6}" srcOrd="4" destOrd="0" presId="urn:microsoft.com/office/officeart/2005/8/layout/venn1"/>
    <dgm:cxn modelId="{893F7093-D1F7-6147-8FD7-EADC5C54C8D5}" type="presParOf" srcId="{F5773D90-FD39-9742-8D85-D12D9F2B1161}" destId="{835FD411-63AA-B44D-B4BF-D0744AE0BAFC}"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243BD-E12A-47D5-8105-C9C84588D80C}" type="doc">
      <dgm:prSet loTypeId="urn:microsoft.com/office/officeart/2005/8/layout/hierarchy3" loCatId="hierarchy" qsTypeId="urn:microsoft.com/office/officeart/2005/8/quickstyle/simple1" qsCatId="simple" csTypeId="urn:microsoft.com/office/officeart/2005/8/colors/colorful1" csCatId="colorful"/>
      <dgm:spPr/>
      <dgm:t>
        <a:bodyPr/>
        <a:lstStyle/>
        <a:p>
          <a:endParaRPr lang="en-US"/>
        </a:p>
      </dgm:t>
    </dgm:pt>
    <dgm:pt modelId="{0835419C-65FC-47EF-9449-F0467905D0EE}">
      <dgm:prSet/>
      <dgm:spPr/>
      <dgm:t>
        <a:bodyPr/>
        <a:lstStyle/>
        <a:p>
          <a:r>
            <a:rPr lang="en-US"/>
            <a:t>Cognitive </a:t>
          </a:r>
        </a:p>
      </dgm:t>
    </dgm:pt>
    <dgm:pt modelId="{6F1D73EC-4A48-4638-9416-1CA6B76E42B1}" type="parTrans" cxnId="{77BDE8F8-C66F-4710-8BB9-93868344B3DA}">
      <dgm:prSet/>
      <dgm:spPr/>
      <dgm:t>
        <a:bodyPr/>
        <a:lstStyle/>
        <a:p>
          <a:endParaRPr lang="en-US"/>
        </a:p>
      </dgm:t>
    </dgm:pt>
    <dgm:pt modelId="{92EE98D1-96BA-4923-AFA5-7E92C3F66BA2}" type="sibTrans" cxnId="{77BDE8F8-C66F-4710-8BB9-93868344B3DA}">
      <dgm:prSet/>
      <dgm:spPr/>
      <dgm:t>
        <a:bodyPr/>
        <a:lstStyle/>
        <a:p>
          <a:endParaRPr lang="en-US"/>
        </a:p>
      </dgm:t>
    </dgm:pt>
    <dgm:pt modelId="{AB380C92-5C3F-493A-9FFD-1E3E784553EF}">
      <dgm:prSet/>
      <dgm:spPr/>
      <dgm:t>
        <a:bodyPr/>
        <a:lstStyle/>
        <a:p>
          <a:r>
            <a:rPr lang="en-US"/>
            <a:t>Affective</a:t>
          </a:r>
        </a:p>
      </dgm:t>
    </dgm:pt>
    <dgm:pt modelId="{E0382BC9-DE42-4D25-8BCD-E4DCB190BC0B}" type="parTrans" cxnId="{E84B5663-9D73-4A0D-B9CE-2384289BE1C3}">
      <dgm:prSet/>
      <dgm:spPr/>
      <dgm:t>
        <a:bodyPr/>
        <a:lstStyle/>
        <a:p>
          <a:endParaRPr lang="en-US"/>
        </a:p>
      </dgm:t>
    </dgm:pt>
    <dgm:pt modelId="{D1CD3A3B-08CA-46F9-B437-DDF388A6A90A}" type="sibTrans" cxnId="{E84B5663-9D73-4A0D-B9CE-2384289BE1C3}">
      <dgm:prSet/>
      <dgm:spPr/>
      <dgm:t>
        <a:bodyPr/>
        <a:lstStyle/>
        <a:p>
          <a:endParaRPr lang="en-US"/>
        </a:p>
      </dgm:t>
    </dgm:pt>
    <dgm:pt modelId="{AB8C6768-C9FC-7746-B059-45093C3D4F25}" type="pres">
      <dgm:prSet presAssocID="{1FC243BD-E12A-47D5-8105-C9C84588D80C}" presName="diagram" presStyleCnt="0">
        <dgm:presLayoutVars>
          <dgm:chPref val="1"/>
          <dgm:dir/>
          <dgm:animOne val="branch"/>
          <dgm:animLvl val="lvl"/>
          <dgm:resizeHandles/>
        </dgm:presLayoutVars>
      </dgm:prSet>
      <dgm:spPr/>
    </dgm:pt>
    <dgm:pt modelId="{7430EBBE-8804-6842-97FC-97CDCE5A7A35}" type="pres">
      <dgm:prSet presAssocID="{0835419C-65FC-47EF-9449-F0467905D0EE}" presName="root" presStyleCnt="0"/>
      <dgm:spPr/>
    </dgm:pt>
    <dgm:pt modelId="{CD93257B-0A7B-1D49-821C-296F235F1FFE}" type="pres">
      <dgm:prSet presAssocID="{0835419C-65FC-47EF-9449-F0467905D0EE}" presName="rootComposite" presStyleCnt="0"/>
      <dgm:spPr/>
    </dgm:pt>
    <dgm:pt modelId="{D5AA4811-D4A3-0C49-A270-FF6A2D8A8A42}" type="pres">
      <dgm:prSet presAssocID="{0835419C-65FC-47EF-9449-F0467905D0EE}" presName="rootText" presStyleLbl="node1" presStyleIdx="0" presStyleCnt="2"/>
      <dgm:spPr/>
    </dgm:pt>
    <dgm:pt modelId="{16A4BE79-F3BB-614B-8D22-E59E42FDA309}" type="pres">
      <dgm:prSet presAssocID="{0835419C-65FC-47EF-9449-F0467905D0EE}" presName="rootConnector" presStyleLbl="node1" presStyleIdx="0" presStyleCnt="2"/>
      <dgm:spPr/>
    </dgm:pt>
    <dgm:pt modelId="{EB456DF9-C48A-A94F-99DE-EC0AF411949D}" type="pres">
      <dgm:prSet presAssocID="{0835419C-65FC-47EF-9449-F0467905D0EE}" presName="childShape" presStyleCnt="0"/>
      <dgm:spPr/>
    </dgm:pt>
    <dgm:pt modelId="{17D2E1E6-B738-E94F-ADC6-34E271BF84E1}" type="pres">
      <dgm:prSet presAssocID="{AB380C92-5C3F-493A-9FFD-1E3E784553EF}" presName="root" presStyleCnt="0"/>
      <dgm:spPr/>
    </dgm:pt>
    <dgm:pt modelId="{632E5206-B509-B447-BD8A-A84BD96BC9D0}" type="pres">
      <dgm:prSet presAssocID="{AB380C92-5C3F-493A-9FFD-1E3E784553EF}" presName="rootComposite" presStyleCnt="0"/>
      <dgm:spPr/>
    </dgm:pt>
    <dgm:pt modelId="{5076FF9A-D7F6-3C4A-BDE0-706E24B9F556}" type="pres">
      <dgm:prSet presAssocID="{AB380C92-5C3F-493A-9FFD-1E3E784553EF}" presName="rootText" presStyleLbl="node1" presStyleIdx="1" presStyleCnt="2"/>
      <dgm:spPr/>
    </dgm:pt>
    <dgm:pt modelId="{7FDBE03B-48C2-A24C-941D-814CDACDBE04}" type="pres">
      <dgm:prSet presAssocID="{AB380C92-5C3F-493A-9FFD-1E3E784553EF}" presName="rootConnector" presStyleLbl="node1" presStyleIdx="1" presStyleCnt="2"/>
      <dgm:spPr/>
    </dgm:pt>
    <dgm:pt modelId="{DBC37941-A086-E340-814B-1F2830491112}" type="pres">
      <dgm:prSet presAssocID="{AB380C92-5C3F-493A-9FFD-1E3E784553EF}" presName="childShape" presStyleCnt="0"/>
      <dgm:spPr/>
    </dgm:pt>
  </dgm:ptLst>
  <dgm:cxnLst>
    <dgm:cxn modelId="{1DDFC323-82C0-994A-8FCA-62947A7A8C69}" type="presOf" srcId="{0835419C-65FC-47EF-9449-F0467905D0EE}" destId="{D5AA4811-D4A3-0C49-A270-FF6A2D8A8A42}" srcOrd="0" destOrd="0" presId="urn:microsoft.com/office/officeart/2005/8/layout/hierarchy3"/>
    <dgm:cxn modelId="{E84B5663-9D73-4A0D-B9CE-2384289BE1C3}" srcId="{1FC243BD-E12A-47D5-8105-C9C84588D80C}" destId="{AB380C92-5C3F-493A-9FFD-1E3E784553EF}" srcOrd="1" destOrd="0" parTransId="{E0382BC9-DE42-4D25-8BCD-E4DCB190BC0B}" sibTransId="{D1CD3A3B-08CA-46F9-B437-DDF388A6A90A}"/>
    <dgm:cxn modelId="{CFD4A949-2C92-0944-BFB1-7324B9B762E1}" type="presOf" srcId="{AB380C92-5C3F-493A-9FFD-1E3E784553EF}" destId="{7FDBE03B-48C2-A24C-941D-814CDACDBE04}" srcOrd="1" destOrd="0" presId="urn:microsoft.com/office/officeart/2005/8/layout/hierarchy3"/>
    <dgm:cxn modelId="{FA72686C-E1AC-2D46-873E-CE2ABEB189C1}" type="presOf" srcId="{AB380C92-5C3F-493A-9FFD-1E3E784553EF}" destId="{5076FF9A-D7F6-3C4A-BDE0-706E24B9F556}" srcOrd="0" destOrd="0" presId="urn:microsoft.com/office/officeart/2005/8/layout/hierarchy3"/>
    <dgm:cxn modelId="{AFB2B2B5-EC75-EC4B-8623-4EA54DF26B7F}" type="presOf" srcId="{0835419C-65FC-47EF-9449-F0467905D0EE}" destId="{16A4BE79-F3BB-614B-8D22-E59E42FDA309}" srcOrd="1" destOrd="0" presId="urn:microsoft.com/office/officeart/2005/8/layout/hierarchy3"/>
    <dgm:cxn modelId="{983DFAC2-8E89-B247-857F-FF9006AE686A}" type="presOf" srcId="{1FC243BD-E12A-47D5-8105-C9C84588D80C}" destId="{AB8C6768-C9FC-7746-B059-45093C3D4F25}" srcOrd="0" destOrd="0" presId="urn:microsoft.com/office/officeart/2005/8/layout/hierarchy3"/>
    <dgm:cxn modelId="{77BDE8F8-C66F-4710-8BB9-93868344B3DA}" srcId="{1FC243BD-E12A-47D5-8105-C9C84588D80C}" destId="{0835419C-65FC-47EF-9449-F0467905D0EE}" srcOrd="0" destOrd="0" parTransId="{6F1D73EC-4A48-4638-9416-1CA6B76E42B1}" sibTransId="{92EE98D1-96BA-4923-AFA5-7E92C3F66BA2}"/>
    <dgm:cxn modelId="{E255F0B2-D14A-9242-B01F-2091DEFCD936}" type="presParOf" srcId="{AB8C6768-C9FC-7746-B059-45093C3D4F25}" destId="{7430EBBE-8804-6842-97FC-97CDCE5A7A35}" srcOrd="0" destOrd="0" presId="urn:microsoft.com/office/officeart/2005/8/layout/hierarchy3"/>
    <dgm:cxn modelId="{72B7A069-C9BF-5245-A0BB-4FA1FC4266CD}" type="presParOf" srcId="{7430EBBE-8804-6842-97FC-97CDCE5A7A35}" destId="{CD93257B-0A7B-1D49-821C-296F235F1FFE}" srcOrd="0" destOrd="0" presId="urn:microsoft.com/office/officeart/2005/8/layout/hierarchy3"/>
    <dgm:cxn modelId="{5AC079DA-5974-314E-9A99-2AD8A94CAAB6}" type="presParOf" srcId="{CD93257B-0A7B-1D49-821C-296F235F1FFE}" destId="{D5AA4811-D4A3-0C49-A270-FF6A2D8A8A42}" srcOrd="0" destOrd="0" presId="urn:microsoft.com/office/officeart/2005/8/layout/hierarchy3"/>
    <dgm:cxn modelId="{5B65AFA5-695B-4248-B13B-DDFD333B97FE}" type="presParOf" srcId="{CD93257B-0A7B-1D49-821C-296F235F1FFE}" destId="{16A4BE79-F3BB-614B-8D22-E59E42FDA309}" srcOrd="1" destOrd="0" presId="urn:microsoft.com/office/officeart/2005/8/layout/hierarchy3"/>
    <dgm:cxn modelId="{AD21820E-7FB7-C549-9667-B8F033F6E9B3}" type="presParOf" srcId="{7430EBBE-8804-6842-97FC-97CDCE5A7A35}" destId="{EB456DF9-C48A-A94F-99DE-EC0AF411949D}" srcOrd="1" destOrd="0" presId="urn:microsoft.com/office/officeart/2005/8/layout/hierarchy3"/>
    <dgm:cxn modelId="{7E366FA0-9032-3240-8F01-18DD322E3D8E}" type="presParOf" srcId="{AB8C6768-C9FC-7746-B059-45093C3D4F25}" destId="{17D2E1E6-B738-E94F-ADC6-34E271BF84E1}" srcOrd="1" destOrd="0" presId="urn:microsoft.com/office/officeart/2005/8/layout/hierarchy3"/>
    <dgm:cxn modelId="{6BF65A3F-981D-D64D-9342-58ACC2F085E3}" type="presParOf" srcId="{17D2E1E6-B738-E94F-ADC6-34E271BF84E1}" destId="{632E5206-B509-B447-BD8A-A84BD96BC9D0}" srcOrd="0" destOrd="0" presId="urn:microsoft.com/office/officeart/2005/8/layout/hierarchy3"/>
    <dgm:cxn modelId="{8EB92A4E-11AB-9440-90C9-89D2ED4A4C4C}" type="presParOf" srcId="{632E5206-B509-B447-BD8A-A84BD96BC9D0}" destId="{5076FF9A-D7F6-3C4A-BDE0-706E24B9F556}" srcOrd="0" destOrd="0" presId="urn:microsoft.com/office/officeart/2005/8/layout/hierarchy3"/>
    <dgm:cxn modelId="{D99A2DEF-3CBC-A946-8ECF-20A70E750B75}" type="presParOf" srcId="{632E5206-B509-B447-BD8A-A84BD96BC9D0}" destId="{7FDBE03B-48C2-A24C-941D-814CDACDBE04}" srcOrd="1" destOrd="0" presId="urn:microsoft.com/office/officeart/2005/8/layout/hierarchy3"/>
    <dgm:cxn modelId="{E256FAD0-E66C-C44B-9262-AEA0D2EAF8A1}" type="presParOf" srcId="{17D2E1E6-B738-E94F-ADC6-34E271BF84E1}" destId="{DBC37941-A086-E340-814B-1F2830491112}"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36C8C8-1191-EE4F-BEB3-6B93E2B99ABD}">
      <dsp:nvSpPr>
        <dsp:cNvPr id="0" name=""/>
        <dsp:cNvSpPr/>
      </dsp:nvSpPr>
      <dsp:spPr>
        <a:xfrm>
          <a:off x="2273866" y="205275"/>
          <a:ext cx="2813405" cy="2813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Leader(s)</a:t>
          </a:r>
        </a:p>
      </dsp:txBody>
      <dsp:txXfrm>
        <a:off x="2648987" y="697621"/>
        <a:ext cx="2063163" cy="1266032"/>
      </dsp:txXfrm>
    </dsp:sp>
    <dsp:sp modelId="{FCD1A56F-9856-0646-8A7D-B72E2130025A}">
      <dsp:nvSpPr>
        <dsp:cNvPr id="0" name=""/>
        <dsp:cNvSpPr/>
      </dsp:nvSpPr>
      <dsp:spPr>
        <a:xfrm>
          <a:off x="3289036" y="1816990"/>
          <a:ext cx="2813405" cy="2813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Context</a:t>
          </a:r>
        </a:p>
      </dsp:txBody>
      <dsp:txXfrm>
        <a:off x="4149469" y="2543787"/>
        <a:ext cx="1688043" cy="1547372"/>
      </dsp:txXfrm>
    </dsp:sp>
    <dsp:sp modelId="{9B7EFA5C-9C02-5548-B797-D60017732DA6}">
      <dsp:nvSpPr>
        <dsp:cNvPr id="0" name=""/>
        <dsp:cNvSpPr/>
      </dsp:nvSpPr>
      <dsp:spPr>
        <a:xfrm>
          <a:off x="1258695" y="1816990"/>
          <a:ext cx="2813405" cy="281340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r>
            <a:rPr lang="en-US" sz="3000" kern="1200" dirty="0"/>
            <a:t>Followers</a:t>
          </a:r>
        </a:p>
      </dsp:txBody>
      <dsp:txXfrm>
        <a:off x="1523624" y="2543787"/>
        <a:ext cx="1688043" cy="15473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A4811-D4A3-0C49-A270-FF6A2D8A8A42}">
      <dsp:nvSpPr>
        <dsp:cNvPr id="0" name=""/>
        <dsp:cNvSpPr/>
      </dsp:nvSpPr>
      <dsp:spPr>
        <a:xfrm>
          <a:off x="804" y="1648722"/>
          <a:ext cx="2929596" cy="1464798"/>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kern="1200"/>
            <a:t>Cognitive </a:t>
          </a:r>
        </a:p>
      </dsp:txBody>
      <dsp:txXfrm>
        <a:off x="43706" y="1691624"/>
        <a:ext cx="2843792" cy="1378994"/>
      </dsp:txXfrm>
    </dsp:sp>
    <dsp:sp modelId="{5076FF9A-D7F6-3C4A-BDE0-706E24B9F556}">
      <dsp:nvSpPr>
        <dsp:cNvPr id="0" name=""/>
        <dsp:cNvSpPr/>
      </dsp:nvSpPr>
      <dsp:spPr>
        <a:xfrm>
          <a:off x="3662800" y="1648722"/>
          <a:ext cx="2929596" cy="1464798"/>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60960" rIns="91440" bIns="60960" numCol="1" spcCol="1270" anchor="ctr" anchorCtr="0">
          <a:noAutofit/>
        </a:bodyPr>
        <a:lstStyle/>
        <a:p>
          <a:pPr marL="0" lvl="0" indent="0" algn="ctr" defTabSz="2133600">
            <a:lnSpc>
              <a:spcPct val="90000"/>
            </a:lnSpc>
            <a:spcBef>
              <a:spcPct val="0"/>
            </a:spcBef>
            <a:spcAft>
              <a:spcPct val="35000"/>
            </a:spcAft>
            <a:buNone/>
          </a:pPr>
          <a:r>
            <a:rPr lang="en-US" sz="4800" kern="1200"/>
            <a:t>Affective</a:t>
          </a:r>
        </a:p>
      </dsp:txBody>
      <dsp:txXfrm>
        <a:off x="3705702" y="1691624"/>
        <a:ext cx="2843792" cy="137899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2712FE-E1B2-4B99-BA27-1D2DB43FE204}" type="datetimeFigureOut">
              <a:rPr lang="pl-PL" smtClean="0"/>
              <a:t>27.02.2023</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561EC-D4FE-4C52-A1D4-E05F010C62B1}" type="slidenum">
              <a:rPr lang="pl-PL" smtClean="0"/>
              <a:t>‹#›</a:t>
            </a:fld>
            <a:endParaRPr lang="pl-PL"/>
          </a:p>
        </p:txBody>
      </p:sp>
    </p:spTree>
    <p:extLst>
      <p:ext uri="{BB962C8B-B14F-4D97-AF65-F5344CB8AC3E}">
        <p14:creationId xmlns:p14="http://schemas.microsoft.com/office/powerpoint/2010/main" val="3223168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https://tep.org.pl/skuteczna-walka-z-covid-19-wymaga-zaufania-a-tego-brakuje-11-2021/</a:t>
            </a:r>
          </a:p>
        </p:txBody>
      </p:sp>
      <p:sp>
        <p:nvSpPr>
          <p:cNvPr id="4" name="Symbol zastępczy numeru slajdu 3"/>
          <p:cNvSpPr>
            <a:spLocks noGrp="1"/>
          </p:cNvSpPr>
          <p:nvPr>
            <p:ph type="sldNum" sz="quarter" idx="5"/>
          </p:nvPr>
        </p:nvSpPr>
        <p:spPr/>
        <p:txBody>
          <a:bodyPr/>
          <a:lstStyle/>
          <a:p>
            <a:fld id="{EDE561EC-D4FE-4C52-A1D4-E05F010C62B1}" type="slidenum">
              <a:rPr lang="pl-PL" smtClean="0"/>
              <a:t>7</a:t>
            </a:fld>
            <a:endParaRPr lang="pl-PL"/>
          </a:p>
        </p:txBody>
      </p:sp>
    </p:spTree>
    <p:extLst>
      <p:ext uri="{BB962C8B-B14F-4D97-AF65-F5344CB8AC3E}">
        <p14:creationId xmlns:p14="http://schemas.microsoft.com/office/powerpoint/2010/main" val="3523046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just"/>
            <a:r>
              <a:rPr lang="pl-PL" b="0" i="0" dirty="0">
                <a:solidFill>
                  <a:srgbClr val="000000"/>
                </a:solidFill>
                <a:effectLst/>
                <a:latin typeface="Open Sans" panose="020B0606030504020204" pitchFamily="34" charset="0"/>
              </a:rPr>
              <a:t>Badanie zostało przeprowadzone między 24 i 26 marca 2020 r. na panelu badawczym Ariadna i zostało dokonane na ogólnopolskiej losowo-kwotowej próbie 1080 osób dorosłych (po 18. roku życia). Kwoty łączne dla wieku, płci, wielkości miejsca zamieszkania były dobrane tak, aby stanowiły statystyczną reprezentację tych grup w populacji pełnoletnich Polaków.</a:t>
            </a:r>
          </a:p>
          <a:p>
            <a:pPr algn="just"/>
            <a:r>
              <a:rPr lang="pl-PL" b="0" i="0" dirty="0">
                <a:solidFill>
                  <a:srgbClr val="000000"/>
                </a:solidFill>
                <a:effectLst/>
                <a:latin typeface="Open Sans" panose="020B0606030504020204" pitchFamily="34" charset="0"/>
              </a:rPr>
              <a:t>Badanie „Społeczeństwo wobec epidemii” zrealizowali naukowcy z Uniwersytetu </a:t>
            </a:r>
            <a:r>
              <a:rPr lang="pl-PL" b="0" i="0" dirty="0" err="1">
                <a:solidFill>
                  <a:srgbClr val="000000"/>
                </a:solidFill>
                <a:effectLst/>
                <a:latin typeface="Open Sans" panose="020B0606030504020204" pitchFamily="34" charset="0"/>
              </a:rPr>
              <a:t>SWPS</a:t>
            </a:r>
            <a:r>
              <a:rPr lang="pl-PL" b="0" i="0" dirty="0">
                <a:solidFill>
                  <a:srgbClr val="000000"/>
                </a:solidFill>
                <a:effectLst/>
                <a:latin typeface="Open Sans" panose="020B0606030504020204" pitchFamily="34" charset="0"/>
              </a:rPr>
              <a:t>: psycholog społeczny dr Konrad Maj i psycholożka specjalizująca się w badaniach postaw i </a:t>
            </a:r>
            <a:r>
              <a:rPr lang="pl-PL" b="0" i="0" dirty="0" err="1">
                <a:solidFill>
                  <a:srgbClr val="000000"/>
                </a:solidFill>
                <a:effectLst/>
                <a:latin typeface="Open Sans" panose="020B0606030504020204" pitchFamily="34" charset="0"/>
              </a:rPr>
              <a:t>zachowań</a:t>
            </a:r>
            <a:r>
              <a:rPr lang="pl-PL" b="0" i="0" dirty="0">
                <a:solidFill>
                  <a:srgbClr val="000000"/>
                </a:solidFill>
                <a:effectLst/>
                <a:latin typeface="Open Sans" panose="020B0606030504020204" pitchFamily="34" charset="0"/>
              </a:rPr>
              <a:t> politycznych, prof. dr hab. Krystyna Skarżyńska.</a:t>
            </a:r>
          </a:p>
          <a:p>
            <a:endParaRPr lang="pl-PL" dirty="0"/>
          </a:p>
        </p:txBody>
      </p:sp>
      <p:sp>
        <p:nvSpPr>
          <p:cNvPr id="4" name="Symbol zastępczy numeru slajdu 3"/>
          <p:cNvSpPr>
            <a:spLocks noGrp="1"/>
          </p:cNvSpPr>
          <p:nvPr>
            <p:ph type="sldNum" sz="quarter" idx="5"/>
          </p:nvPr>
        </p:nvSpPr>
        <p:spPr/>
        <p:txBody>
          <a:bodyPr/>
          <a:lstStyle/>
          <a:p>
            <a:fld id="{EDE561EC-D4FE-4C52-A1D4-E05F010C62B1}" type="slidenum">
              <a:rPr lang="pl-PL" smtClean="0"/>
              <a:t>31</a:t>
            </a:fld>
            <a:endParaRPr lang="pl-PL"/>
          </a:p>
        </p:txBody>
      </p:sp>
    </p:spTree>
    <p:extLst>
      <p:ext uri="{BB962C8B-B14F-4D97-AF65-F5344CB8AC3E}">
        <p14:creationId xmlns:p14="http://schemas.microsoft.com/office/powerpoint/2010/main" val="1346082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https://www.pewresearch.org/science/2020/09/29/science-and-scientists-held-in-high-esteem-across-global-publics/</a:t>
            </a:r>
          </a:p>
        </p:txBody>
      </p:sp>
      <p:sp>
        <p:nvSpPr>
          <p:cNvPr id="4" name="Symbol zastępczy numeru slajdu 3"/>
          <p:cNvSpPr>
            <a:spLocks noGrp="1"/>
          </p:cNvSpPr>
          <p:nvPr>
            <p:ph type="sldNum" sz="quarter" idx="5"/>
          </p:nvPr>
        </p:nvSpPr>
        <p:spPr/>
        <p:txBody>
          <a:bodyPr/>
          <a:lstStyle/>
          <a:p>
            <a:fld id="{EDE561EC-D4FE-4C52-A1D4-E05F010C62B1}" type="slidenum">
              <a:rPr lang="pl-PL" smtClean="0"/>
              <a:t>33</a:t>
            </a:fld>
            <a:endParaRPr lang="pl-PL"/>
          </a:p>
        </p:txBody>
      </p:sp>
    </p:spTree>
    <p:extLst>
      <p:ext uri="{BB962C8B-B14F-4D97-AF65-F5344CB8AC3E}">
        <p14:creationId xmlns:p14="http://schemas.microsoft.com/office/powerpoint/2010/main" val="22936609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dirty="0"/>
              <a:t>https://www.ipsos.com/sites/default/files/ct/news/documents/2022-03/Global%20Advisor%20-%20Interpersonal%20Trust%202022%20-%20Graphic%20Report_1.pdf</a:t>
            </a:r>
          </a:p>
        </p:txBody>
      </p:sp>
      <p:sp>
        <p:nvSpPr>
          <p:cNvPr id="4" name="Symbol zastępczy numeru slajdu 3"/>
          <p:cNvSpPr>
            <a:spLocks noGrp="1"/>
          </p:cNvSpPr>
          <p:nvPr>
            <p:ph type="sldNum" sz="quarter" idx="5"/>
          </p:nvPr>
        </p:nvSpPr>
        <p:spPr/>
        <p:txBody>
          <a:bodyPr/>
          <a:lstStyle/>
          <a:p>
            <a:fld id="{EDE561EC-D4FE-4C52-A1D4-E05F010C62B1}" type="slidenum">
              <a:rPr lang="pl-PL" smtClean="0"/>
              <a:t>37</a:t>
            </a:fld>
            <a:endParaRPr lang="pl-PL"/>
          </a:p>
        </p:txBody>
      </p:sp>
    </p:spTree>
    <p:extLst>
      <p:ext uri="{BB962C8B-B14F-4D97-AF65-F5344CB8AC3E}">
        <p14:creationId xmlns:p14="http://schemas.microsoft.com/office/powerpoint/2010/main" val="280263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D8E5E-745C-407D-B425-C78EBF08DF96}"/>
              </a:ext>
            </a:extLst>
          </p:cNvPr>
          <p:cNvSpPr>
            <a:spLocks noGrp="1"/>
          </p:cNvSpPr>
          <p:nvPr>
            <p:ph type="ctrTitle"/>
          </p:nvPr>
        </p:nvSpPr>
        <p:spPr>
          <a:xfrm>
            <a:off x="571501" y="822960"/>
            <a:ext cx="6057899" cy="5015169"/>
          </a:xfrm>
        </p:spPr>
        <p:txBody>
          <a:bodyPr anchor="t">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FD07A4D5-56F4-4287-B174-56C55B18FD68}"/>
              </a:ext>
            </a:extLst>
          </p:cNvPr>
          <p:cNvSpPr>
            <a:spLocks noGrp="1"/>
          </p:cNvSpPr>
          <p:nvPr>
            <p:ph type="subTitle" idx="1"/>
          </p:nvPr>
        </p:nvSpPr>
        <p:spPr>
          <a:xfrm>
            <a:off x="8109113" y="3003642"/>
            <a:ext cx="3522199" cy="2900274"/>
          </a:xfrm>
        </p:spPr>
        <p:txBody>
          <a:bodyPr anchor="b">
            <a:normAutofit/>
          </a:bodyPr>
          <a:lstStyle>
            <a:lvl1pPr marL="0" indent="0" algn="l">
              <a:lnSpc>
                <a:spcPct val="130000"/>
              </a:lnSpc>
              <a:buNone/>
              <a:defRPr sz="1400"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AEB9C19-FEE0-4852-B181-14A0DD77F40D}"/>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5" name="Footer Placeholder 4">
            <a:extLst>
              <a:ext uri="{FF2B5EF4-FFF2-40B4-BE49-F238E27FC236}">
                <a16:creationId xmlns:a16="http://schemas.microsoft.com/office/drawing/2014/main" id="{11127DDF-01B7-463C-82BC-BBF4296182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2056A-C3EE-4809-B1F3-1CEEEA266F7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9" name="Straight Connector 8">
            <a:extLst>
              <a:ext uri="{FF2B5EF4-FFF2-40B4-BE49-F238E27FC236}">
                <a16:creationId xmlns:a16="http://schemas.microsoft.com/office/drawing/2014/main" id="{A240FCEE-B6E2-46D0-9BB0-F45F79545E9D}"/>
              </a:ext>
            </a:extLst>
          </p:cNvPr>
          <p:cNvCxnSpPr>
            <a:cxnSpLocks/>
          </p:cNvCxnSpPr>
          <p:nvPr/>
        </p:nvCxnSpPr>
        <p:spPr>
          <a:xfrm flipH="1">
            <a:off x="571501"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BD2FB83-3783-4477-80B5-DA5BF10BAF57}"/>
              </a:ext>
            </a:extLst>
          </p:cNvPr>
          <p:cNvCxnSpPr>
            <a:cxnSpLocks/>
          </p:cNvCxnSpPr>
          <p:nvPr/>
        </p:nvCxnSpPr>
        <p:spPr>
          <a:xfrm>
            <a:off x="7742482"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83EA203-71D5-49C0-9626-FFA8E46787B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0021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99A0A-70FC-426A-8B3B-60FAF9806EB0}"/>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EF47EC6-9753-4ABC-BB66-64CCC8BA0808}"/>
              </a:ext>
            </a:extLst>
          </p:cNvPr>
          <p:cNvSpPr>
            <a:spLocks noGrp="1"/>
          </p:cNvSpPr>
          <p:nvPr>
            <p:ph type="body" orient="vert" idx="1"/>
          </p:nvPr>
        </p:nvSpPr>
        <p:spPr>
          <a:xfrm>
            <a:off x="571499" y="2036363"/>
            <a:ext cx="11059811" cy="387077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8884D9F-DC99-4B4C-98CF-178BBBB76646}"/>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5" name="Footer Placeholder 4">
            <a:extLst>
              <a:ext uri="{FF2B5EF4-FFF2-40B4-BE49-F238E27FC236}">
                <a16:creationId xmlns:a16="http://schemas.microsoft.com/office/drawing/2014/main" id="{1A7A6840-AC0B-4260-8368-08E0A22D22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A5DAB8-EC07-4CCF-96EA-5D8ACDAE6E4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0438F1AC-9961-4786-A189-20863DD97F68}"/>
              </a:ext>
            </a:extLst>
          </p:cNvPr>
          <p:cNvCxnSpPr>
            <a:cxnSpLocks/>
          </p:cNvCxnSpPr>
          <p:nvPr/>
        </p:nvCxnSpPr>
        <p:spPr>
          <a:xfrm flipH="1">
            <a:off x="571500" y="1780979"/>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958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75F678-EC03-4845-A51B-C90FA6A15491}"/>
              </a:ext>
            </a:extLst>
          </p:cNvPr>
          <p:cNvSpPr>
            <a:spLocks noGrp="1"/>
          </p:cNvSpPr>
          <p:nvPr>
            <p:ph type="title" orient="vert"/>
          </p:nvPr>
        </p:nvSpPr>
        <p:spPr>
          <a:xfrm>
            <a:off x="9177953" y="797251"/>
            <a:ext cx="2483929" cy="528378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4A8B4D-A39F-4528-975A-9C84BEE778DF}"/>
              </a:ext>
            </a:extLst>
          </p:cNvPr>
          <p:cNvSpPr>
            <a:spLocks noGrp="1"/>
          </p:cNvSpPr>
          <p:nvPr>
            <p:ph type="body" orient="vert" idx="1"/>
          </p:nvPr>
        </p:nvSpPr>
        <p:spPr>
          <a:xfrm>
            <a:off x="566094" y="797251"/>
            <a:ext cx="8101072" cy="528378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15E4A23-6984-4AD1-A51D-600EDC263543}"/>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5" name="Footer Placeholder 4">
            <a:extLst>
              <a:ext uri="{FF2B5EF4-FFF2-40B4-BE49-F238E27FC236}">
                <a16:creationId xmlns:a16="http://schemas.microsoft.com/office/drawing/2014/main" id="{A9273E28-C341-49CC-BAAB-0C0D198212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6D54A-8E86-4026-8DD0-5B0979BB8C7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1CB05DA4-DF32-4D7A-9E4D-36309C90C5BB}"/>
              </a:ext>
            </a:extLst>
          </p:cNvPr>
          <p:cNvCxnSpPr>
            <a:cxnSpLocks/>
          </p:cNvCxnSpPr>
          <p:nvPr/>
        </p:nvCxnSpPr>
        <p:spPr>
          <a:xfrm flipH="1">
            <a:off x="566094" y="57711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7CC7262-4997-41E4-976D-BA82E148280F}"/>
              </a:ext>
            </a:extLst>
          </p:cNvPr>
          <p:cNvCxnSpPr>
            <a:cxnSpLocks/>
          </p:cNvCxnSpPr>
          <p:nvPr/>
        </p:nvCxnSpPr>
        <p:spPr>
          <a:xfrm flipV="1">
            <a:off x="8875226" y="571500"/>
            <a:ext cx="0" cy="571149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F5063B5-E478-4C41-AD40-49A39AE07429}"/>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5028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B2ED8-7F53-4C03-A740-493E507984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5611087-99A9-4100-B5F7-520880DE322E}"/>
              </a:ext>
            </a:extLst>
          </p:cNvPr>
          <p:cNvSpPr>
            <a:spLocks noGrp="1"/>
          </p:cNvSpPr>
          <p:nvPr>
            <p:ph idx="1"/>
          </p:nvPr>
        </p:nvSpPr>
        <p:spPr>
          <a:xfrm>
            <a:off x="571499" y="2075688"/>
            <a:ext cx="11059811" cy="39109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7B4B20-1A65-4A26-B11E-6095083A1645}"/>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5" name="Footer Placeholder 4">
            <a:extLst>
              <a:ext uri="{FF2B5EF4-FFF2-40B4-BE49-F238E27FC236}">
                <a16:creationId xmlns:a16="http://schemas.microsoft.com/office/drawing/2014/main" id="{FB0D52D3-E985-4FEB-89B9-57C754711C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A751A-C72D-47C1-A7A6-E8510A40CE9A}"/>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3557502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81F78-07BF-45A9-92D4-E4E0A1E88D7A}"/>
              </a:ext>
            </a:extLst>
          </p:cNvPr>
          <p:cNvSpPr>
            <a:spLocks noGrp="1"/>
          </p:cNvSpPr>
          <p:nvPr>
            <p:ph type="title"/>
          </p:nvPr>
        </p:nvSpPr>
        <p:spPr>
          <a:xfrm>
            <a:off x="571500" y="914255"/>
            <a:ext cx="6867115" cy="5009471"/>
          </a:xfrm>
        </p:spPr>
        <p:txBody>
          <a:bodyPr anchor="b">
            <a:normAutofit/>
          </a:bodyPr>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ECC2A83-A380-4828-BC68-C065C8BC5AD5}"/>
              </a:ext>
            </a:extLst>
          </p:cNvPr>
          <p:cNvSpPr>
            <a:spLocks noGrp="1"/>
          </p:cNvSpPr>
          <p:nvPr>
            <p:ph type="body" idx="1"/>
          </p:nvPr>
        </p:nvSpPr>
        <p:spPr>
          <a:xfrm>
            <a:off x="9239817" y="914399"/>
            <a:ext cx="2370268" cy="2670273"/>
          </a:xfrm>
        </p:spPr>
        <p:txBody>
          <a:bodyPr anchor="t">
            <a:normAutofit/>
          </a:bodyPr>
          <a:lstStyle>
            <a:lvl1pPr marL="0" indent="0">
              <a:lnSpc>
                <a:spcPct val="130000"/>
              </a:lnSpc>
              <a:buNone/>
              <a:defRPr sz="1400" cap="all" spc="3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F92B2F-8804-4195-A779-F5C67C25CBBE}"/>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5" name="Footer Placeholder 4">
            <a:extLst>
              <a:ext uri="{FF2B5EF4-FFF2-40B4-BE49-F238E27FC236}">
                <a16:creationId xmlns:a16="http://schemas.microsoft.com/office/drawing/2014/main" id="{25099C26-4411-4833-A917-A45E62D56A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68C7C7-F862-434D-A87A-DECE9FD2E1E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A40BAA4B-C4C0-40C1-8DC8-B4E2F8A68E12}"/>
              </a:ext>
            </a:extLst>
          </p:cNvPr>
          <p:cNvCxnSpPr>
            <a:cxnSpLocks/>
          </p:cNvCxnSpPr>
          <p:nvPr/>
        </p:nvCxnSpPr>
        <p:spPr>
          <a:xfrm>
            <a:off x="8872625"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C0A2259-2540-4B32-A999-2B46A6790E3D}"/>
              </a:ext>
            </a:extLst>
          </p:cNvPr>
          <p:cNvCxnSpPr>
            <a:cxnSpLocks/>
          </p:cNvCxnSpPr>
          <p:nvPr/>
        </p:nvCxnSpPr>
        <p:spPr>
          <a:xfrm flipH="1">
            <a:off x="566094"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CEFB0ED-3F76-4403-AD0B-E738DD9D8CB6}"/>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7745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6BD5F-CF53-4DD5-B8C5-27BBA2BB8860}"/>
              </a:ext>
            </a:extLst>
          </p:cNvPr>
          <p:cNvSpPr>
            <a:spLocks noGrp="1"/>
          </p:cNvSpPr>
          <p:nvPr>
            <p:ph type="title"/>
          </p:nvPr>
        </p:nvSpPr>
        <p:spPr>
          <a:xfrm>
            <a:off x="571500" y="709684"/>
            <a:ext cx="11049000" cy="1057160"/>
          </a:xfrm>
        </p:spPr>
        <p:txBody>
          <a:bodyPr anchor="ct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576C2E1-5D5E-409F-BEE8-F48CE86F55C9}"/>
              </a:ext>
            </a:extLst>
          </p:cNvPr>
          <p:cNvSpPr>
            <a:spLocks noGrp="1"/>
          </p:cNvSpPr>
          <p:nvPr>
            <p:ph sz="half" idx="1"/>
          </p:nvPr>
        </p:nvSpPr>
        <p:spPr>
          <a:xfrm>
            <a:off x="579447"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FBBF823-1BFB-4CF0-BAF4-D660C8F1AFC0}"/>
              </a:ext>
            </a:extLst>
          </p:cNvPr>
          <p:cNvSpPr>
            <a:spLocks noGrp="1"/>
          </p:cNvSpPr>
          <p:nvPr>
            <p:ph sz="half" idx="2"/>
          </p:nvPr>
        </p:nvSpPr>
        <p:spPr>
          <a:xfrm>
            <a:off x="6447082" y="2074990"/>
            <a:ext cx="5181600" cy="41019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6FF816E-EE02-44A4-8B81-B324ECFD74DF}"/>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6" name="Footer Placeholder 5">
            <a:extLst>
              <a:ext uri="{FF2B5EF4-FFF2-40B4-BE49-F238E27FC236}">
                <a16:creationId xmlns:a16="http://schemas.microsoft.com/office/drawing/2014/main" id="{F134D9E4-A693-44D2-A3E8-E3AABC9052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4F669F-4B8E-415D-A9BF-AD451F452C6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720AF959-FCDC-4B92-9324-06A06C0D56F2}"/>
              </a:ext>
            </a:extLst>
          </p:cNvPr>
          <p:cNvCxnSpPr>
            <a:cxnSpLocks/>
          </p:cNvCxnSpPr>
          <p:nvPr/>
        </p:nvCxnSpPr>
        <p:spPr>
          <a:xfrm flipV="1">
            <a:off x="6101405" y="1883336"/>
            <a:ext cx="0" cy="43996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3210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85E5-82C4-4BAE-B2B0-A078ABD6C69C}"/>
              </a:ext>
            </a:extLst>
          </p:cNvPr>
          <p:cNvSpPr>
            <a:spLocks noGrp="1"/>
          </p:cNvSpPr>
          <p:nvPr>
            <p:ph type="title"/>
          </p:nvPr>
        </p:nvSpPr>
        <p:spPr>
          <a:xfrm>
            <a:off x="583469" y="699118"/>
            <a:ext cx="11025062" cy="1063601"/>
          </a:xfrm>
        </p:spPr>
        <p:txBody>
          <a:bodyPr anchor="ct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12D15C7-F445-40F7-88F6-FD6526269CD7}"/>
              </a:ext>
            </a:extLst>
          </p:cNvPr>
          <p:cNvSpPr>
            <a:spLocks noGrp="1"/>
          </p:cNvSpPr>
          <p:nvPr>
            <p:ph type="body" idx="1"/>
          </p:nvPr>
        </p:nvSpPr>
        <p:spPr>
          <a:xfrm>
            <a:off x="583468" y="2022883"/>
            <a:ext cx="5230469" cy="564079"/>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652C35-AA8E-4154-8A78-7DE9590E1F38}"/>
              </a:ext>
            </a:extLst>
          </p:cNvPr>
          <p:cNvSpPr>
            <a:spLocks noGrp="1"/>
          </p:cNvSpPr>
          <p:nvPr>
            <p:ph sz="half" idx="2"/>
          </p:nvPr>
        </p:nvSpPr>
        <p:spPr>
          <a:xfrm>
            <a:off x="583469" y="2866031"/>
            <a:ext cx="5157787"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557EAC6-567C-4A4A-BB10-57EC14B97DDF}"/>
              </a:ext>
            </a:extLst>
          </p:cNvPr>
          <p:cNvSpPr>
            <a:spLocks noGrp="1"/>
          </p:cNvSpPr>
          <p:nvPr>
            <p:ph type="body" sz="quarter" idx="3"/>
          </p:nvPr>
        </p:nvSpPr>
        <p:spPr>
          <a:xfrm>
            <a:off x="6441470" y="2022883"/>
            <a:ext cx="5183188" cy="564080"/>
          </a:xfrm>
        </p:spPr>
        <p:txBody>
          <a:bodyPr anchor="ctr">
            <a:norm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9A083F-AD60-4437-B32A-44035D78AF63}"/>
              </a:ext>
            </a:extLst>
          </p:cNvPr>
          <p:cNvSpPr>
            <a:spLocks noGrp="1"/>
          </p:cNvSpPr>
          <p:nvPr>
            <p:ph sz="quarter" idx="4"/>
          </p:nvPr>
        </p:nvSpPr>
        <p:spPr>
          <a:xfrm>
            <a:off x="6441470" y="2866031"/>
            <a:ext cx="5183188" cy="32276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DBF86F-3266-4551-B680-06F401FFE665}"/>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8" name="Footer Placeholder 7">
            <a:extLst>
              <a:ext uri="{FF2B5EF4-FFF2-40B4-BE49-F238E27FC236}">
                <a16:creationId xmlns:a16="http://schemas.microsoft.com/office/drawing/2014/main" id="{755B38FE-80F9-4582-B2E1-B067C288DE8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7BEF32-F637-47A1-9ED3-AFC4F79F3739}"/>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11" name="Straight Connector 10">
            <a:extLst>
              <a:ext uri="{FF2B5EF4-FFF2-40B4-BE49-F238E27FC236}">
                <a16:creationId xmlns:a16="http://schemas.microsoft.com/office/drawing/2014/main" id="{E0C508D4-7C99-4B8D-BCDE-F0001BD345D9}"/>
              </a:ext>
            </a:extLst>
          </p:cNvPr>
          <p:cNvCxnSpPr>
            <a:cxnSpLocks/>
          </p:cNvCxnSpPr>
          <p:nvPr/>
        </p:nvCxnSpPr>
        <p:spPr>
          <a:xfrm flipV="1">
            <a:off x="6101405" y="1883336"/>
            <a:ext cx="0" cy="439966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49BF61B-7951-48F4-982B-9401A483FFBF}"/>
              </a:ext>
            </a:extLst>
          </p:cNvPr>
          <p:cNvCxnSpPr>
            <a:cxnSpLocks/>
          </p:cNvCxnSpPr>
          <p:nvPr/>
        </p:nvCxnSpPr>
        <p:spPr>
          <a:xfrm flipH="1">
            <a:off x="577485" y="273859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3301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A94CB-6BE5-4B9E-B0A6-54F83B201A64}"/>
              </a:ext>
            </a:extLst>
          </p:cNvPr>
          <p:cNvSpPr>
            <a:spLocks noGrp="1"/>
          </p:cNvSpPr>
          <p:nvPr>
            <p:ph type="title"/>
          </p:nvPr>
        </p:nvSpPr>
        <p:spPr>
          <a:xfrm>
            <a:off x="571500" y="717452"/>
            <a:ext cx="11049000" cy="1161836"/>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5E8643C-1A5D-4F23-B0D7-5B46F5E456B4}"/>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4" name="Footer Placeholder 3">
            <a:extLst>
              <a:ext uri="{FF2B5EF4-FFF2-40B4-BE49-F238E27FC236}">
                <a16:creationId xmlns:a16="http://schemas.microsoft.com/office/drawing/2014/main" id="{0C1A3394-78CC-43B0-9762-5E826F8BB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347F0A-1980-4E13-AB22-AE3B8AA44058}"/>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7" name="Straight Connector 6">
            <a:extLst>
              <a:ext uri="{FF2B5EF4-FFF2-40B4-BE49-F238E27FC236}">
                <a16:creationId xmlns:a16="http://schemas.microsoft.com/office/drawing/2014/main" id="{4E9D858B-8A9C-4235-B151-81C99A3D20D2}"/>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C7798B-3ECB-4076-8955-A82116BB0D2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9594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C61D85-3E72-406F-AB26-B4ED94918442}"/>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3" name="Footer Placeholder 2">
            <a:extLst>
              <a:ext uri="{FF2B5EF4-FFF2-40B4-BE49-F238E27FC236}">
                <a16:creationId xmlns:a16="http://schemas.microsoft.com/office/drawing/2014/main" id="{499C831E-4321-467E-9090-C89C48CF2F5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68A9556-B3D8-4403-835F-11AE2D4098E9}"/>
              </a:ext>
            </a:extLst>
          </p:cNvPr>
          <p:cNvSpPr>
            <a:spLocks noGrp="1"/>
          </p:cNvSpPr>
          <p:nvPr>
            <p:ph type="sldNum" sz="quarter" idx="12"/>
          </p:nvPr>
        </p:nvSpPr>
        <p:spPr/>
        <p:txBody>
          <a:bodyPr/>
          <a:lstStyle/>
          <a:p>
            <a:fld id="{5EEB83C2-341F-4C28-A243-1C56DDDA54D3}" type="slidenum">
              <a:rPr lang="en-US" smtClean="0"/>
              <a:t>‹#›</a:t>
            </a:fld>
            <a:endParaRPr lang="en-US"/>
          </a:p>
        </p:txBody>
      </p:sp>
    </p:spTree>
    <p:extLst>
      <p:ext uri="{BB962C8B-B14F-4D97-AF65-F5344CB8AC3E}">
        <p14:creationId xmlns:p14="http://schemas.microsoft.com/office/powerpoint/2010/main" val="174964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0AA48-D521-423D-B185-6490EF57B935}"/>
              </a:ext>
            </a:extLst>
          </p:cNvPr>
          <p:cNvSpPr>
            <a:spLocks noGrp="1"/>
          </p:cNvSpPr>
          <p:nvPr>
            <p:ph type="title"/>
          </p:nvPr>
        </p:nvSpPr>
        <p:spPr>
          <a:xfrm>
            <a:off x="572201" y="810344"/>
            <a:ext cx="3478084" cy="1408062"/>
          </a:xfrm>
        </p:spPr>
        <p:txBody>
          <a:bodyPr anchor="t"/>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B64E6DD-DDD2-4ED6-B8A9-A8B6D7656549}"/>
              </a:ext>
            </a:extLst>
          </p:cNvPr>
          <p:cNvSpPr>
            <a:spLocks noGrp="1"/>
          </p:cNvSpPr>
          <p:nvPr>
            <p:ph idx="1"/>
          </p:nvPr>
        </p:nvSpPr>
        <p:spPr>
          <a:xfrm>
            <a:off x="4919809" y="931232"/>
            <a:ext cx="6700679" cy="50793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A3F08F5E-AD33-4ACF-84C9-78B0FF6BE3AC}"/>
              </a:ext>
            </a:extLst>
          </p:cNvPr>
          <p:cNvSpPr>
            <a:spLocks noGrp="1"/>
          </p:cNvSpPr>
          <p:nvPr>
            <p:ph type="body" sz="half" idx="2"/>
          </p:nvPr>
        </p:nvSpPr>
        <p:spPr>
          <a:xfrm>
            <a:off x="571500" y="2578608"/>
            <a:ext cx="3478783" cy="341724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8D7604E-7DD4-4497-B325-74F899E8ACC6}"/>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6" name="Footer Placeholder 5">
            <a:extLst>
              <a:ext uri="{FF2B5EF4-FFF2-40B4-BE49-F238E27FC236}">
                <a16:creationId xmlns:a16="http://schemas.microsoft.com/office/drawing/2014/main" id="{3F02BEED-A8F6-4256-9539-4434694AA1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EA1AA6-EE0B-48FD-A7DE-6CEE6A8C7DEB}"/>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B3F35B32-9A23-4805-94A6-96826D202139}"/>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62BA7DA-3944-40D4-91CD-40CA24DBB79B}"/>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BEA0B78-39E7-4039-B8BE-4F425688C6DF}"/>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68B99C-0744-42EE-9713-AB0CEC3F5D85}"/>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5404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12732-5D39-4B30-A499-D51BABC882EF}"/>
              </a:ext>
            </a:extLst>
          </p:cNvPr>
          <p:cNvSpPr>
            <a:spLocks noGrp="1"/>
          </p:cNvSpPr>
          <p:nvPr>
            <p:ph type="title"/>
          </p:nvPr>
        </p:nvSpPr>
        <p:spPr>
          <a:xfrm>
            <a:off x="571499" y="802204"/>
            <a:ext cx="3478787" cy="1408062"/>
          </a:xfrm>
        </p:spPr>
        <p:txBody>
          <a:bodyPr anchor="t"/>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23AF5AEC-77BC-4A52-8A56-C6479CA6A29D}"/>
              </a:ext>
            </a:extLst>
          </p:cNvPr>
          <p:cNvSpPr>
            <a:spLocks noGrp="1"/>
          </p:cNvSpPr>
          <p:nvPr>
            <p:ph type="pic" idx="1"/>
          </p:nvPr>
        </p:nvSpPr>
        <p:spPr>
          <a:xfrm>
            <a:off x="4723467" y="847384"/>
            <a:ext cx="6907844" cy="521681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60A9240-8762-4C7D-AF22-A844CB2EC871}"/>
              </a:ext>
            </a:extLst>
          </p:cNvPr>
          <p:cNvSpPr>
            <a:spLocks noGrp="1"/>
          </p:cNvSpPr>
          <p:nvPr>
            <p:ph type="body" sz="half" idx="2"/>
          </p:nvPr>
        </p:nvSpPr>
        <p:spPr>
          <a:xfrm>
            <a:off x="571498" y="2574906"/>
            <a:ext cx="3478787" cy="343571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995685-E45D-4E74-8B78-D3B8E85C434D}"/>
              </a:ext>
            </a:extLst>
          </p:cNvPr>
          <p:cNvSpPr>
            <a:spLocks noGrp="1"/>
          </p:cNvSpPr>
          <p:nvPr>
            <p:ph type="dt" sz="half" idx="10"/>
          </p:nvPr>
        </p:nvSpPr>
        <p:spPr/>
        <p:txBody>
          <a:bodyPr/>
          <a:lstStyle/>
          <a:p>
            <a:fld id="{1C8322F6-1C60-46CF-968C-BC20E470F443}" type="datetimeFigureOut">
              <a:rPr lang="en-US" smtClean="0"/>
              <a:t>2/27/2023</a:t>
            </a:fld>
            <a:endParaRPr lang="en-US"/>
          </a:p>
        </p:txBody>
      </p:sp>
      <p:sp>
        <p:nvSpPr>
          <p:cNvPr id="6" name="Footer Placeholder 5">
            <a:extLst>
              <a:ext uri="{FF2B5EF4-FFF2-40B4-BE49-F238E27FC236}">
                <a16:creationId xmlns:a16="http://schemas.microsoft.com/office/drawing/2014/main" id="{321FCBA3-0FF5-47C2-901A-645F6185D2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030381-5320-46AD-A0B9-7C04B3E5A202}"/>
              </a:ext>
            </a:extLst>
          </p:cNvPr>
          <p:cNvSpPr>
            <a:spLocks noGrp="1"/>
          </p:cNvSpPr>
          <p:nvPr>
            <p:ph type="sldNum" sz="quarter" idx="12"/>
          </p:nvPr>
        </p:nvSpPr>
        <p:spPr/>
        <p:txBody>
          <a:bodyPr/>
          <a:lstStyle/>
          <a:p>
            <a:fld id="{5EEB83C2-341F-4C28-A243-1C56DDDA54D3}" type="slidenum">
              <a:rPr lang="en-US" smtClean="0"/>
              <a:t>‹#›</a:t>
            </a:fld>
            <a:endParaRPr lang="en-US"/>
          </a:p>
        </p:txBody>
      </p:sp>
      <p:cxnSp>
        <p:nvCxnSpPr>
          <p:cNvPr id="8" name="Straight Connector 7">
            <a:extLst>
              <a:ext uri="{FF2B5EF4-FFF2-40B4-BE49-F238E27FC236}">
                <a16:creationId xmlns:a16="http://schemas.microsoft.com/office/drawing/2014/main" id="{5357A432-D933-402A-8657-216EE20450EE}"/>
              </a:ext>
            </a:extLst>
          </p:cNvPr>
          <p:cNvCxnSpPr>
            <a:cxnSpLocks/>
          </p:cNvCxnSpPr>
          <p:nvPr/>
        </p:nvCxnSpPr>
        <p:spPr>
          <a:xfrm flipH="1">
            <a:off x="571500"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1B1E0F3-D71B-436F-A10B-B6EA7125F684}"/>
              </a:ext>
            </a:extLst>
          </p:cNvPr>
          <p:cNvCxnSpPr>
            <a:cxnSpLocks/>
          </p:cNvCxnSpPr>
          <p:nvPr/>
        </p:nvCxnSpPr>
        <p:spPr>
          <a:xfrm flipV="1">
            <a:off x="4419601"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EE64F5-2B48-4A2E-BA5E-1D37F1A7C9A3}"/>
              </a:ext>
            </a:extLst>
          </p:cNvPr>
          <p:cNvCxnSpPr>
            <a:cxnSpLocks/>
          </p:cNvCxnSpPr>
          <p:nvPr/>
        </p:nvCxnSpPr>
        <p:spPr>
          <a:xfrm flipH="1">
            <a:off x="571501" y="2406845"/>
            <a:ext cx="3848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99BF9AA-A2C8-4233-B597-EB11C6D6A0E0}"/>
              </a:ext>
            </a:extLst>
          </p:cNvPr>
          <p:cNvCxnSpPr>
            <a:cxnSpLocks/>
          </p:cNvCxnSpPr>
          <p:nvPr/>
        </p:nvCxnSpPr>
        <p:spPr>
          <a:xfrm flipH="1">
            <a:off x="577485" y="6283518"/>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371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E1467D-9ED1-4211-A71E-41C91C755C9D}"/>
              </a:ext>
            </a:extLst>
          </p:cNvPr>
          <p:cNvSpPr>
            <a:spLocks noGrp="1"/>
          </p:cNvSpPr>
          <p:nvPr>
            <p:ph type="title"/>
          </p:nvPr>
        </p:nvSpPr>
        <p:spPr>
          <a:xfrm>
            <a:off x="571500" y="689289"/>
            <a:ext cx="11049000" cy="108410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1F8A6A1-C9C7-4FDF-B4DA-1E86B6A355F8}"/>
              </a:ext>
            </a:extLst>
          </p:cNvPr>
          <p:cNvSpPr>
            <a:spLocks noGrp="1"/>
          </p:cNvSpPr>
          <p:nvPr>
            <p:ph type="body" idx="1"/>
          </p:nvPr>
        </p:nvSpPr>
        <p:spPr>
          <a:xfrm>
            <a:off x="571499" y="2075688"/>
            <a:ext cx="11059811" cy="38180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AACC44A-C635-4CD0-90E9-D9503AF4CCF2}"/>
              </a:ext>
            </a:extLst>
          </p:cNvPr>
          <p:cNvSpPr>
            <a:spLocks noGrp="1"/>
          </p:cNvSpPr>
          <p:nvPr>
            <p:ph type="dt" sz="half" idx="2"/>
          </p:nvPr>
        </p:nvSpPr>
        <p:spPr>
          <a:xfrm>
            <a:off x="8036732" y="6397103"/>
            <a:ext cx="3091928" cy="365125"/>
          </a:xfrm>
          <a:prstGeom prst="rect">
            <a:avLst/>
          </a:prstGeom>
        </p:spPr>
        <p:txBody>
          <a:bodyPr vert="horz" lIns="91440" tIns="45720" rIns="91440" bIns="45720" rtlCol="0" anchor="ctr"/>
          <a:lstStyle>
            <a:lvl1pPr algn="r">
              <a:defRPr sz="800" cap="all" spc="200" baseline="0">
                <a:solidFill>
                  <a:schemeClr val="tx1"/>
                </a:solidFill>
              </a:defRPr>
            </a:lvl1pPr>
          </a:lstStyle>
          <a:p>
            <a:fld id="{1C8322F6-1C60-46CF-968C-BC20E470F443}" type="datetimeFigureOut">
              <a:rPr lang="en-US" smtClean="0"/>
              <a:t>2/27/2023</a:t>
            </a:fld>
            <a:endParaRPr lang="en-US"/>
          </a:p>
        </p:txBody>
      </p:sp>
      <p:sp>
        <p:nvSpPr>
          <p:cNvPr id="5" name="Footer Placeholder 4">
            <a:extLst>
              <a:ext uri="{FF2B5EF4-FFF2-40B4-BE49-F238E27FC236}">
                <a16:creationId xmlns:a16="http://schemas.microsoft.com/office/drawing/2014/main" id="{58ABF682-1A47-492C-81E3-9DB0A50ECB1F}"/>
              </a:ext>
            </a:extLst>
          </p:cNvPr>
          <p:cNvSpPr>
            <a:spLocks noGrp="1"/>
          </p:cNvSpPr>
          <p:nvPr>
            <p:ph type="ftr" sz="quarter" idx="3"/>
          </p:nvPr>
        </p:nvSpPr>
        <p:spPr>
          <a:xfrm>
            <a:off x="475782" y="6397103"/>
            <a:ext cx="4114800" cy="365125"/>
          </a:xfrm>
          <a:prstGeom prst="rect">
            <a:avLst/>
          </a:prstGeom>
        </p:spPr>
        <p:txBody>
          <a:bodyPr vert="horz" lIns="91440" tIns="45720" rIns="91440" bIns="45720" rtlCol="0" anchor="ctr"/>
          <a:lstStyle>
            <a:lvl1pPr algn="l">
              <a:defRPr sz="800" cap="all" spc="2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6CCC814B-9105-44ED-98A9-D326B2E2605C}"/>
              </a:ext>
            </a:extLst>
          </p:cNvPr>
          <p:cNvSpPr>
            <a:spLocks noGrp="1"/>
          </p:cNvSpPr>
          <p:nvPr>
            <p:ph type="sldNum" sz="quarter" idx="4"/>
          </p:nvPr>
        </p:nvSpPr>
        <p:spPr>
          <a:xfrm>
            <a:off x="11024553" y="6397103"/>
            <a:ext cx="700775" cy="365125"/>
          </a:xfrm>
          <a:prstGeom prst="rect">
            <a:avLst/>
          </a:prstGeom>
        </p:spPr>
        <p:txBody>
          <a:bodyPr vert="horz" lIns="91440" tIns="45720" rIns="91440" bIns="45720" rtlCol="0" anchor="ctr"/>
          <a:lstStyle>
            <a:lvl1pPr algn="r">
              <a:defRPr sz="800">
                <a:solidFill>
                  <a:schemeClr val="tx1"/>
                </a:solidFill>
              </a:defRPr>
            </a:lvl1pPr>
          </a:lstStyle>
          <a:p>
            <a:fld id="{5EEB83C2-341F-4C28-A243-1C56DDDA54D3}" type="slidenum">
              <a:rPr lang="en-US" smtClean="0"/>
              <a:t>‹#›</a:t>
            </a:fld>
            <a:endParaRPr lang="en-US"/>
          </a:p>
        </p:txBody>
      </p:sp>
      <p:cxnSp>
        <p:nvCxnSpPr>
          <p:cNvPr id="20" name="Straight Connector 19">
            <a:extLst>
              <a:ext uri="{FF2B5EF4-FFF2-40B4-BE49-F238E27FC236}">
                <a16:creationId xmlns:a16="http://schemas.microsoft.com/office/drawing/2014/main" id="{A6814345-41DE-42C5-8657-66C1417DF81A}"/>
              </a:ext>
            </a:extLst>
          </p:cNvPr>
          <p:cNvCxnSpPr>
            <a:cxnSpLocks/>
          </p:cNvCxnSpPr>
          <p:nvPr/>
        </p:nvCxnSpPr>
        <p:spPr>
          <a:xfrm flipH="1">
            <a:off x="566094" y="6286347"/>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E68E419-3727-4F5E-8840-AF149B33B0B7}"/>
              </a:ext>
            </a:extLst>
          </p:cNvPr>
          <p:cNvCxnSpPr>
            <a:cxnSpLocks/>
          </p:cNvCxnSpPr>
          <p:nvPr/>
        </p:nvCxnSpPr>
        <p:spPr>
          <a:xfrm flipH="1">
            <a:off x="577485" y="1883336"/>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519B6EC-D7AE-452F-8D0C-D11BD3377F3E}"/>
              </a:ext>
            </a:extLst>
          </p:cNvPr>
          <p:cNvCxnSpPr>
            <a:cxnSpLocks/>
          </p:cNvCxnSpPr>
          <p:nvPr/>
        </p:nvCxnSpPr>
        <p:spPr>
          <a:xfrm flipH="1">
            <a:off x="577485" y="571500"/>
            <a:ext cx="1105981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060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000" kern="1200" spc="-100" baseline="0">
          <a:solidFill>
            <a:schemeClr val="tx1"/>
          </a:solidFill>
          <a:latin typeface="Batang" panose="02030600000101010101" pitchFamily="18" charset="-127"/>
          <a:ea typeface="Batang" panose="02030600000101010101" pitchFamily="18" charset="-127"/>
          <a:cs typeface="+mj-cs"/>
        </a:defRPr>
      </a:lvl1pPr>
    </p:titleStyle>
    <p:bodyStyle>
      <a:lvl1pPr marL="228600" indent="-228600" algn="l" defTabSz="914400" rtl="0" eaLnBrk="1" latinLnBrk="0" hangingPunct="1">
        <a:lnSpc>
          <a:spcPct val="120000"/>
        </a:lnSpc>
        <a:spcBef>
          <a:spcPts val="1000"/>
        </a:spcBef>
        <a:buSzPct val="80000"/>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SzPct val="80000"/>
        <a:buFont typeface="Avenir Next LT Pro Light" panose="020B03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0000"/>
        <a:buFont typeface="Arial" panose="020B0604020202020204" pitchFamily="34" charset="0"/>
        <a:buChar char="•"/>
        <a:defRPr sz="1600" kern="1200">
          <a:solidFill>
            <a:schemeClr val="tx1"/>
          </a:solidFill>
          <a:latin typeface="+mn-lt"/>
          <a:ea typeface="+mn-ea"/>
          <a:cs typeface="+mn-cs"/>
        </a:defRPr>
      </a:lvl3pPr>
      <a:lvl4pPr marL="1005840" indent="-228600" algn="l" defTabSz="914400" rtl="0" eaLnBrk="1" latinLnBrk="0" hangingPunct="1">
        <a:lnSpc>
          <a:spcPct val="120000"/>
        </a:lnSpc>
        <a:spcBef>
          <a:spcPts val="500"/>
        </a:spcBef>
        <a:buSzPct val="80000"/>
        <a:buFont typeface="Avenir Next LT Pro Light" panose="020B0304020202020204" pitchFamily="34" charset="0"/>
        <a:buChar char="–"/>
        <a:defRPr sz="1400" kern="1200">
          <a:solidFill>
            <a:schemeClr val="tx1"/>
          </a:solidFill>
          <a:latin typeface="+mn-lt"/>
          <a:ea typeface="+mn-ea"/>
          <a:cs typeface="+mn-cs"/>
        </a:defRPr>
      </a:lvl4pPr>
      <a:lvl5pPr marL="1280160" indent="-228600" algn="l" defTabSz="914400" rtl="0" eaLnBrk="1" latinLnBrk="0" hangingPunct="1">
        <a:lnSpc>
          <a:spcPct val="120000"/>
        </a:lnSpc>
        <a:spcBef>
          <a:spcPts val="500"/>
        </a:spcBef>
        <a:buSzPct val="80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eb.swps.pl/strefa-psyche/blog/relacje/21552-wplyw-epidemii-koronawirusa-na-emocje-i-zachowania-polakow"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s://doi.org/10.1016/S0140-6736(22)00172-6" TargetMode="External"/><Relationship Id="rId2" Type="http://schemas.openxmlformats.org/officeDocument/2006/relationships/hyperlink" Target="https://www.thelancet.com/journals/lancet/issue/vol399no10334/PIIS0140-6736(22)X0015-9"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4" name="Rectangle 8">
            <a:extLst>
              <a:ext uri="{FF2B5EF4-FFF2-40B4-BE49-F238E27FC236}">
                <a16:creationId xmlns:a16="http://schemas.microsoft.com/office/drawing/2014/main" id="{60220DBA-8988-4873-8FCD-3FFAC3CF1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3" descr="Sphere of mesh and nodes">
            <a:extLst>
              <a:ext uri="{FF2B5EF4-FFF2-40B4-BE49-F238E27FC236}">
                <a16:creationId xmlns:a16="http://schemas.microsoft.com/office/drawing/2014/main" id="{11CE5C01-166F-A883-DC4E-3FF840585830}"/>
              </a:ext>
            </a:extLst>
          </p:cNvPr>
          <p:cNvPicPr>
            <a:picLocks noChangeAspect="1"/>
          </p:cNvPicPr>
          <p:nvPr/>
        </p:nvPicPr>
        <p:blipFill rotWithShape="1">
          <a:blip r:embed="rId2">
            <a:alphaModFix amt="60000"/>
          </a:blip>
          <a:srcRect t="2677" b="22323"/>
          <a:stretch/>
        </p:blipFill>
        <p:spPr>
          <a:xfrm>
            <a:off x="20" y="10"/>
            <a:ext cx="12191979" cy="6857989"/>
          </a:xfrm>
          <a:prstGeom prst="rect">
            <a:avLst/>
          </a:prstGeom>
        </p:spPr>
      </p:pic>
      <p:sp>
        <p:nvSpPr>
          <p:cNvPr id="2" name="Title 1">
            <a:extLst>
              <a:ext uri="{FF2B5EF4-FFF2-40B4-BE49-F238E27FC236}">
                <a16:creationId xmlns:a16="http://schemas.microsoft.com/office/drawing/2014/main" id="{B4676B21-56B6-861E-3787-2CF3959ED40E}"/>
              </a:ext>
            </a:extLst>
          </p:cNvPr>
          <p:cNvSpPr>
            <a:spLocks noGrp="1"/>
          </p:cNvSpPr>
          <p:nvPr>
            <p:ph type="ctrTitle"/>
          </p:nvPr>
        </p:nvSpPr>
        <p:spPr>
          <a:xfrm>
            <a:off x="521208" y="908791"/>
            <a:ext cx="6108192" cy="5099101"/>
          </a:xfrm>
        </p:spPr>
        <p:txBody>
          <a:bodyPr anchor="b">
            <a:normAutofit/>
          </a:bodyPr>
          <a:lstStyle/>
          <a:p>
            <a:r>
              <a:rPr lang="en-US" sz="6000" dirty="0">
                <a:solidFill>
                  <a:srgbClr val="FFFFFF"/>
                </a:solidFill>
              </a:rPr>
              <a:t>Trust and Leadership in Crisis and Beyond</a:t>
            </a:r>
          </a:p>
        </p:txBody>
      </p:sp>
      <p:sp>
        <p:nvSpPr>
          <p:cNvPr id="3" name="Subtitle 2">
            <a:extLst>
              <a:ext uri="{FF2B5EF4-FFF2-40B4-BE49-F238E27FC236}">
                <a16:creationId xmlns:a16="http://schemas.microsoft.com/office/drawing/2014/main" id="{AAD07367-80B8-3BC7-2C18-4D7CCB21B380}"/>
              </a:ext>
            </a:extLst>
          </p:cNvPr>
          <p:cNvSpPr>
            <a:spLocks noGrp="1"/>
          </p:cNvSpPr>
          <p:nvPr>
            <p:ph type="subTitle" idx="1"/>
          </p:nvPr>
        </p:nvSpPr>
        <p:spPr>
          <a:xfrm>
            <a:off x="9261099" y="2438404"/>
            <a:ext cx="2672400" cy="3500186"/>
          </a:xfrm>
        </p:spPr>
        <p:txBody>
          <a:bodyPr anchor="t">
            <a:normAutofit fontScale="85000" lnSpcReduction="10000"/>
          </a:bodyPr>
          <a:lstStyle/>
          <a:p>
            <a:r>
              <a:rPr lang="en-US" dirty="0">
                <a:solidFill>
                  <a:srgbClr val="FFFFFF"/>
                </a:solidFill>
              </a:rPr>
              <a:t>The project is co-financed by the Governments of Czechia, Hungary, Poland and Slovakia through </a:t>
            </a:r>
            <a:r>
              <a:rPr lang="en-US" dirty="0" err="1">
                <a:solidFill>
                  <a:srgbClr val="FFFFFF"/>
                </a:solidFill>
              </a:rPr>
              <a:t>Visegrad</a:t>
            </a:r>
            <a:r>
              <a:rPr lang="en-US" dirty="0">
                <a:solidFill>
                  <a:srgbClr val="FFFFFF"/>
                </a:solidFill>
              </a:rPr>
              <a:t> Grants from International </a:t>
            </a:r>
            <a:r>
              <a:rPr lang="en-US" dirty="0" err="1">
                <a:solidFill>
                  <a:srgbClr val="FFFFFF"/>
                </a:solidFill>
              </a:rPr>
              <a:t>Visegrad</a:t>
            </a:r>
            <a:r>
              <a:rPr lang="en-US" dirty="0">
                <a:solidFill>
                  <a:srgbClr val="FFFFFF"/>
                </a:solidFill>
              </a:rPr>
              <a:t> Fund. The mission of the fund is to advance ideas for sustainable regional cooperation in Central Europe.</a:t>
            </a:r>
          </a:p>
        </p:txBody>
      </p:sp>
      <p:cxnSp>
        <p:nvCxnSpPr>
          <p:cNvPr id="17" name="Straight Connector 10">
            <a:extLst>
              <a:ext uri="{FF2B5EF4-FFF2-40B4-BE49-F238E27FC236}">
                <a16:creationId xmlns:a16="http://schemas.microsoft.com/office/drawing/2014/main" id="{3A8CB1B5-064D-4590-A7F2-70C604854D3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0238" y="571500"/>
            <a:ext cx="11060262"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23F81E2-AE9A-4D71-87B5-D24817F3068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877300" y="571500"/>
            <a:ext cx="0" cy="571500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C0F619-4F98-49B2-B92F-39B242F38F5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5869" y="6287848"/>
            <a:ext cx="11060263"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Obrázek 5" descr="Logo - Visegrad Fund - Visegrad Fund">
            <a:extLst>
              <a:ext uri="{FF2B5EF4-FFF2-40B4-BE49-F238E27FC236}">
                <a16:creationId xmlns:a16="http://schemas.microsoft.com/office/drawing/2014/main" id="{3970EFE0-23D9-FAA7-2CE8-FB1C9C28546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5397" y="851457"/>
            <a:ext cx="2590800" cy="1188085"/>
          </a:xfrm>
          <a:prstGeom prst="rect">
            <a:avLst/>
          </a:prstGeom>
          <a:noFill/>
          <a:ln>
            <a:noFill/>
          </a:ln>
        </p:spPr>
      </p:pic>
      <p:sp>
        <p:nvSpPr>
          <p:cNvPr id="4" name="pole tekstowe 3">
            <a:extLst>
              <a:ext uri="{FF2B5EF4-FFF2-40B4-BE49-F238E27FC236}">
                <a16:creationId xmlns:a16="http://schemas.microsoft.com/office/drawing/2014/main" id="{250E8C57-CCCC-13A5-7DDB-71C9E635D776}"/>
              </a:ext>
            </a:extLst>
          </p:cNvPr>
          <p:cNvSpPr txBox="1"/>
          <p:nvPr/>
        </p:nvSpPr>
        <p:spPr>
          <a:xfrm>
            <a:off x="571500" y="660903"/>
            <a:ext cx="7069621" cy="369332"/>
          </a:xfrm>
          <a:prstGeom prst="rect">
            <a:avLst/>
          </a:prstGeom>
          <a:solidFill>
            <a:srgbClr val="00B0F0"/>
          </a:solidFill>
        </p:spPr>
        <p:txBody>
          <a:bodyPr wrap="square" rtlCol="0">
            <a:spAutoFit/>
          </a:bodyPr>
          <a:lstStyle/>
          <a:p>
            <a:r>
              <a:rPr lang="pl-PL" b="1" dirty="0"/>
              <a:t>Zaufanie i przywództwo w kryzysie i poza nim</a:t>
            </a:r>
          </a:p>
        </p:txBody>
      </p:sp>
    </p:spTree>
    <p:extLst>
      <p:ext uri="{BB962C8B-B14F-4D97-AF65-F5344CB8AC3E}">
        <p14:creationId xmlns:p14="http://schemas.microsoft.com/office/powerpoint/2010/main" val="2620838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F6E76-0641-11A9-141A-785AD2287A8E}"/>
              </a:ext>
            </a:extLst>
          </p:cNvPr>
          <p:cNvSpPr>
            <a:spLocks noGrp="1"/>
          </p:cNvSpPr>
          <p:nvPr>
            <p:ph type="title"/>
          </p:nvPr>
        </p:nvSpPr>
        <p:spPr/>
        <p:txBody>
          <a:bodyPr/>
          <a:lstStyle/>
          <a:p>
            <a:r>
              <a:rPr lang="en-US" dirty="0"/>
              <a:t>Insights about Mann Gulch</a:t>
            </a:r>
          </a:p>
        </p:txBody>
      </p:sp>
      <p:sp>
        <p:nvSpPr>
          <p:cNvPr id="3" name="Content Placeholder 2">
            <a:extLst>
              <a:ext uri="{FF2B5EF4-FFF2-40B4-BE49-F238E27FC236}">
                <a16:creationId xmlns:a16="http://schemas.microsoft.com/office/drawing/2014/main" id="{69647542-3AC9-4DB9-62B6-60CC0EED2F62}"/>
              </a:ext>
            </a:extLst>
          </p:cNvPr>
          <p:cNvSpPr>
            <a:spLocks noGrp="1"/>
          </p:cNvSpPr>
          <p:nvPr>
            <p:ph idx="1"/>
          </p:nvPr>
        </p:nvSpPr>
        <p:spPr/>
        <p:txBody>
          <a:bodyPr>
            <a:normAutofit/>
          </a:bodyPr>
          <a:lstStyle/>
          <a:p>
            <a:r>
              <a:rPr lang="en-US" sz="2400" dirty="0">
                <a:latin typeface="Calibri" panose="020F0502020204030204" pitchFamily="34" charset="0"/>
                <a:ea typeface="Calibri" panose="020F0502020204030204" pitchFamily="34" charset="0"/>
                <a:cs typeface="Calibri" panose="020F0502020204030204" pitchFamily="34" charset="0"/>
              </a:rPr>
              <a:t>“[This] tragic story illustrates vividly that a leader’s style of communication and approach to making decisions shapes the extent to which he garners the trust and respect of his subordinates. Despite respect for a leader’s expertise and position of authority, individuals will not put their full and complete trust in someone who has not been open with them, built a relationship with them, and given them some input on past decisions. They also will not put their faith in someone who has not explained his rationale for past choices or illustrated how he approaches and solves tough problems.” </a:t>
            </a:r>
            <a:r>
              <a:rPr lang="en-US" dirty="0">
                <a:latin typeface="Calibri" panose="020F0502020204030204" pitchFamily="34" charset="0"/>
                <a:ea typeface="Calibri" panose="020F0502020204030204" pitchFamily="34" charset="0"/>
                <a:cs typeface="Calibri" panose="020F0502020204030204" pitchFamily="34" charset="0"/>
              </a:rPr>
              <a:t>(Michael Roberto, </a:t>
            </a:r>
            <a:r>
              <a:rPr lang="en-US" i="1" dirty="0">
                <a:latin typeface="Calibri" panose="020F0502020204030204" pitchFamily="34" charset="0"/>
                <a:ea typeface="Calibri" panose="020F0502020204030204" pitchFamily="34" charset="0"/>
                <a:cs typeface="Calibri" panose="020F0502020204030204" pitchFamily="34" charset="0"/>
              </a:rPr>
              <a:t>Why Great Leaders Don’t Take Yes for an Answer</a:t>
            </a:r>
            <a:r>
              <a:rPr lang="en-US" dirty="0">
                <a:latin typeface="Calibri" panose="020F0502020204030204" pitchFamily="34" charset="0"/>
                <a:ea typeface="Calibri" panose="020F0502020204030204" pitchFamily="34" charset="0"/>
                <a:cs typeface="Calibri" panose="020F0502020204030204" pitchFamily="34" charset="0"/>
              </a:rPr>
              <a:t>, pg. 219) </a:t>
            </a:r>
          </a:p>
        </p:txBody>
      </p:sp>
    </p:spTree>
    <p:extLst>
      <p:ext uri="{BB962C8B-B14F-4D97-AF65-F5344CB8AC3E}">
        <p14:creationId xmlns:p14="http://schemas.microsoft.com/office/powerpoint/2010/main" val="20253555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207517C-807D-81A9-DC38-D92B91CEDC45}"/>
              </a:ext>
            </a:extLst>
          </p:cNvPr>
          <p:cNvSpPr>
            <a:spLocks noGrp="1"/>
          </p:cNvSpPr>
          <p:nvPr>
            <p:ph type="title"/>
          </p:nvPr>
        </p:nvSpPr>
        <p:spPr/>
        <p:txBody>
          <a:bodyPr/>
          <a:lstStyle/>
          <a:p>
            <a:r>
              <a:rPr lang="pl-PL" dirty="0"/>
              <a:t>Spostrzeżenia dotyczące Mann </a:t>
            </a:r>
            <a:r>
              <a:rPr lang="pl-PL" dirty="0" err="1"/>
              <a:t>Gulch</a:t>
            </a:r>
            <a:endParaRPr lang="pl-PL" dirty="0"/>
          </a:p>
        </p:txBody>
      </p:sp>
      <p:sp>
        <p:nvSpPr>
          <p:cNvPr id="3" name="Symbol zastępczy zawartości 2">
            <a:extLst>
              <a:ext uri="{FF2B5EF4-FFF2-40B4-BE49-F238E27FC236}">
                <a16:creationId xmlns:a16="http://schemas.microsoft.com/office/drawing/2014/main" id="{63F02F12-C20F-37D0-7330-177ADBC349E2}"/>
              </a:ext>
            </a:extLst>
          </p:cNvPr>
          <p:cNvSpPr>
            <a:spLocks noGrp="1"/>
          </p:cNvSpPr>
          <p:nvPr>
            <p:ph idx="1"/>
          </p:nvPr>
        </p:nvSpPr>
        <p:spPr/>
        <p:txBody>
          <a:bodyPr>
            <a:normAutofit/>
          </a:bodyPr>
          <a:lstStyle/>
          <a:p>
            <a:r>
              <a:rPr lang="pl-PL" sz="2400" dirty="0">
                <a:latin typeface="Calibri" panose="020F0502020204030204" pitchFamily="34" charset="0"/>
                <a:ea typeface="Calibri" panose="020F0502020204030204" pitchFamily="34" charset="0"/>
                <a:cs typeface="Calibri" panose="020F0502020204030204" pitchFamily="34" charset="0"/>
              </a:rPr>
              <a:t>„[Ta] tragiczna historia wyraźnie pokazuje, że styl komunikacji i podejście lidera do podejmowania decyzji kształtuje stopień, w jakim zdobywa on zaufanie i szacunek swoich podwładnych. Pomimo szacunku dla wiedzy i autorytetu lidera, jednostki nie obdarzą pełnego i całkowitego zaufania kogoś, kto nie był z nimi otwarty, nie zbudował z nimi relacji i nie dał im wglądu w decyzje podejmowane w przeszłości. Nie uwierzą też komuś, kto nie wyjaśnił uzasadnienia swoich przeszłych wyborów ani nie zilustrował, w jaki sposób podchodzi do trudnych problemów i je rozwiązuje” </a:t>
            </a:r>
            <a:r>
              <a:rPr lang="en-US" sz="2400" dirty="0">
                <a:latin typeface="Calibri" panose="020F0502020204030204" pitchFamily="34" charset="0"/>
                <a:ea typeface="Calibri" panose="020F0502020204030204" pitchFamily="34" charset="0"/>
                <a:cs typeface="Calibri" panose="020F0502020204030204" pitchFamily="34" charset="0"/>
              </a:rPr>
              <a:t>” (Michael Roberto, </a:t>
            </a:r>
            <a:r>
              <a:rPr lang="en-US" sz="2400" i="1" dirty="0">
                <a:latin typeface="Calibri" panose="020F0502020204030204" pitchFamily="34" charset="0"/>
                <a:ea typeface="Calibri" panose="020F0502020204030204" pitchFamily="34" charset="0"/>
                <a:cs typeface="Calibri" panose="020F0502020204030204" pitchFamily="34" charset="0"/>
              </a:rPr>
              <a:t>Why Great Leaders Don’t Take Yes for an Answer</a:t>
            </a:r>
            <a:r>
              <a:rPr lang="en-US" sz="2400" dirty="0">
                <a:latin typeface="Calibri" panose="020F0502020204030204" pitchFamily="34" charset="0"/>
                <a:ea typeface="Calibri" panose="020F0502020204030204" pitchFamily="34" charset="0"/>
                <a:cs typeface="Calibri" panose="020F0502020204030204" pitchFamily="34" charset="0"/>
              </a:rPr>
              <a:t>, p. 219)</a:t>
            </a:r>
            <a:r>
              <a:rPr lang="pl-PL" sz="2400"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5511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56B8908-74D6-9447-9972-4440F5851BF2}"/>
              </a:ext>
            </a:extLst>
          </p:cNvPr>
          <p:cNvGraphicFramePr/>
          <p:nvPr>
            <p:extLst>
              <p:ext uri="{D42A27DB-BD31-4B8C-83A1-F6EECF244321}">
                <p14:modId xmlns:p14="http://schemas.microsoft.com/office/powerpoint/2010/main" val="4059904604"/>
              </p:ext>
            </p:extLst>
          </p:nvPr>
        </p:nvGraphicFramePr>
        <p:xfrm>
          <a:off x="2415431" y="1451539"/>
          <a:ext cx="7361138" cy="46890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a:extLst>
              <a:ext uri="{FF2B5EF4-FFF2-40B4-BE49-F238E27FC236}">
                <a16:creationId xmlns:a16="http://schemas.microsoft.com/office/drawing/2014/main" id="{39C424DD-C8EF-E24E-990D-A94A03E466A1}"/>
              </a:ext>
            </a:extLst>
          </p:cNvPr>
          <p:cNvSpPr>
            <a:spLocks noGrp="1"/>
          </p:cNvSpPr>
          <p:nvPr>
            <p:ph type="title"/>
          </p:nvPr>
        </p:nvSpPr>
        <p:spPr>
          <a:xfrm>
            <a:off x="571500" y="465826"/>
            <a:ext cx="11049000" cy="1413462"/>
          </a:xfrm>
        </p:spPr>
        <p:txBody>
          <a:bodyPr>
            <a:normAutofit/>
          </a:bodyPr>
          <a:lstStyle/>
          <a:p>
            <a:r>
              <a:rPr lang="en-US" dirty="0"/>
              <a:t>The triadic nature of leadership</a:t>
            </a:r>
            <a:br>
              <a:rPr lang="pl-PL" dirty="0"/>
            </a:br>
            <a:r>
              <a:rPr lang="pl-PL" dirty="0"/>
              <a:t>Potrójna natura przywództwa</a:t>
            </a:r>
            <a:endParaRPr lang="en-US" dirty="0"/>
          </a:p>
        </p:txBody>
      </p:sp>
      <p:sp>
        <p:nvSpPr>
          <p:cNvPr id="2" name="pole tekstowe 1">
            <a:extLst>
              <a:ext uri="{FF2B5EF4-FFF2-40B4-BE49-F238E27FC236}">
                <a16:creationId xmlns:a16="http://schemas.microsoft.com/office/drawing/2014/main" id="{FCAC996C-16FE-A30C-496F-561E8ABA5905}"/>
              </a:ext>
            </a:extLst>
          </p:cNvPr>
          <p:cNvSpPr txBox="1"/>
          <p:nvPr/>
        </p:nvSpPr>
        <p:spPr>
          <a:xfrm>
            <a:off x="8583283" y="2337758"/>
            <a:ext cx="2941608" cy="369332"/>
          </a:xfrm>
          <a:prstGeom prst="rect">
            <a:avLst/>
          </a:prstGeom>
          <a:noFill/>
        </p:spPr>
        <p:txBody>
          <a:bodyPr wrap="square" rtlCol="0">
            <a:spAutoFit/>
          </a:bodyPr>
          <a:lstStyle/>
          <a:p>
            <a:r>
              <a:rPr lang="pl-PL" dirty="0"/>
              <a:t>Przywódca</a:t>
            </a:r>
          </a:p>
        </p:txBody>
      </p:sp>
      <p:sp>
        <p:nvSpPr>
          <p:cNvPr id="3" name="pole tekstowe 2">
            <a:extLst>
              <a:ext uri="{FF2B5EF4-FFF2-40B4-BE49-F238E27FC236}">
                <a16:creationId xmlns:a16="http://schemas.microsoft.com/office/drawing/2014/main" id="{D78C8253-1ADD-F994-B662-A2755E1A93DE}"/>
              </a:ext>
            </a:extLst>
          </p:cNvPr>
          <p:cNvSpPr txBox="1"/>
          <p:nvPr/>
        </p:nvSpPr>
        <p:spPr>
          <a:xfrm>
            <a:off x="8773064" y="4468483"/>
            <a:ext cx="2751827" cy="369332"/>
          </a:xfrm>
          <a:prstGeom prst="rect">
            <a:avLst/>
          </a:prstGeom>
          <a:noFill/>
        </p:spPr>
        <p:txBody>
          <a:bodyPr wrap="square" rtlCol="0">
            <a:spAutoFit/>
          </a:bodyPr>
          <a:lstStyle/>
          <a:p>
            <a:r>
              <a:rPr lang="pl-PL" dirty="0"/>
              <a:t>Kontekst</a:t>
            </a:r>
          </a:p>
        </p:txBody>
      </p:sp>
      <p:sp>
        <p:nvSpPr>
          <p:cNvPr id="6" name="pole tekstowe 5">
            <a:extLst>
              <a:ext uri="{FF2B5EF4-FFF2-40B4-BE49-F238E27FC236}">
                <a16:creationId xmlns:a16="http://schemas.microsoft.com/office/drawing/2014/main" id="{FDB01EC8-30A7-CE24-1DBC-2D87C5F737F3}"/>
              </a:ext>
            </a:extLst>
          </p:cNvPr>
          <p:cNvSpPr txBox="1"/>
          <p:nvPr/>
        </p:nvSpPr>
        <p:spPr>
          <a:xfrm>
            <a:off x="914400" y="4623758"/>
            <a:ext cx="2639683" cy="369332"/>
          </a:xfrm>
          <a:prstGeom prst="rect">
            <a:avLst/>
          </a:prstGeom>
          <a:noFill/>
        </p:spPr>
        <p:txBody>
          <a:bodyPr wrap="square" rtlCol="0">
            <a:spAutoFit/>
          </a:bodyPr>
          <a:lstStyle/>
          <a:p>
            <a:r>
              <a:rPr lang="pl-PL" dirty="0"/>
              <a:t>Uczestnicy</a:t>
            </a:r>
          </a:p>
        </p:txBody>
      </p:sp>
    </p:spTree>
    <p:extLst>
      <p:ext uri="{BB962C8B-B14F-4D97-AF65-F5344CB8AC3E}">
        <p14:creationId xmlns:p14="http://schemas.microsoft.com/office/powerpoint/2010/main" val="3333128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193378-BEC5-CD24-3F1B-03FF140689FF}"/>
              </a:ext>
            </a:extLst>
          </p:cNvPr>
          <p:cNvSpPr>
            <a:spLocks noGrp="1"/>
          </p:cNvSpPr>
          <p:nvPr>
            <p:ph type="title"/>
          </p:nvPr>
        </p:nvSpPr>
        <p:spPr>
          <a:xfrm>
            <a:off x="571499" y="1104181"/>
            <a:ext cx="11169051" cy="669209"/>
          </a:xfrm>
        </p:spPr>
        <p:txBody>
          <a:bodyPr>
            <a:normAutofit fontScale="90000"/>
          </a:bodyPr>
          <a:lstStyle/>
          <a:p>
            <a:r>
              <a:rPr lang="en-US" sz="2700" dirty="0"/>
              <a:t>The concept of trust is multidimensional, </a:t>
            </a:r>
            <a:br>
              <a:rPr lang="pl-PL" sz="2700" dirty="0"/>
            </a:br>
            <a:r>
              <a:rPr lang="en-US" sz="2700" dirty="0"/>
              <a:t>i.e. it can be considered both at the level of an individual and society</a:t>
            </a:r>
            <a:r>
              <a:rPr lang="en-US" sz="3100" dirty="0"/>
              <a:t>.</a:t>
            </a:r>
            <a:br>
              <a:rPr lang="pl-PL" sz="3100" dirty="0"/>
            </a:br>
            <a:r>
              <a:rPr lang="pl-PL" sz="2200" dirty="0"/>
              <a:t>Pojęcie zaufania jest wielowymiarowe, tzn. można je rozpatrywać zarówno na poziomie jednostki, jak i społeczeństwa</a:t>
            </a:r>
            <a:r>
              <a:rPr lang="pl-PL" sz="3100" dirty="0"/>
              <a:t>.</a:t>
            </a:r>
            <a:br>
              <a:rPr lang="pl-PL" dirty="0"/>
            </a:br>
            <a:endParaRPr lang="pl-PL" dirty="0"/>
          </a:p>
        </p:txBody>
      </p:sp>
      <p:sp>
        <p:nvSpPr>
          <p:cNvPr id="3" name="Symbol zastępczy zawartości 2">
            <a:extLst>
              <a:ext uri="{FF2B5EF4-FFF2-40B4-BE49-F238E27FC236}">
                <a16:creationId xmlns:a16="http://schemas.microsoft.com/office/drawing/2014/main" id="{C4554431-F975-4BD8-B98A-0A07A1EE8CF6}"/>
              </a:ext>
            </a:extLst>
          </p:cNvPr>
          <p:cNvSpPr>
            <a:spLocks noGrp="1"/>
          </p:cNvSpPr>
          <p:nvPr>
            <p:ph idx="1"/>
          </p:nvPr>
        </p:nvSpPr>
        <p:spPr>
          <a:xfrm>
            <a:off x="571500" y="2484408"/>
            <a:ext cx="4733832" cy="3502267"/>
          </a:xfrm>
        </p:spPr>
        <p:txBody>
          <a:bodyPr/>
          <a:lstStyle/>
          <a:p>
            <a:pPr marL="0" indent="0">
              <a:buNone/>
            </a:pPr>
            <a:r>
              <a:rPr lang="en-US" dirty="0">
                <a:latin typeface="Calibri" panose="020F0502020204030204" pitchFamily="34" charset="0"/>
                <a:ea typeface="Calibri" panose="020F0502020204030204" pitchFamily="34" charset="0"/>
                <a:cs typeface="Calibri" panose="020F0502020204030204" pitchFamily="34" charset="0"/>
              </a:rPr>
              <a:t>Trust</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as</a:t>
            </a:r>
            <a:r>
              <a:rPr lang="pl-PL"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a relationship property,</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exchange as a basis for cooperation, </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as a cultural norm</a:t>
            </a:r>
            <a:r>
              <a:rPr lang="pl-PL" dirty="0">
                <a:latin typeface="Calibri" panose="020F0502020204030204" pitchFamily="34" charset="0"/>
                <a:ea typeface="Calibri" panose="020F0502020204030204" pitchFamily="34" charset="0"/>
                <a:cs typeface="Calibri" panose="020F0502020204030204" pitchFamily="34" charset="0"/>
              </a:rPr>
              <a:t>.</a:t>
            </a:r>
          </a:p>
        </p:txBody>
      </p:sp>
      <p:sp>
        <p:nvSpPr>
          <p:cNvPr id="5" name="pole tekstowe 4">
            <a:extLst>
              <a:ext uri="{FF2B5EF4-FFF2-40B4-BE49-F238E27FC236}">
                <a16:creationId xmlns:a16="http://schemas.microsoft.com/office/drawing/2014/main" id="{7B5A5D95-39EB-A4A3-A100-CF1BCFB2FEDF}"/>
              </a:ext>
            </a:extLst>
          </p:cNvPr>
          <p:cNvSpPr txBox="1"/>
          <p:nvPr/>
        </p:nvSpPr>
        <p:spPr>
          <a:xfrm>
            <a:off x="6382693" y="2417276"/>
            <a:ext cx="5078994" cy="2246769"/>
          </a:xfrm>
          <a:prstGeom prst="rect">
            <a:avLst/>
          </a:prstGeom>
          <a:noFill/>
        </p:spPr>
        <p:txBody>
          <a:bodyPr wrap="square">
            <a:spAutoFit/>
          </a:bodyPr>
          <a:lstStyle/>
          <a:p>
            <a:r>
              <a:rPr lang="pl-PL" sz="2000" dirty="0">
                <a:latin typeface="Calibri" panose="020F0502020204030204" pitchFamily="34" charset="0"/>
                <a:ea typeface="Calibri" panose="020F0502020204030204" pitchFamily="34" charset="0"/>
                <a:cs typeface="Calibri" panose="020F0502020204030204" pitchFamily="34" charset="0"/>
              </a:rPr>
              <a:t>Zaufanie jako:</a:t>
            </a:r>
          </a:p>
          <a:p>
            <a:endParaRPr lang="pl-PL"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sz="2000" dirty="0">
                <a:latin typeface="Calibri" panose="020F0502020204030204" pitchFamily="34" charset="0"/>
                <a:ea typeface="Calibri" panose="020F0502020204030204" pitchFamily="34" charset="0"/>
                <a:cs typeface="Calibri" panose="020F0502020204030204" pitchFamily="34" charset="0"/>
              </a:rPr>
              <a:t>cecha relacji,</a:t>
            </a:r>
          </a:p>
          <a:p>
            <a:pPr marL="342900" indent="-342900">
              <a:buFont typeface="Arial" panose="020B0604020202020204" pitchFamily="34" charset="0"/>
              <a:buChar char="•"/>
            </a:pPr>
            <a:endParaRPr lang="pl-PL"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sz="2000" dirty="0">
                <a:latin typeface="Calibri" panose="020F0502020204030204" pitchFamily="34" charset="0"/>
                <a:ea typeface="Calibri" panose="020F0502020204030204" pitchFamily="34" charset="0"/>
                <a:cs typeface="Calibri" panose="020F0502020204030204" pitchFamily="34" charset="0"/>
              </a:rPr>
              <a:t>jako podstawa współpracy,</a:t>
            </a:r>
          </a:p>
          <a:p>
            <a:pPr marL="342900" indent="-342900">
              <a:buFont typeface="Arial" panose="020B0604020202020204" pitchFamily="34" charset="0"/>
              <a:buChar char="•"/>
            </a:pPr>
            <a:endParaRPr lang="pl-PL"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pl-PL" sz="2000" dirty="0">
                <a:latin typeface="Calibri" panose="020F0502020204030204" pitchFamily="34" charset="0"/>
                <a:ea typeface="Calibri" panose="020F0502020204030204" pitchFamily="34" charset="0"/>
                <a:cs typeface="Calibri" panose="020F0502020204030204" pitchFamily="34" charset="0"/>
              </a:rPr>
              <a:t>jako norma kulturowa.</a:t>
            </a:r>
          </a:p>
        </p:txBody>
      </p:sp>
    </p:spTree>
    <p:extLst>
      <p:ext uri="{BB962C8B-B14F-4D97-AF65-F5344CB8AC3E}">
        <p14:creationId xmlns:p14="http://schemas.microsoft.com/office/powerpoint/2010/main" val="1544602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0B1846-6CE5-47AE-B0D0-7202A39CE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2531C-5927-3B0F-CCE0-9ECD011ABBAC}"/>
              </a:ext>
            </a:extLst>
          </p:cNvPr>
          <p:cNvSpPr>
            <a:spLocks noGrp="1"/>
          </p:cNvSpPr>
          <p:nvPr>
            <p:ph type="title"/>
          </p:nvPr>
        </p:nvSpPr>
        <p:spPr>
          <a:xfrm>
            <a:off x="-1" y="908006"/>
            <a:ext cx="4419597" cy="5070171"/>
          </a:xfrm>
        </p:spPr>
        <p:txBody>
          <a:bodyPr anchor="b">
            <a:normAutofit/>
          </a:bodyPr>
          <a:lstStyle/>
          <a:p>
            <a:r>
              <a:rPr lang="en-US" dirty="0"/>
              <a:t>Two aspects of interpersonal trust</a:t>
            </a:r>
            <a:br>
              <a:rPr lang="pl-PL" dirty="0"/>
            </a:br>
            <a:br>
              <a:rPr lang="pl-PL" dirty="0"/>
            </a:br>
            <a:r>
              <a:rPr lang="pl-PL" dirty="0"/>
              <a:t>Dwa aspekty zaufania interpersonalnego</a:t>
            </a:r>
            <a:endParaRPr lang="en-US" dirty="0"/>
          </a:p>
        </p:txBody>
      </p:sp>
      <p:cxnSp>
        <p:nvCxnSpPr>
          <p:cNvPr id="11" name="Straight Connector 10">
            <a:extLst>
              <a:ext uri="{FF2B5EF4-FFF2-40B4-BE49-F238E27FC236}">
                <a16:creationId xmlns:a16="http://schemas.microsoft.com/office/drawing/2014/main" id="{4B706659-8817-44F5-87F5-B7804F1CBE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6286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E7E0E66-59D6-4A3A-B1A2-84B9078432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9600" y="571500"/>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64F6F91-27E3-4BF5-9BD7-E5923D27CC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1" y="571500"/>
            <a:ext cx="110489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6294DB58-5200-9E7F-BE3C-E4FFD2F521C3}"/>
              </a:ext>
            </a:extLst>
          </p:cNvPr>
          <p:cNvGraphicFramePr>
            <a:graphicFrameLocks noGrp="1"/>
          </p:cNvGraphicFramePr>
          <p:nvPr>
            <p:ph idx="1"/>
            <p:extLst>
              <p:ext uri="{D42A27DB-BD31-4B8C-83A1-F6EECF244321}">
                <p14:modId xmlns:p14="http://schemas.microsoft.com/office/powerpoint/2010/main" val="2763503279"/>
              </p:ext>
            </p:extLst>
          </p:nvPr>
        </p:nvGraphicFramePr>
        <p:xfrm>
          <a:off x="5038410" y="1061686"/>
          <a:ext cx="6593202" cy="4762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ole tekstowe 2">
            <a:extLst>
              <a:ext uri="{FF2B5EF4-FFF2-40B4-BE49-F238E27FC236}">
                <a16:creationId xmlns:a16="http://schemas.microsoft.com/office/drawing/2014/main" id="{32B55FB8-F069-570C-1877-4F3EE353E17E}"/>
              </a:ext>
            </a:extLst>
          </p:cNvPr>
          <p:cNvSpPr txBox="1"/>
          <p:nvPr/>
        </p:nvSpPr>
        <p:spPr>
          <a:xfrm>
            <a:off x="5227608" y="4278702"/>
            <a:ext cx="2665562" cy="369332"/>
          </a:xfrm>
          <a:prstGeom prst="rect">
            <a:avLst/>
          </a:prstGeom>
          <a:noFill/>
        </p:spPr>
        <p:txBody>
          <a:bodyPr wrap="square" rtlCol="0">
            <a:spAutoFit/>
          </a:bodyPr>
          <a:lstStyle/>
          <a:p>
            <a:r>
              <a:rPr lang="pl-PL" dirty="0"/>
              <a:t>Poznawczy</a:t>
            </a:r>
          </a:p>
        </p:txBody>
      </p:sp>
      <p:sp>
        <p:nvSpPr>
          <p:cNvPr id="4" name="pole tekstowe 3">
            <a:extLst>
              <a:ext uri="{FF2B5EF4-FFF2-40B4-BE49-F238E27FC236}">
                <a16:creationId xmlns:a16="http://schemas.microsoft.com/office/drawing/2014/main" id="{D9594F04-6E5A-C4DD-13A7-2C36CB4D0B42}"/>
              </a:ext>
            </a:extLst>
          </p:cNvPr>
          <p:cNvSpPr txBox="1"/>
          <p:nvPr/>
        </p:nvSpPr>
        <p:spPr>
          <a:xfrm>
            <a:off x="8839195" y="4278702"/>
            <a:ext cx="2665562" cy="369332"/>
          </a:xfrm>
          <a:prstGeom prst="rect">
            <a:avLst/>
          </a:prstGeom>
          <a:noFill/>
        </p:spPr>
        <p:txBody>
          <a:bodyPr wrap="square" rtlCol="0">
            <a:spAutoFit/>
          </a:bodyPr>
          <a:lstStyle/>
          <a:p>
            <a:r>
              <a:rPr lang="pl-PL" dirty="0"/>
              <a:t>Odruchowy</a:t>
            </a:r>
          </a:p>
        </p:txBody>
      </p:sp>
    </p:spTree>
    <p:extLst>
      <p:ext uri="{BB962C8B-B14F-4D97-AF65-F5344CB8AC3E}">
        <p14:creationId xmlns:p14="http://schemas.microsoft.com/office/powerpoint/2010/main" val="3597629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3D9E1-6022-112C-82BD-97F80D892CB1}"/>
              </a:ext>
            </a:extLst>
          </p:cNvPr>
          <p:cNvSpPr>
            <a:spLocks noGrp="1"/>
          </p:cNvSpPr>
          <p:nvPr>
            <p:ph type="title"/>
          </p:nvPr>
        </p:nvSpPr>
        <p:spPr>
          <a:xfrm>
            <a:off x="571500" y="689289"/>
            <a:ext cx="11436470" cy="1084101"/>
          </a:xfrm>
        </p:spPr>
        <p:txBody>
          <a:bodyPr>
            <a:normAutofit fontScale="90000"/>
          </a:bodyPr>
          <a:lstStyle/>
          <a:p>
            <a:r>
              <a:rPr lang="en-US" dirty="0"/>
              <a:t>Why is trust important?</a:t>
            </a:r>
            <a:r>
              <a:rPr lang="pl-PL" dirty="0"/>
              <a:t> Dlaczego zaufanie jest ważne?</a:t>
            </a:r>
            <a:endParaRPr lang="en-US" dirty="0"/>
          </a:p>
        </p:txBody>
      </p:sp>
      <p:sp>
        <p:nvSpPr>
          <p:cNvPr id="3" name="Content Placeholder 2">
            <a:extLst>
              <a:ext uri="{FF2B5EF4-FFF2-40B4-BE49-F238E27FC236}">
                <a16:creationId xmlns:a16="http://schemas.microsoft.com/office/drawing/2014/main" id="{B8E30357-E390-BB8C-F6AB-6F8FB915E814}"/>
              </a:ext>
            </a:extLst>
          </p:cNvPr>
          <p:cNvSpPr>
            <a:spLocks noGrp="1"/>
          </p:cNvSpPr>
          <p:nvPr>
            <p:ph idx="1"/>
          </p:nvPr>
        </p:nvSpPr>
        <p:spPr>
          <a:xfrm>
            <a:off x="571500" y="2075688"/>
            <a:ext cx="5277210" cy="3910987"/>
          </a:xfrm>
        </p:spPr>
        <p:txBody>
          <a:bodyPr/>
          <a:lstStyle/>
          <a:p>
            <a:pPr marL="457200" indent="-457200">
              <a:buFont typeface="+mj-lt"/>
              <a:buAutoNum type="arabicPeriod"/>
            </a:pPr>
            <a:r>
              <a:rPr lang="en-US" dirty="0"/>
              <a:t>We gain more information, helps us solve problems</a:t>
            </a:r>
            <a:r>
              <a:rPr lang="pl-PL" dirty="0"/>
              <a:t>;</a:t>
            </a:r>
            <a:endParaRPr lang="en-US" dirty="0"/>
          </a:p>
          <a:p>
            <a:pPr marL="457200" indent="-457200">
              <a:buFont typeface="+mj-lt"/>
              <a:buAutoNum type="arabicPeriod"/>
            </a:pPr>
            <a:r>
              <a:rPr lang="en-US" dirty="0"/>
              <a:t>Trust begets belonging</a:t>
            </a:r>
            <a:r>
              <a:rPr lang="pl-PL" dirty="0"/>
              <a:t>;</a:t>
            </a:r>
            <a:endParaRPr lang="en-US" dirty="0"/>
          </a:p>
          <a:p>
            <a:pPr marL="457200" indent="-457200">
              <a:buFont typeface="+mj-lt"/>
              <a:buAutoNum type="arabicPeriod"/>
            </a:pPr>
            <a:r>
              <a:rPr lang="en-US" dirty="0"/>
              <a:t>It makes our lives more efficient</a:t>
            </a:r>
            <a:r>
              <a:rPr lang="pl-PL" dirty="0"/>
              <a:t>;</a:t>
            </a:r>
            <a:endParaRPr lang="en-US" dirty="0"/>
          </a:p>
          <a:p>
            <a:pPr marL="457200" indent="-457200">
              <a:buFont typeface="+mj-lt"/>
              <a:buAutoNum type="arabicPeriod"/>
            </a:pPr>
            <a:r>
              <a:rPr lang="en-US" dirty="0"/>
              <a:t>Oxytocin released in the brain</a:t>
            </a:r>
            <a:r>
              <a:rPr lang="pl-PL" dirty="0"/>
              <a:t>;</a:t>
            </a:r>
            <a:endParaRPr lang="en-US" dirty="0"/>
          </a:p>
          <a:p>
            <a:pPr marL="457200" indent="-457200">
              <a:buFont typeface="+mj-lt"/>
              <a:buAutoNum type="arabicPeriod"/>
            </a:pPr>
            <a:r>
              <a:rPr lang="en-US" dirty="0"/>
              <a:t>It helps others</a:t>
            </a:r>
            <a:r>
              <a:rPr lang="pl-PL" dirty="0"/>
              <a:t>.</a:t>
            </a:r>
            <a:endParaRPr lang="en-US" dirty="0"/>
          </a:p>
        </p:txBody>
      </p:sp>
      <p:sp>
        <p:nvSpPr>
          <p:cNvPr id="4" name="Prostokąt 3">
            <a:extLst>
              <a:ext uri="{FF2B5EF4-FFF2-40B4-BE49-F238E27FC236}">
                <a16:creationId xmlns:a16="http://schemas.microsoft.com/office/drawing/2014/main" id="{B51DA9D0-20C3-B8A8-AB33-EBEEB0AD0E77}"/>
              </a:ext>
            </a:extLst>
          </p:cNvPr>
          <p:cNvSpPr/>
          <p:nvPr/>
        </p:nvSpPr>
        <p:spPr>
          <a:xfrm>
            <a:off x="6573328" y="2147977"/>
            <a:ext cx="5080959" cy="39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pole tekstowe 5">
            <a:extLst>
              <a:ext uri="{FF2B5EF4-FFF2-40B4-BE49-F238E27FC236}">
                <a16:creationId xmlns:a16="http://schemas.microsoft.com/office/drawing/2014/main" id="{712C5BCB-0B09-8452-7C61-919827E4C4A8}"/>
              </a:ext>
            </a:extLst>
          </p:cNvPr>
          <p:cNvSpPr txBox="1"/>
          <p:nvPr/>
        </p:nvSpPr>
        <p:spPr>
          <a:xfrm>
            <a:off x="6702724" y="2828836"/>
            <a:ext cx="4804913" cy="3139321"/>
          </a:xfrm>
          <a:prstGeom prst="rect">
            <a:avLst/>
          </a:prstGeom>
          <a:noFill/>
        </p:spPr>
        <p:txBody>
          <a:bodyPr wrap="square">
            <a:spAutoFit/>
          </a:bodyPr>
          <a:lstStyle/>
          <a:p>
            <a:pPr marL="342900" indent="-342900">
              <a:buFont typeface="+mj-lt"/>
              <a:buAutoNum type="arabicPeriod"/>
            </a:pPr>
            <a:r>
              <a:rPr lang="pl-PL" dirty="0"/>
              <a:t>Zdobywamy więcej informacji, pomaga nam to rozwiązywać problemy;</a:t>
            </a:r>
          </a:p>
          <a:p>
            <a:pPr marL="342900" indent="-342900">
              <a:buFont typeface="+mj-lt"/>
              <a:buAutoNum type="arabicPeriod"/>
            </a:pPr>
            <a:endParaRPr lang="pl-PL" dirty="0"/>
          </a:p>
          <a:p>
            <a:pPr marL="342900" indent="-342900">
              <a:buFont typeface="+mj-lt"/>
              <a:buAutoNum type="arabicPeriod"/>
            </a:pPr>
            <a:r>
              <a:rPr lang="pl-PL" dirty="0"/>
              <a:t>Zaufanie rodzi przynależność;</a:t>
            </a:r>
          </a:p>
          <a:p>
            <a:pPr marL="342900" indent="-342900">
              <a:buFont typeface="+mj-lt"/>
              <a:buAutoNum type="arabicPeriod"/>
            </a:pPr>
            <a:endParaRPr lang="pl-PL" dirty="0"/>
          </a:p>
          <a:p>
            <a:pPr marL="342900" indent="-342900">
              <a:buFont typeface="+mj-lt"/>
              <a:buAutoNum type="arabicPeriod"/>
            </a:pPr>
            <a:r>
              <a:rPr lang="pl-PL" dirty="0"/>
              <a:t>Sprawia, że nasze życie jest bardziej efektywne;</a:t>
            </a:r>
          </a:p>
          <a:p>
            <a:pPr marL="342900" indent="-342900">
              <a:buFont typeface="+mj-lt"/>
              <a:buAutoNum type="arabicPeriod"/>
            </a:pPr>
            <a:endParaRPr lang="pl-PL" dirty="0"/>
          </a:p>
          <a:p>
            <a:pPr marL="342900" indent="-342900">
              <a:buFont typeface="+mj-lt"/>
              <a:buAutoNum type="arabicPeriod"/>
            </a:pPr>
            <a:r>
              <a:rPr lang="pl-PL" dirty="0"/>
              <a:t>Oksytocyna uwalnia się w mózgu;</a:t>
            </a:r>
          </a:p>
          <a:p>
            <a:pPr marL="342900" indent="-342900">
              <a:buFont typeface="+mj-lt"/>
              <a:buAutoNum type="arabicPeriod"/>
            </a:pPr>
            <a:endParaRPr lang="pl-PL" dirty="0"/>
          </a:p>
          <a:p>
            <a:pPr marL="342900" indent="-342900">
              <a:buFont typeface="+mj-lt"/>
              <a:buAutoNum type="arabicPeriod"/>
            </a:pPr>
            <a:r>
              <a:rPr lang="pl-PL" dirty="0"/>
              <a:t>Pomaga to innym.</a:t>
            </a:r>
          </a:p>
        </p:txBody>
      </p:sp>
    </p:spTree>
    <p:extLst>
      <p:ext uri="{BB962C8B-B14F-4D97-AF65-F5344CB8AC3E}">
        <p14:creationId xmlns:p14="http://schemas.microsoft.com/office/powerpoint/2010/main" val="200564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E770B2-F460-435B-94B7-40172D763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F662EDE-37AF-D04B-915A-1D79739CAEEC}"/>
              </a:ext>
            </a:extLst>
          </p:cNvPr>
          <p:cNvPicPr>
            <a:picLocks noChangeAspect="1"/>
          </p:cNvPicPr>
          <p:nvPr/>
        </p:nvPicPr>
        <p:blipFill rotWithShape="1">
          <a:blip r:embed="rId2"/>
          <a:srcRect b="20213"/>
          <a:stretch/>
        </p:blipFill>
        <p:spPr>
          <a:xfrm>
            <a:off x="20" y="10"/>
            <a:ext cx="12191979" cy="6857989"/>
          </a:xfrm>
          <a:prstGeom prst="rect">
            <a:avLst/>
          </a:prstGeom>
        </p:spPr>
      </p:pic>
      <p:cxnSp>
        <p:nvCxnSpPr>
          <p:cNvPr id="10" name="Straight Connector 9">
            <a:extLst>
              <a:ext uri="{FF2B5EF4-FFF2-40B4-BE49-F238E27FC236}">
                <a16:creationId xmlns:a16="http://schemas.microsoft.com/office/drawing/2014/main" id="{45CE5395-CDE2-415A-ACFA-0104181CF64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0254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9209F4-1517-4ABF-1944-517C5DCAFDC8}"/>
              </a:ext>
            </a:extLst>
          </p:cNvPr>
          <p:cNvPicPr>
            <a:picLocks noChangeAspect="1"/>
          </p:cNvPicPr>
          <p:nvPr/>
        </p:nvPicPr>
        <p:blipFill>
          <a:blip r:embed="rId2"/>
          <a:stretch>
            <a:fillRect/>
          </a:stretch>
        </p:blipFill>
        <p:spPr>
          <a:xfrm>
            <a:off x="1596571" y="278495"/>
            <a:ext cx="9042400" cy="6331499"/>
          </a:xfrm>
          <a:prstGeom prst="rect">
            <a:avLst/>
          </a:prstGeom>
        </p:spPr>
      </p:pic>
    </p:spTree>
    <p:extLst>
      <p:ext uri="{BB962C8B-B14F-4D97-AF65-F5344CB8AC3E}">
        <p14:creationId xmlns:p14="http://schemas.microsoft.com/office/powerpoint/2010/main" val="617296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58AD-0BC1-08BB-20CF-FFF17207A106}"/>
              </a:ext>
            </a:extLst>
          </p:cNvPr>
          <p:cNvSpPr>
            <a:spLocks noGrp="1"/>
          </p:cNvSpPr>
          <p:nvPr>
            <p:ph type="title"/>
          </p:nvPr>
        </p:nvSpPr>
        <p:spPr/>
        <p:txBody>
          <a:bodyPr/>
          <a:lstStyle/>
          <a:p>
            <a:r>
              <a:rPr lang="en-US" dirty="0"/>
              <a:t>Populism breeds distrust</a:t>
            </a:r>
          </a:p>
        </p:txBody>
      </p:sp>
      <p:sp>
        <p:nvSpPr>
          <p:cNvPr id="3" name="Content Placeholder 2">
            <a:extLst>
              <a:ext uri="{FF2B5EF4-FFF2-40B4-BE49-F238E27FC236}">
                <a16:creationId xmlns:a16="http://schemas.microsoft.com/office/drawing/2014/main" id="{6F1D9402-ACF1-C66E-9D6E-9FA0F9B37BCB}"/>
              </a:ext>
            </a:extLst>
          </p:cNvPr>
          <p:cNvSpPr>
            <a:spLocks noGrp="1"/>
          </p:cNvSpPr>
          <p:nvPr>
            <p:ph idx="1"/>
          </p:nvPr>
        </p:nvSpPr>
        <p:spPr/>
        <p:txBody>
          <a:bodyPr/>
          <a:lstStyle/>
          <a:p>
            <a:r>
              <a:rPr lang="en-US" dirty="0"/>
              <a:t>“</a:t>
            </a:r>
            <a:r>
              <a:rPr lang="en-US" dirty="0">
                <a:latin typeface="Calibri" panose="020F0502020204030204" pitchFamily="34" charset="0"/>
                <a:ea typeface="Calibri" panose="020F0502020204030204" pitchFamily="34" charset="0"/>
                <a:cs typeface="Calibri" panose="020F0502020204030204" pitchFamily="34" charset="0"/>
              </a:rPr>
              <a:t>At the end of 2020, the United States and Brazil had two of the highest number of COVID-19 cases globally, as well as COVID-19-related deaths. These numbers stood in stark contrast to those reported in other countries where expert advice had been followed. And this juxtaposition, we submit, evidenced to the people who had originally trusted Trump and Bolsonaro that, contrary to their message of self-trust, the people do not always ‘know best’. </a:t>
            </a:r>
            <a:r>
              <a:rPr lang="en-US" b="1" dirty="0">
                <a:latin typeface="Calibri" panose="020F0502020204030204" pitchFamily="34" charset="0"/>
                <a:ea typeface="Calibri" panose="020F0502020204030204" pitchFamily="34" charset="0"/>
                <a:cs typeface="Calibri" panose="020F0502020204030204" pitchFamily="34" charset="0"/>
              </a:rPr>
              <a:t>In a complex matter like COVID-19, common sense is not preferable to expert knowledge and analysis. </a:t>
            </a:r>
            <a:r>
              <a:rPr lang="en-US" dirty="0">
                <a:latin typeface="Calibri" panose="020F0502020204030204" pitchFamily="34" charset="0"/>
                <a:ea typeface="Calibri" panose="020F0502020204030204" pitchFamily="34" charset="0"/>
                <a:cs typeface="Calibri" panose="020F0502020204030204" pitchFamily="34" charset="0"/>
              </a:rPr>
              <a:t>The people are not competent to make decisions regarding COVID-19, including how to minimize the virus’s spread; they are in a ‘zone of incompetence’.” </a:t>
            </a:r>
          </a:p>
          <a:p>
            <a:pPr lvl="1"/>
            <a:r>
              <a:rPr lang="en-US" sz="1600" dirty="0">
                <a:latin typeface="Calibri" panose="020F0502020204030204" pitchFamily="34" charset="0"/>
                <a:ea typeface="Calibri" panose="020F0502020204030204" pitchFamily="34" charset="0"/>
                <a:cs typeface="Calibri" panose="020F0502020204030204" pitchFamily="34" charset="0"/>
              </a:rPr>
              <a:t>Vitale, D. &amp; Girard, R. (2022) Public trust and the populist leader: A theoretical argument. </a:t>
            </a:r>
            <a:r>
              <a:rPr lang="en-US" sz="1600" i="1" dirty="0">
                <a:latin typeface="Calibri" panose="020F0502020204030204" pitchFamily="34" charset="0"/>
                <a:ea typeface="Calibri" panose="020F0502020204030204" pitchFamily="34" charset="0"/>
                <a:cs typeface="Calibri" panose="020F0502020204030204" pitchFamily="34" charset="0"/>
              </a:rPr>
              <a:t>Global Constitutionalism</a:t>
            </a:r>
            <a:r>
              <a:rPr lang="en-US" sz="1600" dirty="0">
                <a:latin typeface="Calibri" panose="020F0502020204030204" pitchFamily="34" charset="0"/>
                <a:ea typeface="Calibri" panose="020F0502020204030204" pitchFamily="34" charset="0"/>
                <a:cs typeface="Calibri" panose="020F0502020204030204" pitchFamily="34" charset="0"/>
              </a:rPr>
              <a:t>. Cambridge University Press. </a:t>
            </a:r>
          </a:p>
        </p:txBody>
      </p:sp>
    </p:spTree>
    <p:extLst>
      <p:ext uri="{BB962C8B-B14F-4D97-AF65-F5344CB8AC3E}">
        <p14:creationId xmlns:p14="http://schemas.microsoft.com/office/powerpoint/2010/main" val="17647739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6A4A21-F78E-C039-76D2-590E8CF25C03}"/>
              </a:ext>
            </a:extLst>
          </p:cNvPr>
          <p:cNvSpPr>
            <a:spLocks noGrp="1"/>
          </p:cNvSpPr>
          <p:nvPr>
            <p:ph type="title"/>
          </p:nvPr>
        </p:nvSpPr>
        <p:spPr/>
        <p:txBody>
          <a:bodyPr/>
          <a:lstStyle/>
          <a:p>
            <a:r>
              <a:rPr lang="pl-PL" dirty="0"/>
              <a:t>Populizm rodzi brak zaufania</a:t>
            </a:r>
          </a:p>
        </p:txBody>
      </p:sp>
      <p:sp>
        <p:nvSpPr>
          <p:cNvPr id="3" name="Symbol zastępczy zawartości 2">
            <a:extLst>
              <a:ext uri="{FF2B5EF4-FFF2-40B4-BE49-F238E27FC236}">
                <a16:creationId xmlns:a16="http://schemas.microsoft.com/office/drawing/2014/main" id="{C23F9C15-BD26-9C98-750B-290E66C520E2}"/>
              </a:ext>
            </a:extLst>
          </p:cNvPr>
          <p:cNvSpPr>
            <a:spLocks noGrp="1"/>
          </p:cNvSpPr>
          <p:nvPr>
            <p:ph idx="1"/>
          </p:nvPr>
        </p:nvSpPr>
        <p:spPr/>
        <p:txBody>
          <a:bodyPr>
            <a:normAutofit/>
          </a:bodyPr>
          <a:lstStyle/>
          <a:p>
            <a:r>
              <a:rPr lang="pl-PL" dirty="0">
                <a:latin typeface="Calibri" panose="020F0502020204030204" pitchFamily="34" charset="0"/>
                <a:ea typeface="Calibri" panose="020F0502020204030204" pitchFamily="34" charset="0"/>
                <a:cs typeface="Calibri" panose="020F0502020204030204" pitchFamily="34" charset="0"/>
              </a:rPr>
              <a:t>„Pod koniec 2020 roku Stany Zjednoczone i Brazylia charakteryzował jeden z najwyższych na świecie wskaźników </a:t>
            </a:r>
            <a:r>
              <a:rPr lang="pl-PL" dirty="0" err="1">
                <a:latin typeface="Calibri" panose="020F0502020204030204" pitchFamily="34" charset="0"/>
                <a:ea typeface="Calibri" panose="020F0502020204030204" pitchFamily="34" charset="0"/>
                <a:cs typeface="Calibri" panose="020F0502020204030204" pitchFamily="34" charset="0"/>
              </a:rPr>
              <a:t>zachorowań</a:t>
            </a:r>
            <a:r>
              <a:rPr lang="pl-PL" dirty="0">
                <a:latin typeface="Calibri" panose="020F0502020204030204" pitchFamily="34" charset="0"/>
                <a:ea typeface="Calibri" panose="020F0502020204030204" pitchFamily="34" charset="0"/>
                <a:cs typeface="Calibri" panose="020F0502020204030204" pitchFamily="34" charset="0"/>
              </a:rPr>
              <a:t> na COVID-19, a także zgonów związanych z COVID-19. Liczby te wyraźnie kontrastowały z liczbami zgłaszanymi w innych krajach, w których przestrzegano porad ekspertów. I to zestawienie, jak twierdzimy, udowodniło ludziom, którzy pierwotnie ufali </a:t>
            </a:r>
            <a:r>
              <a:rPr lang="pl-PL" dirty="0" err="1">
                <a:latin typeface="Calibri" panose="020F0502020204030204" pitchFamily="34" charset="0"/>
                <a:ea typeface="Calibri" panose="020F0502020204030204" pitchFamily="34" charset="0"/>
                <a:cs typeface="Calibri" panose="020F0502020204030204" pitchFamily="34" charset="0"/>
              </a:rPr>
              <a:t>Trumpowi</a:t>
            </a:r>
            <a:r>
              <a:rPr lang="pl-PL" dirty="0">
                <a:latin typeface="Calibri" panose="020F0502020204030204" pitchFamily="34" charset="0"/>
                <a:ea typeface="Calibri" panose="020F0502020204030204" pitchFamily="34" charset="0"/>
                <a:cs typeface="Calibri" panose="020F0502020204030204" pitchFamily="34" charset="0"/>
              </a:rPr>
              <a:t> i </a:t>
            </a:r>
            <a:r>
              <a:rPr lang="pl-PL" dirty="0" err="1">
                <a:latin typeface="Calibri" panose="020F0502020204030204" pitchFamily="34" charset="0"/>
                <a:ea typeface="Calibri" panose="020F0502020204030204" pitchFamily="34" charset="0"/>
                <a:cs typeface="Calibri" panose="020F0502020204030204" pitchFamily="34" charset="0"/>
              </a:rPr>
              <a:t>Bolsonaro</a:t>
            </a:r>
            <a:r>
              <a:rPr lang="pl-PL" dirty="0">
                <a:latin typeface="Calibri" panose="020F0502020204030204" pitchFamily="34" charset="0"/>
                <a:ea typeface="Calibri" panose="020F0502020204030204" pitchFamily="34" charset="0"/>
                <a:cs typeface="Calibri" panose="020F0502020204030204" pitchFamily="34" charset="0"/>
              </a:rPr>
              <a:t>, że w przeciwieństwie do ich przesłania o zaufaniu do siebie, ludzie nie zawsze „wiedzą najlepiej”. </a:t>
            </a:r>
            <a:r>
              <a:rPr lang="pl-PL" b="1" dirty="0">
                <a:latin typeface="Calibri" panose="020F0502020204030204" pitchFamily="34" charset="0"/>
                <a:ea typeface="Calibri" panose="020F0502020204030204" pitchFamily="34" charset="0"/>
                <a:cs typeface="Calibri" panose="020F0502020204030204" pitchFamily="34" charset="0"/>
              </a:rPr>
              <a:t>W złożonej sprawie, takiej jak COVID-19, zdrowy rozsądek nie jest lepszy od wiedzy eksperckiej i analizy. </a:t>
            </a:r>
            <a:r>
              <a:rPr lang="pl-PL" dirty="0">
                <a:latin typeface="Calibri" panose="020F0502020204030204" pitchFamily="34" charset="0"/>
                <a:ea typeface="Calibri" panose="020F0502020204030204" pitchFamily="34" charset="0"/>
                <a:cs typeface="Calibri" panose="020F0502020204030204" pitchFamily="34" charset="0"/>
              </a:rPr>
              <a:t>Ludzie nie są kompetentni do podejmowania decyzji dotyczących COVID-19, w tym jak zminimalizować rozprzestrzenianie się wirusa; znajdują się w „strefie niekompetencji”.</a:t>
            </a:r>
          </a:p>
          <a:p>
            <a:r>
              <a:rPr lang="pl-PL" dirty="0">
                <a:latin typeface="Calibri" panose="020F0502020204030204" pitchFamily="34" charset="0"/>
                <a:ea typeface="Calibri" panose="020F0502020204030204" pitchFamily="34" charset="0"/>
                <a:cs typeface="Calibri" panose="020F0502020204030204" pitchFamily="34" charset="0"/>
              </a:rPr>
              <a:t>- </a:t>
            </a:r>
            <a:r>
              <a:rPr lang="en-US" sz="2000" dirty="0">
                <a:latin typeface="Calibri" panose="020F0502020204030204" pitchFamily="34" charset="0"/>
                <a:ea typeface="Calibri" panose="020F0502020204030204" pitchFamily="34" charset="0"/>
                <a:cs typeface="Calibri" panose="020F0502020204030204" pitchFamily="34" charset="0"/>
              </a:rPr>
              <a:t>Vitale, D. &amp; Girard, R. (2022) Public trust and the populist leader: A theoretical argument. </a:t>
            </a:r>
            <a:r>
              <a:rPr lang="en-US" sz="2000" i="1" dirty="0">
                <a:latin typeface="Calibri" panose="020F0502020204030204" pitchFamily="34" charset="0"/>
                <a:ea typeface="Calibri" panose="020F0502020204030204" pitchFamily="34" charset="0"/>
                <a:cs typeface="Calibri" panose="020F0502020204030204" pitchFamily="34" charset="0"/>
              </a:rPr>
              <a:t>Global Constitutionalism</a:t>
            </a:r>
            <a:r>
              <a:rPr lang="en-US" sz="2000" dirty="0">
                <a:latin typeface="Calibri" panose="020F0502020204030204" pitchFamily="34" charset="0"/>
                <a:ea typeface="Calibri" panose="020F0502020204030204" pitchFamily="34" charset="0"/>
                <a:cs typeface="Calibri" panose="020F0502020204030204" pitchFamily="34" charset="0"/>
              </a:rPr>
              <a:t>. Cambridge University Press. </a:t>
            </a:r>
          </a:p>
          <a:p>
            <a:endParaRPr lang="pl-PL" dirty="0"/>
          </a:p>
        </p:txBody>
      </p:sp>
    </p:spTree>
    <p:extLst>
      <p:ext uri="{BB962C8B-B14F-4D97-AF65-F5344CB8AC3E}">
        <p14:creationId xmlns:p14="http://schemas.microsoft.com/office/powerpoint/2010/main" val="3022292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835EFA2-6E92-6309-F05F-DBDBCCCAD863}"/>
              </a:ext>
            </a:extLst>
          </p:cNvPr>
          <p:cNvSpPr>
            <a:spLocks noGrp="1"/>
          </p:cNvSpPr>
          <p:nvPr>
            <p:ph type="title"/>
          </p:nvPr>
        </p:nvSpPr>
        <p:spPr/>
        <p:txBody>
          <a:bodyPr/>
          <a:lstStyle/>
          <a:p>
            <a:pPr algn="ctr"/>
            <a:r>
              <a:rPr lang="en-AU" dirty="0"/>
              <a:t>Members of the project</a:t>
            </a:r>
          </a:p>
        </p:txBody>
      </p:sp>
      <p:graphicFrame>
        <p:nvGraphicFramePr>
          <p:cNvPr id="4" name="Symbol zastępczy zawartości 3">
            <a:extLst>
              <a:ext uri="{FF2B5EF4-FFF2-40B4-BE49-F238E27FC236}">
                <a16:creationId xmlns:a16="http://schemas.microsoft.com/office/drawing/2014/main" id="{662EC669-B3B6-90B9-59FC-D733FFE23829}"/>
              </a:ext>
            </a:extLst>
          </p:cNvPr>
          <p:cNvGraphicFramePr>
            <a:graphicFrameLocks noGrp="1"/>
          </p:cNvGraphicFramePr>
          <p:nvPr>
            <p:ph idx="1"/>
            <p:extLst>
              <p:ext uri="{D42A27DB-BD31-4B8C-83A1-F6EECF244321}">
                <p14:modId xmlns:p14="http://schemas.microsoft.com/office/powerpoint/2010/main" val="1252849374"/>
              </p:ext>
            </p:extLst>
          </p:nvPr>
        </p:nvGraphicFramePr>
        <p:xfrm>
          <a:off x="1475715" y="2055137"/>
          <a:ext cx="9469925" cy="4319911"/>
        </p:xfrm>
        <a:graphic>
          <a:graphicData uri="http://schemas.openxmlformats.org/drawingml/2006/table">
            <a:tbl>
              <a:tblPr firstRow="1" firstCol="1" bandRow="1">
                <a:tableStyleId>{5C22544A-7EE6-4342-B048-85BDC9FD1C3A}</a:tableStyleId>
              </a:tblPr>
              <a:tblGrid>
                <a:gridCol w="9469925">
                  <a:extLst>
                    <a:ext uri="{9D8B030D-6E8A-4147-A177-3AD203B41FA5}">
                      <a16:colId xmlns:a16="http://schemas.microsoft.com/office/drawing/2014/main" val="3927746994"/>
                    </a:ext>
                  </a:extLst>
                </a:gridCol>
              </a:tblGrid>
              <a:tr h="377415">
                <a:tc>
                  <a:txBody>
                    <a:bodyPr/>
                    <a:lstStyle/>
                    <a:p>
                      <a:pPr>
                        <a:lnSpc>
                          <a:spcPts val="1800"/>
                        </a:lnSpc>
                        <a:spcAft>
                          <a:spcPts val="800"/>
                        </a:spcAft>
                      </a:pPr>
                      <a:r>
                        <a:rPr lang="en-US" sz="1350">
                          <a:effectLst/>
                        </a:rPr>
                        <a:t>prof. PhDr. Milada Polišenská, CSc. , Anglo-American University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3527191505"/>
                  </a:ext>
                </a:extLst>
              </a:tr>
              <a:tr h="377415">
                <a:tc>
                  <a:txBody>
                    <a:bodyPr/>
                    <a:lstStyle/>
                    <a:p>
                      <a:pPr>
                        <a:lnSpc>
                          <a:spcPts val="1800"/>
                        </a:lnSpc>
                        <a:spcAft>
                          <a:spcPts val="800"/>
                        </a:spcAft>
                      </a:pPr>
                      <a:r>
                        <a:rPr lang="en-US" sz="1350">
                          <a:effectLst/>
                        </a:rPr>
                        <a:t>George Hays II, PhD. , Anglo-American University</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2909156189"/>
                  </a:ext>
                </a:extLst>
              </a:tr>
              <a:tr h="377415">
                <a:tc>
                  <a:txBody>
                    <a:bodyPr/>
                    <a:lstStyle/>
                    <a:p>
                      <a:pPr>
                        <a:lnSpc>
                          <a:spcPts val="1800"/>
                        </a:lnSpc>
                        <a:spcAft>
                          <a:spcPts val="800"/>
                        </a:spcAft>
                      </a:pPr>
                      <a:r>
                        <a:rPr lang="en-US" sz="1350" dirty="0">
                          <a:effectLst/>
                        </a:rPr>
                        <a:t>Dr. Joshua M. Hayden, EdD., Anglo-American University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1734722529"/>
                  </a:ext>
                </a:extLst>
              </a:tr>
              <a:tr h="377415">
                <a:tc>
                  <a:txBody>
                    <a:bodyPr/>
                    <a:lstStyle/>
                    <a:p>
                      <a:pPr>
                        <a:lnSpc>
                          <a:spcPts val="1800"/>
                        </a:lnSpc>
                        <a:spcAft>
                          <a:spcPts val="800"/>
                        </a:spcAft>
                      </a:pPr>
                      <a:r>
                        <a:rPr lang="en-US" sz="1400" dirty="0">
                          <a:solidFill>
                            <a:srgbClr val="FFC000"/>
                          </a:solidFill>
                          <a:effectLst/>
                        </a:rPr>
                        <a:t>dr. hab. Izabella </a:t>
                      </a:r>
                      <a:r>
                        <a:rPr lang="en-US" sz="1400" dirty="0" err="1">
                          <a:solidFill>
                            <a:srgbClr val="FFC000"/>
                          </a:solidFill>
                          <a:effectLst/>
                        </a:rPr>
                        <a:t>Łęcka</a:t>
                      </a:r>
                      <a:r>
                        <a:rPr lang="en-US" sz="1400" dirty="0">
                          <a:solidFill>
                            <a:srgbClr val="FFC000"/>
                          </a:solidFill>
                          <a:effectLst/>
                        </a:rPr>
                        <a:t>, University of Warsaw</a:t>
                      </a:r>
                      <a:r>
                        <a:rPr lang="pl-PL" sz="1400" dirty="0">
                          <a:solidFill>
                            <a:srgbClr val="FFC000"/>
                          </a:solidFill>
                          <a:effectLst/>
                        </a:rPr>
                        <a:t> </a:t>
                      </a:r>
                      <a:endParaRPr lang="pl-PL"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201586501"/>
                  </a:ext>
                </a:extLst>
              </a:tr>
              <a:tr h="377415">
                <a:tc>
                  <a:txBody>
                    <a:bodyPr/>
                    <a:lstStyle/>
                    <a:p>
                      <a:pPr marL="0" marR="0" lvl="0" indent="0" algn="l" defTabSz="914400" rtl="0" eaLnBrk="1" fontAlgn="auto" latinLnBrk="0" hangingPunct="1">
                        <a:lnSpc>
                          <a:spcPts val="1800"/>
                        </a:lnSpc>
                        <a:spcBef>
                          <a:spcPts val="0"/>
                        </a:spcBef>
                        <a:spcAft>
                          <a:spcPts val="800"/>
                        </a:spcAft>
                        <a:buClrTx/>
                        <a:buSzTx/>
                        <a:buFontTx/>
                        <a:buNone/>
                        <a:tabLst/>
                        <a:defRPr/>
                      </a:pPr>
                      <a:r>
                        <a:rPr lang="en-US" sz="1400" dirty="0">
                          <a:solidFill>
                            <a:srgbClr val="FFC000"/>
                          </a:solidFill>
                          <a:effectLst/>
                        </a:rPr>
                        <a:t>dr. hab. Tomasz </a:t>
                      </a:r>
                      <a:r>
                        <a:rPr lang="en-US" sz="1400" dirty="0" err="1">
                          <a:solidFill>
                            <a:srgbClr val="FFC000"/>
                          </a:solidFill>
                          <a:effectLst/>
                        </a:rPr>
                        <a:t>Ochinowski</a:t>
                      </a:r>
                      <a:r>
                        <a:rPr lang="en-US" sz="1400" dirty="0">
                          <a:solidFill>
                            <a:srgbClr val="FFC000"/>
                          </a:solidFill>
                          <a:effectLst/>
                        </a:rPr>
                        <a:t>, University of Warsaw</a:t>
                      </a:r>
                      <a:endParaRPr lang="pl-PL" sz="14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800"/>
                        </a:spcAft>
                      </a:pPr>
                      <a:r>
                        <a:rPr lang="pl-PL" sz="1400" dirty="0">
                          <a:solidFill>
                            <a:srgbClr val="FFC000"/>
                          </a:solidFill>
                          <a:effectLst/>
                          <a:latin typeface="+mn-lt"/>
                          <a:ea typeface="Calibri" panose="020F0502020204030204" pitchFamily="34" charset="0"/>
                          <a:cs typeface="Times New Roman" panose="02020603050405020304" pitchFamily="18" charset="0"/>
                        </a:rPr>
                        <a:t>Student Weronika Michalska, University of </a:t>
                      </a:r>
                      <a:r>
                        <a:rPr lang="pl-PL" sz="1400" dirty="0" err="1">
                          <a:solidFill>
                            <a:srgbClr val="FFC000"/>
                          </a:solidFill>
                          <a:effectLst/>
                          <a:latin typeface="+mn-lt"/>
                          <a:ea typeface="Calibri" panose="020F0502020204030204" pitchFamily="34" charset="0"/>
                          <a:cs typeface="Times New Roman" panose="02020603050405020304" pitchFamily="18" charset="0"/>
                        </a:rPr>
                        <a:t>Warsaw</a:t>
                      </a:r>
                      <a:endParaRPr lang="pl-PL" sz="1400" dirty="0">
                        <a:solidFill>
                          <a:srgbClr val="FFC000"/>
                        </a:solidFill>
                        <a:effectLst/>
                        <a:latin typeface="+mn-lt"/>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2562369409"/>
                  </a:ext>
                </a:extLst>
              </a:tr>
              <a:tr h="377415">
                <a:tc>
                  <a:txBody>
                    <a:bodyPr/>
                    <a:lstStyle/>
                    <a:p>
                      <a:pPr>
                        <a:lnSpc>
                          <a:spcPts val="1800"/>
                        </a:lnSpc>
                        <a:spcAft>
                          <a:spcPts val="800"/>
                        </a:spcAft>
                      </a:pPr>
                      <a:r>
                        <a:rPr lang="en-US" sz="1350" dirty="0">
                          <a:effectLst/>
                        </a:rPr>
                        <a:t>doc. </a:t>
                      </a:r>
                      <a:r>
                        <a:rPr lang="en-US" sz="1350" dirty="0" err="1">
                          <a:effectLst/>
                        </a:rPr>
                        <a:t>JUDr</a:t>
                      </a:r>
                      <a:r>
                        <a:rPr lang="en-US" sz="1350" dirty="0">
                          <a:effectLst/>
                        </a:rPr>
                        <a:t>. Ing. </a:t>
                      </a:r>
                      <a:r>
                        <a:rPr lang="en-US" sz="1350" dirty="0" err="1">
                          <a:effectLst/>
                        </a:rPr>
                        <a:t>Ján</a:t>
                      </a:r>
                      <a:r>
                        <a:rPr lang="en-US" sz="1350" dirty="0">
                          <a:effectLst/>
                        </a:rPr>
                        <a:t> </a:t>
                      </a:r>
                      <a:r>
                        <a:rPr lang="en-US" sz="1350" dirty="0" err="1">
                          <a:effectLst/>
                        </a:rPr>
                        <a:t>Šebo</a:t>
                      </a:r>
                      <a:r>
                        <a:rPr lang="en-US" sz="1350" dirty="0">
                          <a:effectLst/>
                        </a:rPr>
                        <a:t>, PhD. , Matej Bel University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2181378951"/>
                  </a:ext>
                </a:extLst>
              </a:tr>
              <a:tr h="377415">
                <a:tc>
                  <a:txBody>
                    <a:bodyPr/>
                    <a:lstStyle/>
                    <a:p>
                      <a:pPr>
                        <a:lnSpc>
                          <a:spcPts val="1800"/>
                        </a:lnSpc>
                        <a:spcAft>
                          <a:spcPts val="800"/>
                        </a:spcAft>
                      </a:pPr>
                      <a:r>
                        <a:rPr lang="en-US" sz="1350" dirty="0">
                          <a:effectLst/>
                        </a:rPr>
                        <a:t>Ing. Peter </a:t>
                      </a:r>
                      <a:r>
                        <a:rPr lang="en-US" sz="1350" dirty="0" err="1">
                          <a:effectLst/>
                        </a:rPr>
                        <a:t>Bolcha</a:t>
                      </a:r>
                      <a:r>
                        <a:rPr lang="en-US" sz="1350" dirty="0">
                          <a:effectLst/>
                        </a:rPr>
                        <a:t>, PhD. , Matej Bel University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4188923616"/>
                  </a:ext>
                </a:extLst>
              </a:tr>
              <a:tr h="716835">
                <a:tc>
                  <a:txBody>
                    <a:bodyPr/>
                    <a:lstStyle/>
                    <a:p>
                      <a:pPr>
                        <a:lnSpc>
                          <a:spcPts val="1800"/>
                        </a:lnSpc>
                        <a:spcAft>
                          <a:spcPts val="800"/>
                        </a:spcAft>
                      </a:pPr>
                      <a:r>
                        <a:rPr lang="en-US" sz="1350" dirty="0">
                          <a:effectLst/>
                        </a:rPr>
                        <a:t>Zoltán </a:t>
                      </a:r>
                      <a:r>
                        <a:rPr lang="en-US" sz="1350" dirty="0" err="1">
                          <a:effectLst/>
                        </a:rPr>
                        <a:t>Gábor</a:t>
                      </a:r>
                      <a:r>
                        <a:rPr lang="en-US" sz="1350" dirty="0">
                          <a:effectLst/>
                        </a:rPr>
                        <a:t> </a:t>
                      </a:r>
                      <a:r>
                        <a:rPr lang="en-US" sz="1350" dirty="0" err="1">
                          <a:effectLst/>
                        </a:rPr>
                        <a:t>Szücs</a:t>
                      </a:r>
                      <a:r>
                        <a:rPr lang="en-US" sz="1350" dirty="0">
                          <a:effectLst/>
                        </a:rPr>
                        <a:t>, PhD. , Institute of Political Science, Centre for Social Sciences, Hungarian Academy of Sciences</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1821861813"/>
                  </a:ext>
                </a:extLst>
              </a:tr>
              <a:tr h="377415">
                <a:tc>
                  <a:txBody>
                    <a:bodyPr/>
                    <a:lstStyle/>
                    <a:p>
                      <a:pPr>
                        <a:lnSpc>
                          <a:spcPts val="1800"/>
                        </a:lnSpc>
                        <a:spcAft>
                          <a:spcPts val="800"/>
                        </a:spcAft>
                      </a:pPr>
                      <a:r>
                        <a:rPr lang="en-US" sz="1350">
                          <a:effectLst/>
                        </a:rPr>
                        <a:t>Judit Takács, PhD., Dr. habil. , Institute of Sociology, Center of Social Sciences, Hungarian Academy of Sciences</a:t>
                      </a:r>
                      <a:endParaRPr lang="pl-PL" sz="110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4051742446"/>
                  </a:ext>
                </a:extLst>
              </a:tr>
              <a:tr h="377415">
                <a:tc>
                  <a:txBody>
                    <a:bodyPr/>
                    <a:lstStyle/>
                    <a:p>
                      <a:pPr>
                        <a:lnSpc>
                          <a:spcPts val="1800"/>
                        </a:lnSpc>
                        <a:spcAft>
                          <a:spcPts val="800"/>
                        </a:spcAft>
                      </a:pPr>
                      <a:r>
                        <a:rPr lang="en-US" sz="1350" dirty="0" err="1">
                          <a:effectLst/>
                        </a:rPr>
                        <a:t>Tamás</a:t>
                      </a:r>
                      <a:r>
                        <a:rPr lang="en-US" sz="1350" dirty="0">
                          <a:effectLst/>
                        </a:rPr>
                        <a:t> </a:t>
                      </a:r>
                      <a:r>
                        <a:rPr lang="en-US" sz="1350" dirty="0" err="1">
                          <a:effectLst/>
                        </a:rPr>
                        <a:t>Tóth</a:t>
                      </a:r>
                      <a:r>
                        <a:rPr lang="en-US" sz="1350" dirty="0">
                          <a:effectLst/>
                        </a:rPr>
                        <a:t>, PhD. , Institute of Communication and Sociology, Corvinus University</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9050" marR="19050" marT="19050" marB="19050" anchor="ctr">
                    <a:solidFill>
                      <a:schemeClr val="accent4"/>
                    </a:solidFill>
                  </a:tcPr>
                </a:tc>
                <a:extLst>
                  <a:ext uri="{0D108BD9-81ED-4DB2-BD59-A6C34878D82A}">
                    <a16:rowId xmlns:a16="http://schemas.microsoft.com/office/drawing/2014/main" val="3320434650"/>
                  </a:ext>
                </a:extLst>
              </a:tr>
            </a:tbl>
          </a:graphicData>
        </a:graphic>
      </p:graphicFrame>
    </p:spTree>
    <p:extLst>
      <p:ext uri="{BB962C8B-B14F-4D97-AF65-F5344CB8AC3E}">
        <p14:creationId xmlns:p14="http://schemas.microsoft.com/office/powerpoint/2010/main" val="3264567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158AD-0BC1-08BB-20CF-FFF17207A106}"/>
              </a:ext>
            </a:extLst>
          </p:cNvPr>
          <p:cNvSpPr>
            <a:spLocks noGrp="1"/>
          </p:cNvSpPr>
          <p:nvPr>
            <p:ph type="title"/>
          </p:nvPr>
        </p:nvSpPr>
        <p:spPr/>
        <p:txBody>
          <a:bodyPr/>
          <a:lstStyle/>
          <a:p>
            <a:r>
              <a:rPr lang="en-US" dirty="0"/>
              <a:t>Populism breeds distrust</a:t>
            </a:r>
          </a:p>
        </p:txBody>
      </p:sp>
      <p:pic>
        <p:nvPicPr>
          <p:cNvPr id="7" name="Content Placeholder 6">
            <a:extLst>
              <a:ext uri="{FF2B5EF4-FFF2-40B4-BE49-F238E27FC236}">
                <a16:creationId xmlns:a16="http://schemas.microsoft.com/office/drawing/2014/main" id="{35858F16-C61A-C203-FCD0-00C387C4D3EF}"/>
              </a:ext>
            </a:extLst>
          </p:cNvPr>
          <p:cNvPicPr>
            <a:picLocks noGrp="1" noChangeAspect="1"/>
          </p:cNvPicPr>
          <p:nvPr>
            <p:ph idx="1"/>
          </p:nvPr>
        </p:nvPicPr>
        <p:blipFill rotWithShape="1">
          <a:blip r:embed="rId2"/>
          <a:srcRect b="31142"/>
          <a:stretch/>
        </p:blipFill>
        <p:spPr>
          <a:xfrm>
            <a:off x="6882782" y="142298"/>
            <a:ext cx="4589020" cy="6026414"/>
          </a:xfrm>
        </p:spPr>
      </p:pic>
      <p:sp>
        <p:nvSpPr>
          <p:cNvPr id="8" name="TextBox 7">
            <a:extLst>
              <a:ext uri="{FF2B5EF4-FFF2-40B4-BE49-F238E27FC236}">
                <a16:creationId xmlns:a16="http://schemas.microsoft.com/office/drawing/2014/main" id="{27934EC2-665F-3304-1B53-C53288306856}"/>
              </a:ext>
            </a:extLst>
          </p:cNvPr>
          <p:cNvSpPr txBox="1"/>
          <p:nvPr/>
        </p:nvSpPr>
        <p:spPr>
          <a:xfrm rot="10800000" flipV="1">
            <a:off x="7551174" y="6346370"/>
            <a:ext cx="4069325" cy="369332"/>
          </a:xfrm>
          <a:prstGeom prst="rect">
            <a:avLst/>
          </a:prstGeom>
          <a:noFill/>
        </p:spPr>
        <p:txBody>
          <a:bodyPr wrap="square" rtlCol="0">
            <a:spAutoFit/>
          </a:bodyPr>
          <a:lstStyle/>
          <a:p>
            <a:r>
              <a:rPr lang="en-US" dirty="0"/>
              <a:t>Pew Research Center, 2020 data</a:t>
            </a:r>
          </a:p>
        </p:txBody>
      </p:sp>
      <p:sp>
        <p:nvSpPr>
          <p:cNvPr id="3" name="pole tekstowe 2">
            <a:extLst>
              <a:ext uri="{FF2B5EF4-FFF2-40B4-BE49-F238E27FC236}">
                <a16:creationId xmlns:a16="http://schemas.microsoft.com/office/drawing/2014/main" id="{D6778E2F-09F0-552F-4448-B5329157A277}"/>
              </a:ext>
            </a:extLst>
          </p:cNvPr>
          <p:cNvSpPr txBox="1"/>
          <p:nvPr/>
        </p:nvSpPr>
        <p:spPr>
          <a:xfrm>
            <a:off x="619432" y="2192594"/>
            <a:ext cx="5879691" cy="584775"/>
          </a:xfrm>
          <a:prstGeom prst="rect">
            <a:avLst/>
          </a:prstGeom>
          <a:noFill/>
        </p:spPr>
        <p:txBody>
          <a:bodyPr wrap="square" rtlCol="0">
            <a:spAutoFit/>
          </a:bodyPr>
          <a:lstStyle/>
          <a:p>
            <a:r>
              <a:rPr lang="pl-PL" sz="3200" dirty="0">
                <a:latin typeface="Calibri" panose="020F0502020204030204" pitchFamily="34" charset="0"/>
                <a:ea typeface="Calibri" panose="020F0502020204030204" pitchFamily="34" charset="0"/>
                <a:cs typeface="Calibri" panose="020F0502020204030204" pitchFamily="34" charset="0"/>
              </a:rPr>
              <a:t>Populizm sprzyja brakowi zaufania</a:t>
            </a:r>
          </a:p>
        </p:txBody>
      </p:sp>
    </p:spTree>
    <p:extLst>
      <p:ext uri="{BB962C8B-B14F-4D97-AF65-F5344CB8AC3E}">
        <p14:creationId xmlns:p14="http://schemas.microsoft.com/office/powerpoint/2010/main" val="702949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120B-4480-339D-08BE-0639EEB149DE}"/>
              </a:ext>
            </a:extLst>
          </p:cNvPr>
          <p:cNvSpPr>
            <a:spLocks noGrp="1"/>
          </p:cNvSpPr>
          <p:nvPr>
            <p:ph type="title"/>
          </p:nvPr>
        </p:nvSpPr>
        <p:spPr>
          <a:xfrm>
            <a:off x="571500" y="689289"/>
            <a:ext cx="11246252" cy="1084101"/>
          </a:xfrm>
        </p:spPr>
        <p:txBody>
          <a:bodyPr>
            <a:normAutofit/>
          </a:bodyPr>
          <a:lstStyle/>
          <a:p>
            <a:r>
              <a:rPr lang="en-US" dirty="0"/>
              <a:t>COVID-19 in the Czech Republic </a:t>
            </a:r>
          </a:p>
        </p:txBody>
      </p:sp>
      <p:sp>
        <p:nvSpPr>
          <p:cNvPr id="3" name="Content Placeholder 2">
            <a:extLst>
              <a:ext uri="{FF2B5EF4-FFF2-40B4-BE49-F238E27FC236}">
                <a16:creationId xmlns:a16="http://schemas.microsoft.com/office/drawing/2014/main" id="{91EB10D6-EDD0-34DE-AC56-671056F5FCEC}"/>
              </a:ext>
            </a:extLst>
          </p:cNvPr>
          <p:cNvSpPr>
            <a:spLocks noGrp="1"/>
          </p:cNvSpPr>
          <p:nvPr>
            <p:ph idx="1"/>
          </p:nvPr>
        </p:nvSpPr>
        <p:spPr/>
        <p:txBody>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“During the first wave, there was a “wartime” appeal to solidarity and social responsibility, the acceptance of which helped ensure a surprisingly minor caseload. This message was particularly strong around masking. Masking, as well as adhering to lockdown measures, were expressed in terms of group identity and group effort against a common enemy. The lack of victory after the combined individual as well as group sacrifice helped swing the pendulum from the Czech Republic being negligibly affected during the first wave to consistently being among the worst affected in subsequent waves.”</a:t>
            </a:r>
          </a:p>
          <a:p>
            <a:pPr marL="0" indent="0">
              <a:buNone/>
            </a:pPr>
            <a:endParaRPr lang="en-US" dirty="0"/>
          </a:p>
        </p:txBody>
      </p:sp>
      <p:pic>
        <p:nvPicPr>
          <p:cNvPr id="1026" name="Picture 2" descr="flat flag of Czechoslovakia - czech flag - stock images, pictures and photos">
            <a:extLst>
              <a:ext uri="{FF2B5EF4-FFF2-40B4-BE49-F238E27FC236}">
                <a16:creationId xmlns:a16="http://schemas.microsoft.com/office/drawing/2014/main" id="{B72BB520-31B5-D2C8-CDBB-2AD26DFB7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528" y="478410"/>
            <a:ext cx="2258786" cy="15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8557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D84D9B6-BCF7-162C-DAA5-931A8ACCBC3E}"/>
              </a:ext>
            </a:extLst>
          </p:cNvPr>
          <p:cNvSpPr>
            <a:spLocks noGrp="1"/>
          </p:cNvSpPr>
          <p:nvPr>
            <p:ph type="title"/>
          </p:nvPr>
        </p:nvSpPr>
        <p:spPr/>
        <p:txBody>
          <a:bodyPr/>
          <a:lstStyle/>
          <a:p>
            <a:r>
              <a:rPr lang="pl-PL" dirty="0"/>
              <a:t>COVID-19 w Republice Czeskiej</a:t>
            </a:r>
          </a:p>
        </p:txBody>
      </p:sp>
      <p:sp>
        <p:nvSpPr>
          <p:cNvPr id="3" name="Symbol zastępczy zawartości 2">
            <a:extLst>
              <a:ext uri="{FF2B5EF4-FFF2-40B4-BE49-F238E27FC236}">
                <a16:creationId xmlns:a16="http://schemas.microsoft.com/office/drawing/2014/main" id="{F2CF8FB5-26B4-CAA2-D60F-CD3420651C1D}"/>
              </a:ext>
            </a:extLst>
          </p:cNvPr>
          <p:cNvSpPr>
            <a:spLocks noGrp="1"/>
          </p:cNvSpPr>
          <p:nvPr>
            <p:ph idx="1"/>
          </p:nvPr>
        </p:nvSpPr>
        <p:spPr/>
        <p:txBody>
          <a:bodyPr>
            <a:normAutofit/>
          </a:bodyPr>
          <a:lstStyle/>
          <a:p>
            <a:r>
              <a:rPr lang="pl-PL" sz="2200" dirty="0">
                <a:latin typeface="Calibri" panose="020F0502020204030204" pitchFamily="34" charset="0"/>
                <a:ea typeface="Calibri" panose="020F0502020204030204" pitchFamily="34" charset="0"/>
                <a:cs typeface="Calibri" panose="020F0502020204030204" pitchFamily="34" charset="0"/>
              </a:rPr>
              <a:t>„Podczas pierwszej fali pojawiło się „wojenne” wezwanie do solidarności i odpowiedzialności społecznej, której przyjęcie pomogło zapewnić niestety tylko niewielką liczbę spraw. Ta wiadomość była szczególnie widoczna w przypadku zakładania masek. Noszenie masek, a także przestrzeganie środków izolacji, wyrażało się w kategoriach tożsamości grupowej i grupowego wysiłku przeciwko wspólnemu wrogowi. Brak zwycięstwa w tym zakresie po połączonym poświęceniu indywidualnym i grupowym pomógł przechylić wahadło w Republice Czeskiej, która została wprawdzie została znikomo dotknięta podczas pierwszej fali  COVID-19, do stałego znajdowania się wśród najbardziej dotkniętych w kolejnych falach”.</a:t>
            </a:r>
          </a:p>
        </p:txBody>
      </p:sp>
    </p:spTree>
    <p:extLst>
      <p:ext uri="{BB962C8B-B14F-4D97-AF65-F5344CB8AC3E}">
        <p14:creationId xmlns:p14="http://schemas.microsoft.com/office/powerpoint/2010/main" val="479489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120B-4480-339D-08BE-0639EEB149DE}"/>
              </a:ext>
            </a:extLst>
          </p:cNvPr>
          <p:cNvSpPr>
            <a:spLocks noGrp="1"/>
          </p:cNvSpPr>
          <p:nvPr>
            <p:ph type="title"/>
          </p:nvPr>
        </p:nvSpPr>
        <p:spPr>
          <a:xfrm>
            <a:off x="571500" y="689289"/>
            <a:ext cx="11246252" cy="1084101"/>
          </a:xfrm>
        </p:spPr>
        <p:txBody>
          <a:bodyPr>
            <a:normAutofit/>
          </a:bodyPr>
          <a:lstStyle/>
          <a:p>
            <a:r>
              <a:rPr lang="en-US" dirty="0"/>
              <a:t>COVID-19 in the Czech Republic </a:t>
            </a:r>
          </a:p>
        </p:txBody>
      </p:sp>
      <p:sp>
        <p:nvSpPr>
          <p:cNvPr id="3" name="Content Placeholder 2">
            <a:extLst>
              <a:ext uri="{FF2B5EF4-FFF2-40B4-BE49-F238E27FC236}">
                <a16:creationId xmlns:a16="http://schemas.microsoft.com/office/drawing/2014/main" id="{91EB10D6-EDD0-34DE-AC56-671056F5FCEC}"/>
              </a:ext>
            </a:extLst>
          </p:cNvPr>
          <p:cNvSpPr>
            <a:spLocks noGrp="1"/>
          </p:cNvSpPr>
          <p:nvPr>
            <p:ph idx="1"/>
          </p:nvPr>
        </p:nvSpPr>
        <p:spPr>
          <a:xfrm>
            <a:off x="304080" y="1984267"/>
            <a:ext cx="11059811" cy="3910987"/>
          </a:xfrm>
        </p:spPr>
        <p:txBody>
          <a:bodyPr>
            <a:normAutofit fontScale="92500" lnSpcReduction="10000"/>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“Individual statements of information were disseminated broadly and clearly during the pandemic. The problem emerges when the various bits of information are engaged with across time and across waves. Clear statements about what is going on beyond the immediate day of reference are noticeably inconsistent. Within the time period of a few days, the government could reverse its declared policy position. Businesses and schools were allowed to reopen only to be limited or closed in short order. For safety, masks had to be worn in public transport except for the drivers, who one would expect would be at greatest risk of infection and vectoring. The information was disseminated across multiple media, as well as posted by businesses and other effected establishments. This did not translate to the information being easily understood.”</a:t>
            </a:r>
            <a:endParaRPr lang="en-US" sz="2800" dirty="0"/>
          </a:p>
        </p:txBody>
      </p:sp>
      <p:pic>
        <p:nvPicPr>
          <p:cNvPr id="1026" name="Picture 2" descr="flat flag of Czechoslovakia - czech flag - stock images, pictures and photos">
            <a:extLst>
              <a:ext uri="{FF2B5EF4-FFF2-40B4-BE49-F238E27FC236}">
                <a16:creationId xmlns:a16="http://schemas.microsoft.com/office/drawing/2014/main" id="{B72BB520-31B5-D2C8-CDBB-2AD26DFB7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528" y="478410"/>
            <a:ext cx="2258786" cy="15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53148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DA5BA5-DF54-6B9E-11DC-2E8C6070E73D}"/>
              </a:ext>
            </a:extLst>
          </p:cNvPr>
          <p:cNvSpPr>
            <a:spLocks noGrp="1"/>
          </p:cNvSpPr>
          <p:nvPr>
            <p:ph type="title"/>
          </p:nvPr>
        </p:nvSpPr>
        <p:spPr/>
        <p:txBody>
          <a:bodyPr/>
          <a:lstStyle/>
          <a:p>
            <a:r>
              <a:rPr lang="pl-PL" dirty="0"/>
              <a:t>COVID-19 w Republice Czeskiej</a:t>
            </a:r>
          </a:p>
        </p:txBody>
      </p:sp>
      <p:sp>
        <p:nvSpPr>
          <p:cNvPr id="3" name="Symbol zastępczy zawartości 2">
            <a:extLst>
              <a:ext uri="{FF2B5EF4-FFF2-40B4-BE49-F238E27FC236}">
                <a16:creationId xmlns:a16="http://schemas.microsoft.com/office/drawing/2014/main" id="{42F6EACE-9104-B05B-1D7B-896E335AEE0E}"/>
              </a:ext>
            </a:extLst>
          </p:cNvPr>
          <p:cNvSpPr>
            <a:spLocks noGrp="1"/>
          </p:cNvSpPr>
          <p:nvPr>
            <p:ph idx="1"/>
          </p:nvPr>
        </p:nvSpPr>
        <p:spPr/>
        <p:txBody>
          <a:bodyPr>
            <a:normAutofit/>
          </a:bodyPr>
          <a:lstStyle/>
          <a:p>
            <a:r>
              <a:rPr lang="pl-PL" sz="2200" dirty="0">
                <a:latin typeface="Calibri" panose="020F0502020204030204" pitchFamily="34" charset="0"/>
                <a:ea typeface="Calibri" panose="020F0502020204030204" pitchFamily="34" charset="0"/>
                <a:cs typeface="Calibri" panose="020F0502020204030204" pitchFamily="34" charset="0"/>
              </a:rPr>
              <a:t>„Indywidualne zestawienia informacji były szeroko i wyraźnie rozpowszechniane w czasie pandemii. Problem pojawiał się, ze spójnością informacji w czasie i falach.</a:t>
            </a:r>
          </a:p>
          <a:p>
            <a:r>
              <a:rPr lang="pl-PL" sz="2200" dirty="0">
                <a:latin typeface="Calibri" panose="020F0502020204030204" pitchFamily="34" charset="0"/>
                <a:ea typeface="Calibri" panose="020F0502020204030204" pitchFamily="34" charset="0"/>
                <a:cs typeface="Calibri" panose="020F0502020204030204" pitchFamily="34" charset="0"/>
              </a:rPr>
              <a:t> Firmy i szkoły mogły zostać ponownie otwarte tylko po to, by zostać ograniczone lub zamknięte w krótkim czasie. Ze względów bezpieczeństwa maski musiały być noszone w transporcie publicznym, z wyjątkiem kierowców, którzy, jak można się spodziewać, byliby najbardziej narażeni na infekcję i wektory. </a:t>
            </a:r>
          </a:p>
          <a:p>
            <a:r>
              <a:rPr lang="pl-PL" sz="2200" dirty="0">
                <a:latin typeface="Calibri" panose="020F0502020204030204" pitchFamily="34" charset="0"/>
                <a:ea typeface="Calibri" panose="020F0502020204030204" pitchFamily="34" charset="0"/>
                <a:cs typeface="Calibri" panose="020F0502020204030204" pitchFamily="34" charset="0"/>
              </a:rPr>
              <a:t>Informacje były rozpowszechniane w wielu mediach, a także publikowane przez firmy i inne instytucje, których to dotyczyło. Nie przekładało się to na łatwe zrozumienie informacji”.</a:t>
            </a:r>
          </a:p>
        </p:txBody>
      </p:sp>
    </p:spTree>
    <p:extLst>
      <p:ext uri="{BB962C8B-B14F-4D97-AF65-F5344CB8AC3E}">
        <p14:creationId xmlns:p14="http://schemas.microsoft.com/office/powerpoint/2010/main" val="290175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4120B-4480-339D-08BE-0639EEB149DE}"/>
              </a:ext>
            </a:extLst>
          </p:cNvPr>
          <p:cNvSpPr>
            <a:spLocks noGrp="1"/>
          </p:cNvSpPr>
          <p:nvPr>
            <p:ph type="title"/>
          </p:nvPr>
        </p:nvSpPr>
        <p:spPr>
          <a:xfrm>
            <a:off x="571500" y="689289"/>
            <a:ext cx="11246252" cy="1084101"/>
          </a:xfrm>
        </p:spPr>
        <p:txBody>
          <a:bodyPr>
            <a:normAutofit/>
          </a:bodyPr>
          <a:lstStyle/>
          <a:p>
            <a:r>
              <a:rPr lang="en-US" dirty="0"/>
              <a:t>COVID-19 in the Czech Republic </a:t>
            </a:r>
          </a:p>
        </p:txBody>
      </p:sp>
      <p:sp>
        <p:nvSpPr>
          <p:cNvPr id="3" name="Content Placeholder 2">
            <a:extLst>
              <a:ext uri="{FF2B5EF4-FFF2-40B4-BE49-F238E27FC236}">
                <a16:creationId xmlns:a16="http://schemas.microsoft.com/office/drawing/2014/main" id="{91EB10D6-EDD0-34DE-AC56-671056F5FCEC}"/>
              </a:ext>
            </a:extLst>
          </p:cNvPr>
          <p:cNvSpPr>
            <a:spLocks noGrp="1"/>
          </p:cNvSpPr>
          <p:nvPr>
            <p:ph idx="1"/>
          </p:nvPr>
        </p:nvSpPr>
        <p:spPr/>
        <p:txBody>
          <a:bodyPr>
            <a:normAutofit fontScale="92500" lnSpcReduction="10000"/>
          </a:bodyPr>
          <a:lstStyle/>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“These mixed messages led to the pandemic response presenting a challenge to popular conceptualizations of science. Popularly conceived, science is a static statement of truth. In actuality, science is a dynamic process of searching for truth. As the pandemic progressed, statements by decision makers “supported by science” became less and less convincing. To the popular ear, science kept changing its mind. This gave far greater breathing space to anti-science and anti-leadership positions, muddying the waters of credibility. This situation would be bad enough if it were not exacerbated by the consequences of the health/economy debate within the government. Once it became evident that the worth of the individual lives of the population had ben reassessed, trust in the leadership and their claims to support were irreparably damaged.”</a:t>
            </a:r>
          </a:p>
          <a:p>
            <a:pPr marL="0" indent="0">
              <a:buNone/>
            </a:pPr>
            <a:endParaRPr lang="en-US" dirty="0"/>
          </a:p>
        </p:txBody>
      </p:sp>
      <p:pic>
        <p:nvPicPr>
          <p:cNvPr id="1026" name="Picture 2" descr="flat flag of Czechoslovakia - czech flag - stock images, pictures and photos">
            <a:extLst>
              <a:ext uri="{FF2B5EF4-FFF2-40B4-BE49-F238E27FC236}">
                <a16:creationId xmlns:a16="http://schemas.microsoft.com/office/drawing/2014/main" id="{B72BB520-31B5-D2C8-CDBB-2AD26DFB7C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5528" y="478410"/>
            <a:ext cx="2258786" cy="1505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9373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F35204-51DF-673A-28DD-61388BD896C0}"/>
              </a:ext>
            </a:extLst>
          </p:cNvPr>
          <p:cNvSpPr>
            <a:spLocks noGrp="1"/>
          </p:cNvSpPr>
          <p:nvPr>
            <p:ph type="title"/>
          </p:nvPr>
        </p:nvSpPr>
        <p:spPr/>
        <p:txBody>
          <a:bodyPr/>
          <a:lstStyle/>
          <a:p>
            <a:r>
              <a:rPr lang="pl-PL" dirty="0"/>
              <a:t>COVID-19 w Republice Czeskiej</a:t>
            </a:r>
          </a:p>
        </p:txBody>
      </p:sp>
      <p:sp>
        <p:nvSpPr>
          <p:cNvPr id="3" name="Symbol zastępczy zawartości 2">
            <a:extLst>
              <a:ext uri="{FF2B5EF4-FFF2-40B4-BE49-F238E27FC236}">
                <a16:creationId xmlns:a16="http://schemas.microsoft.com/office/drawing/2014/main" id="{F9F39914-2D4B-32D6-FC29-1C43074715FE}"/>
              </a:ext>
            </a:extLst>
          </p:cNvPr>
          <p:cNvSpPr>
            <a:spLocks noGrp="1"/>
          </p:cNvSpPr>
          <p:nvPr>
            <p:ph idx="1"/>
          </p:nvPr>
        </p:nvSpPr>
        <p:spPr/>
        <p:txBody>
          <a:bodyPr>
            <a:noAutofit/>
          </a:bodyPr>
          <a:lstStyle/>
          <a:p>
            <a:r>
              <a:rPr lang="pl-PL" sz="2200" dirty="0">
                <a:latin typeface="Calibri" panose="020F0502020204030204" pitchFamily="34" charset="0"/>
                <a:ea typeface="Calibri" panose="020F0502020204030204" pitchFamily="34" charset="0"/>
                <a:cs typeface="Calibri" panose="020F0502020204030204" pitchFamily="34" charset="0"/>
              </a:rPr>
              <a:t>Te mieszane komunikaty doprowadziły do reakcji na pandemię, stanowiącej wyzwanie dla popularnych konceptualizacji nauki. W potocznym rozumieniu nauka jest statycznym stwierdzeniem prawdy. W rzeczywistości nauka jest dynamicznym procesem poszukiwania prawdy. W miarę postępu pandemii wypowiedzi decydentów „poparte nauką” stawały się coraz mniej przekonujące. W codziennym odczuciu nauka ciągle zmieniała zdanie. Dało to znacznie więcej miejsca na stanowiska antynaukowe i przeciwne przywództwu, mącąc wody wiarygodności. Ta sytuacja byłaby wystarczająco zła, gdyby nie pogarszały jej konsekwencje debaty zdrowie/gospodarka w rządzie. Kiedy stało się oczywiste, że wartość życia poszczególnych ludzi została ponownie oceniona, zaufanie do przywódców i ich roszczenia do wsparcia zostały nieodwracalnie nadszarpnięte”.</a:t>
            </a:r>
          </a:p>
        </p:txBody>
      </p:sp>
    </p:spTree>
    <p:extLst>
      <p:ext uri="{BB962C8B-B14F-4D97-AF65-F5344CB8AC3E}">
        <p14:creationId xmlns:p14="http://schemas.microsoft.com/office/powerpoint/2010/main" val="751933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28BBFE-9F7E-5469-4577-3AEC3523BB53}"/>
              </a:ext>
            </a:extLst>
          </p:cNvPr>
          <p:cNvSpPr>
            <a:spLocks noGrp="1"/>
          </p:cNvSpPr>
          <p:nvPr>
            <p:ph type="title"/>
          </p:nvPr>
        </p:nvSpPr>
        <p:spPr/>
        <p:txBody>
          <a:bodyPr/>
          <a:lstStyle/>
          <a:p>
            <a:r>
              <a:rPr lang="pl-PL" dirty="0"/>
              <a:t>Republic of Poland - Rzeczpospolita Polska</a:t>
            </a:r>
          </a:p>
        </p:txBody>
      </p:sp>
      <p:sp>
        <p:nvSpPr>
          <p:cNvPr id="3" name="Symbol zastępczy zawartości 2">
            <a:extLst>
              <a:ext uri="{FF2B5EF4-FFF2-40B4-BE49-F238E27FC236}">
                <a16:creationId xmlns:a16="http://schemas.microsoft.com/office/drawing/2014/main" id="{B9D8B83F-3971-8EDC-1F26-4AC7F6B3B5ED}"/>
              </a:ext>
            </a:extLst>
          </p:cNvPr>
          <p:cNvSpPr>
            <a:spLocks noGrp="1"/>
          </p:cNvSpPr>
          <p:nvPr>
            <p:ph idx="1"/>
          </p:nvPr>
        </p:nvSpPr>
        <p:spPr/>
        <p:txBody>
          <a:bodyPr/>
          <a:lstStyle/>
          <a:p>
            <a:endParaRPr lang="pl-PL"/>
          </a:p>
        </p:txBody>
      </p:sp>
    </p:spTree>
    <p:extLst>
      <p:ext uri="{BB962C8B-B14F-4D97-AF65-F5344CB8AC3E}">
        <p14:creationId xmlns:p14="http://schemas.microsoft.com/office/powerpoint/2010/main" val="23023077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2E5396-BA01-9955-7DE3-3CBBEFA26802}"/>
              </a:ext>
            </a:extLst>
          </p:cNvPr>
          <p:cNvSpPr>
            <a:spLocks noGrp="1"/>
          </p:cNvSpPr>
          <p:nvPr>
            <p:ph type="title"/>
          </p:nvPr>
        </p:nvSpPr>
        <p:spPr/>
        <p:txBody>
          <a:bodyPr/>
          <a:lstStyle/>
          <a:p>
            <a:r>
              <a:rPr lang="pl-PL" dirty="0"/>
              <a:t>Republic of Poland - Rzeczpospolita Polska</a:t>
            </a:r>
          </a:p>
        </p:txBody>
      </p:sp>
      <p:sp>
        <p:nvSpPr>
          <p:cNvPr id="3" name="Symbol zastępczy zawartości 2">
            <a:extLst>
              <a:ext uri="{FF2B5EF4-FFF2-40B4-BE49-F238E27FC236}">
                <a16:creationId xmlns:a16="http://schemas.microsoft.com/office/drawing/2014/main" id="{C448308A-CF5C-8756-6AFD-456C13FDD5EA}"/>
              </a:ext>
            </a:extLst>
          </p:cNvPr>
          <p:cNvSpPr>
            <a:spLocks noGrp="1"/>
          </p:cNvSpPr>
          <p:nvPr>
            <p:ph sz="half" idx="1"/>
          </p:nvPr>
        </p:nvSpPr>
        <p:spPr/>
        <p:txBody>
          <a:bodyPr>
            <a:normAutofit fontScale="92500" lnSpcReduction="10000"/>
          </a:bodyPr>
          <a:lstStyle/>
          <a:p>
            <a:r>
              <a:rPr lang="en-US" sz="2200" dirty="0">
                <a:latin typeface="Calibri" panose="020F0502020204030204" pitchFamily="34" charset="0"/>
                <a:ea typeface="Calibri" panose="020F0502020204030204" pitchFamily="34" charset="0"/>
                <a:cs typeface="Calibri" panose="020F0502020204030204" pitchFamily="34" charset="0"/>
              </a:rPr>
              <a:t>All issues listed for Rep. Czech are also characteristic of Poland:</a:t>
            </a:r>
            <a:endParaRPr lang="pl-PL"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 information and decision chaos;</a:t>
            </a:r>
            <a:endParaRPr lang="pl-PL"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 sometimes even bizarre recommendations (such as a ban on entering the forest);</a:t>
            </a:r>
            <a:endParaRPr lang="pl-PL"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 increasingly heated disputes between doctors, giving space for para-scientific positions;</a:t>
            </a:r>
            <a:endParaRPr lang="pl-PL" sz="2200" dirty="0">
              <a:latin typeface="Calibri" panose="020F0502020204030204" pitchFamily="34" charset="0"/>
              <a:ea typeface="Calibri" panose="020F0502020204030204" pitchFamily="34" charset="0"/>
              <a:cs typeface="Calibri" panose="020F0502020204030204" pitchFamily="34" charset="0"/>
            </a:endParaRPr>
          </a:p>
          <a:p>
            <a:r>
              <a:rPr lang="en-US" sz="2200" dirty="0">
                <a:latin typeface="Calibri" panose="020F0502020204030204" pitchFamily="34" charset="0"/>
                <a:ea typeface="Calibri" panose="020F0502020204030204" pitchFamily="34" charset="0"/>
                <a:cs typeface="Calibri" panose="020F0502020204030204" pitchFamily="34" charset="0"/>
              </a:rPr>
              <a:t>-frequent changes of decisions within business operations.</a:t>
            </a:r>
            <a:endParaRPr lang="pl-PL" sz="2200" dirty="0">
              <a:latin typeface="Calibri" panose="020F0502020204030204" pitchFamily="34" charset="0"/>
              <a:ea typeface="Calibri" panose="020F0502020204030204" pitchFamily="34" charset="0"/>
              <a:cs typeface="Calibri" panose="020F0502020204030204" pitchFamily="34" charset="0"/>
            </a:endParaRPr>
          </a:p>
        </p:txBody>
      </p:sp>
      <p:sp>
        <p:nvSpPr>
          <p:cNvPr id="4" name="Symbol zastępczy zawartości 3">
            <a:extLst>
              <a:ext uri="{FF2B5EF4-FFF2-40B4-BE49-F238E27FC236}">
                <a16:creationId xmlns:a16="http://schemas.microsoft.com/office/drawing/2014/main" id="{3782B458-7C74-E02D-D86B-31888C0C7E91}"/>
              </a:ext>
            </a:extLst>
          </p:cNvPr>
          <p:cNvSpPr>
            <a:spLocks noGrp="1"/>
          </p:cNvSpPr>
          <p:nvPr>
            <p:ph sz="half" idx="2"/>
          </p:nvPr>
        </p:nvSpPr>
        <p:spPr>
          <a:xfrm>
            <a:off x="6341806" y="1917290"/>
            <a:ext cx="5850194" cy="4259672"/>
          </a:xfrm>
        </p:spPr>
        <p:txBody>
          <a:bodyPr>
            <a:noAutofit/>
          </a:bodyPr>
          <a:lstStyle/>
          <a:p>
            <a:r>
              <a:rPr lang="pl-PL" sz="2200" dirty="0">
                <a:latin typeface="Calibri" panose="020F0502020204030204" pitchFamily="34" charset="0"/>
                <a:ea typeface="Calibri" panose="020F0502020204030204" pitchFamily="34" charset="0"/>
                <a:cs typeface="Calibri" panose="020F0502020204030204" pitchFamily="34" charset="0"/>
              </a:rPr>
              <a:t>Wszystkie problemy wymienione odnośnie Rep. Czeskiej są charakterystyczne także dla Polski:</a:t>
            </a:r>
          </a:p>
          <a:p>
            <a:r>
              <a:rPr lang="pl-PL" sz="2200" dirty="0">
                <a:latin typeface="Calibri" panose="020F0502020204030204" pitchFamily="34" charset="0"/>
                <a:ea typeface="Calibri" panose="020F0502020204030204" pitchFamily="34" charset="0"/>
                <a:cs typeface="Calibri" panose="020F0502020204030204" pitchFamily="34" charset="0"/>
              </a:rPr>
              <a:t>- chaos informacyjno-decyzyjny;</a:t>
            </a:r>
          </a:p>
          <a:p>
            <a:r>
              <a:rPr lang="pl-PL" sz="2200" dirty="0">
                <a:latin typeface="Calibri" panose="020F0502020204030204" pitchFamily="34" charset="0"/>
                <a:ea typeface="Calibri" panose="020F0502020204030204" pitchFamily="34" charset="0"/>
                <a:cs typeface="Calibri" panose="020F0502020204030204" pitchFamily="34" charset="0"/>
              </a:rPr>
              <a:t>- momentami wręcz kuriozalne zalecenia (jak np. zakaz wstępu do lasu);</a:t>
            </a:r>
          </a:p>
          <a:p>
            <a:r>
              <a:rPr lang="pl-PL" sz="2200" dirty="0">
                <a:latin typeface="Calibri" panose="020F0502020204030204" pitchFamily="34" charset="0"/>
                <a:ea typeface="Calibri" panose="020F0502020204030204" pitchFamily="34" charset="0"/>
                <a:cs typeface="Calibri" panose="020F0502020204030204" pitchFamily="34" charset="0"/>
              </a:rPr>
              <a:t>- coraz gorętsze spory medyków, dające przestrzeń dla stanowisk paranaukowych;</a:t>
            </a:r>
          </a:p>
          <a:p>
            <a:r>
              <a:rPr lang="pl-PL" sz="2200" dirty="0">
                <a:latin typeface="Calibri" panose="020F0502020204030204" pitchFamily="34" charset="0"/>
                <a:ea typeface="Calibri" panose="020F0502020204030204" pitchFamily="34" charset="0"/>
                <a:cs typeface="Calibri" panose="020F0502020204030204" pitchFamily="34" charset="0"/>
              </a:rPr>
              <a:t>-częste zmiany decyzji w obrębie działania biznesu.</a:t>
            </a:r>
          </a:p>
        </p:txBody>
      </p:sp>
      <p:pic>
        <p:nvPicPr>
          <p:cNvPr id="5" name="Obraz 4">
            <a:extLst>
              <a:ext uri="{FF2B5EF4-FFF2-40B4-BE49-F238E27FC236}">
                <a16:creationId xmlns:a16="http://schemas.microsoft.com/office/drawing/2014/main" id="{0A661245-A38D-625B-6ECD-8302F3EC256F}"/>
              </a:ext>
            </a:extLst>
          </p:cNvPr>
          <p:cNvPicPr>
            <a:picLocks noChangeAspect="1"/>
          </p:cNvPicPr>
          <p:nvPr/>
        </p:nvPicPr>
        <p:blipFill>
          <a:blip r:embed="rId2"/>
          <a:stretch>
            <a:fillRect/>
          </a:stretch>
        </p:blipFill>
        <p:spPr>
          <a:xfrm>
            <a:off x="10559845" y="48116"/>
            <a:ext cx="1632155" cy="1022244"/>
          </a:xfrm>
          <a:prstGeom prst="rect">
            <a:avLst/>
          </a:prstGeom>
        </p:spPr>
      </p:pic>
    </p:spTree>
    <p:extLst>
      <p:ext uri="{BB962C8B-B14F-4D97-AF65-F5344CB8AC3E}">
        <p14:creationId xmlns:p14="http://schemas.microsoft.com/office/powerpoint/2010/main" val="3343658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957FF0-408A-5D06-9B76-A53AF76E73A6}"/>
              </a:ext>
            </a:extLst>
          </p:cNvPr>
          <p:cNvSpPr>
            <a:spLocks noGrp="1"/>
          </p:cNvSpPr>
          <p:nvPr>
            <p:ph type="title"/>
          </p:nvPr>
        </p:nvSpPr>
        <p:spPr/>
        <p:txBody>
          <a:bodyPr>
            <a:normAutofit fontScale="90000"/>
          </a:bodyPr>
          <a:lstStyle/>
          <a:p>
            <a:r>
              <a:rPr lang="en-US" dirty="0"/>
              <a:t>In addition, specifically in Poland, there was:</a:t>
            </a:r>
            <a:br>
              <a:rPr lang="pl-PL" dirty="0"/>
            </a:br>
            <a:r>
              <a:rPr lang="pl-PL" dirty="0"/>
              <a:t>Ponadto specyficznie w Polsce wystąpiło:</a:t>
            </a:r>
          </a:p>
        </p:txBody>
      </p:sp>
      <p:sp>
        <p:nvSpPr>
          <p:cNvPr id="3" name="Symbol zastępczy zawartości 2">
            <a:extLst>
              <a:ext uri="{FF2B5EF4-FFF2-40B4-BE49-F238E27FC236}">
                <a16:creationId xmlns:a16="http://schemas.microsoft.com/office/drawing/2014/main" id="{597C8C8D-156F-2548-9F66-A919F70A2547}"/>
              </a:ext>
            </a:extLst>
          </p:cNvPr>
          <p:cNvSpPr>
            <a:spLocks noGrp="1"/>
          </p:cNvSpPr>
          <p:nvPr>
            <p:ph sz="half" idx="1"/>
          </p:nvPr>
        </p:nvSpPr>
        <p:spPr/>
        <p:txBody>
          <a:bodyPr>
            <a:normAutofit fontScale="92500"/>
          </a:bodyPr>
          <a:lstStyle/>
          <a:p>
            <a:r>
              <a:rPr lang="en-US" dirty="0">
                <a:latin typeface="Calibri" panose="020F0502020204030204" pitchFamily="34" charset="0"/>
                <a:ea typeface="Calibri" panose="020F0502020204030204" pitchFamily="34" charset="0"/>
                <a:cs typeface="Calibri" panose="020F0502020204030204" pitchFamily="34" charset="0"/>
              </a:rPr>
              <a:t>Undermining government decisions by representatives of that government;</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Corruption related to the purchase of medicines and medical equipment (?)</a:t>
            </a:r>
            <a:r>
              <a:rPr lang="pl-PL"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Lack of respect for the law (?)</a:t>
            </a:r>
            <a:r>
              <a:rPr lang="pl-PL"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Unjustified high expenses related to the 2020 parliamentary elections</a:t>
            </a:r>
            <a:r>
              <a:rPr lang="pl-PL" dirty="0">
                <a:latin typeface="Calibri" panose="020F0502020204030204" pitchFamily="34" charset="0"/>
                <a:ea typeface="Calibri" panose="020F0502020204030204" pitchFamily="34" charset="0"/>
                <a:cs typeface="Calibri" panose="020F0502020204030204" pitchFamily="34" charset="0"/>
              </a:rPr>
              <a:t>;</a:t>
            </a:r>
          </a:p>
          <a:p>
            <a:r>
              <a:rPr lang="en-US" dirty="0">
                <a:latin typeface="Calibri" panose="020F0502020204030204" pitchFamily="34" charset="0"/>
                <a:ea typeface="Calibri" panose="020F0502020204030204" pitchFamily="34" charset="0"/>
                <a:cs typeface="Calibri" panose="020F0502020204030204" pitchFamily="34" charset="0"/>
              </a:rPr>
              <a:t>Strikes, in addition to the anti-vaccination movement, of entrepreneurs, including women against the restrictive anti-abortion act.</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Symbol zastępczy zawartości 3">
            <a:extLst>
              <a:ext uri="{FF2B5EF4-FFF2-40B4-BE49-F238E27FC236}">
                <a16:creationId xmlns:a16="http://schemas.microsoft.com/office/drawing/2014/main" id="{763F55DC-A62F-2901-A778-8BCF2F9ABD47}"/>
              </a:ext>
            </a:extLst>
          </p:cNvPr>
          <p:cNvSpPr>
            <a:spLocks noGrp="1"/>
          </p:cNvSpPr>
          <p:nvPr>
            <p:ph sz="half" idx="2"/>
          </p:nvPr>
        </p:nvSpPr>
        <p:spPr/>
        <p:txBody>
          <a:bodyPr>
            <a:normAutofit fontScale="92500"/>
          </a:bodyPr>
          <a:lstStyle/>
          <a:p>
            <a:r>
              <a:rPr lang="pl-PL" dirty="0">
                <a:latin typeface="Calibri" panose="020F0502020204030204" pitchFamily="34" charset="0"/>
                <a:ea typeface="Calibri" panose="020F0502020204030204" pitchFamily="34" charset="0"/>
                <a:cs typeface="Calibri" panose="020F0502020204030204" pitchFamily="34" charset="0"/>
              </a:rPr>
              <a:t>Podważanie decyzji rządowych przez przedstawicieli tego rządu;</a:t>
            </a:r>
          </a:p>
          <a:p>
            <a:r>
              <a:rPr lang="pl-PL" dirty="0">
                <a:latin typeface="Calibri" panose="020F0502020204030204" pitchFamily="34" charset="0"/>
                <a:ea typeface="Calibri" panose="020F0502020204030204" pitchFamily="34" charset="0"/>
                <a:cs typeface="Calibri" panose="020F0502020204030204" pitchFamily="34" charset="0"/>
              </a:rPr>
              <a:t>Korupcja związana z zakupem leków i sprzętu medycznego (?);</a:t>
            </a:r>
          </a:p>
          <a:p>
            <a:r>
              <a:rPr lang="pl-PL" dirty="0">
                <a:latin typeface="Calibri" panose="020F0502020204030204" pitchFamily="34" charset="0"/>
                <a:ea typeface="Calibri" panose="020F0502020204030204" pitchFamily="34" charset="0"/>
                <a:cs typeface="Calibri" panose="020F0502020204030204" pitchFamily="34" charset="0"/>
              </a:rPr>
              <a:t>Brak poszanowania prawa (?);</a:t>
            </a:r>
          </a:p>
          <a:p>
            <a:r>
              <a:rPr lang="pl-PL" dirty="0">
                <a:latin typeface="Calibri" panose="020F0502020204030204" pitchFamily="34" charset="0"/>
                <a:ea typeface="Calibri" panose="020F0502020204030204" pitchFamily="34" charset="0"/>
                <a:cs typeface="Calibri" panose="020F0502020204030204" pitchFamily="34" charset="0"/>
              </a:rPr>
              <a:t>Nieuzasadnione wysokie wydatki związane z wyborami parlamentarnymi 2020;</a:t>
            </a:r>
          </a:p>
          <a:p>
            <a:r>
              <a:rPr lang="pl-PL" dirty="0">
                <a:latin typeface="Calibri" panose="020F0502020204030204" pitchFamily="34" charset="0"/>
                <a:ea typeface="Calibri" panose="020F0502020204030204" pitchFamily="34" charset="0"/>
                <a:cs typeface="Calibri" panose="020F0502020204030204" pitchFamily="34" charset="0"/>
              </a:rPr>
              <a:t>Strajki, oprócz ruchu </a:t>
            </a:r>
            <a:r>
              <a:rPr lang="pl-PL" dirty="0" err="1">
                <a:latin typeface="Calibri" panose="020F0502020204030204" pitchFamily="34" charset="0"/>
                <a:ea typeface="Calibri" panose="020F0502020204030204" pitchFamily="34" charset="0"/>
                <a:cs typeface="Calibri" panose="020F0502020204030204" pitchFamily="34" charset="0"/>
              </a:rPr>
              <a:t>antyszczepionkowego</a:t>
            </a:r>
            <a:r>
              <a:rPr lang="pl-PL" dirty="0">
                <a:latin typeface="Calibri" panose="020F0502020204030204" pitchFamily="34" charset="0"/>
                <a:ea typeface="Calibri" panose="020F0502020204030204" pitchFamily="34" charset="0"/>
                <a:cs typeface="Calibri" panose="020F0502020204030204" pitchFamily="34" charset="0"/>
              </a:rPr>
              <a:t>, przedsiębiorców, także kobiet wobec restrykcyjnej ustawy antyaborcyjnej.</a:t>
            </a:r>
          </a:p>
          <a:p>
            <a:endParaRPr lang="pl-PL" dirty="0"/>
          </a:p>
          <a:p>
            <a:endParaRPr lang="pl-PL" dirty="0"/>
          </a:p>
        </p:txBody>
      </p:sp>
      <p:pic>
        <p:nvPicPr>
          <p:cNvPr id="5" name="Obraz 4">
            <a:extLst>
              <a:ext uri="{FF2B5EF4-FFF2-40B4-BE49-F238E27FC236}">
                <a16:creationId xmlns:a16="http://schemas.microsoft.com/office/drawing/2014/main" id="{E2113DE2-A078-4FE6-94A0-CFA4D7ECBCEC}"/>
              </a:ext>
            </a:extLst>
          </p:cNvPr>
          <p:cNvPicPr>
            <a:picLocks noChangeAspect="1"/>
          </p:cNvPicPr>
          <p:nvPr/>
        </p:nvPicPr>
        <p:blipFill>
          <a:blip r:embed="rId2"/>
          <a:stretch>
            <a:fillRect/>
          </a:stretch>
        </p:blipFill>
        <p:spPr>
          <a:xfrm>
            <a:off x="10382250" y="0"/>
            <a:ext cx="1809750" cy="1133475"/>
          </a:xfrm>
          <a:prstGeom prst="rect">
            <a:avLst/>
          </a:prstGeom>
        </p:spPr>
      </p:pic>
    </p:spTree>
    <p:extLst>
      <p:ext uri="{BB962C8B-B14F-4D97-AF65-F5344CB8AC3E}">
        <p14:creationId xmlns:p14="http://schemas.microsoft.com/office/powerpoint/2010/main" val="2104212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33A8-59A4-71A5-1250-4C0F7930692E}"/>
              </a:ext>
            </a:extLst>
          </p:cNvPr>
          <p:cNvSpPr>
            <a:spLocks noGrp="1"/>
          </p:cNvSpPr>
          <p:nvPr>
            <p:ph type="title"/>
          </p:nvPr>
        </p:nvSpPr>
        <p:spPr/>
        <p:txBody>
          <a:bodyPr>
            <a:normAutofit fontScale="90000"/>
          </a:bodyPr>
          <a:lstStyle/>
          <a:p>
            <a:pPr algn="ctr"/>
            <a:r>
              <a:rPr lang="en-US" dirty="0"/>
              <a:t>Learning Outcomes</a:t>
            </a:r>
            <a:r>
              <a:rPr lang="pl-PL" dirty="0"/>
              <a:t>  - </a:t>
            </a:r>
            <a:r>
              <a:rPr lang="pl-PL" sz="3600" dirty="0"/>
              <a:t>Umiejętności nabyte podczas             wykładu</a:t>
            </a:r>
            <a:endParaRPr lang="en-US" sz="3600" dirty="0"/>
          </a:p>
        </p:txBody>
      </p:sp>
      <p:sp>
        <p:nvSpPr>
          <p:cNvPr id="3" name="Content Placeholder 2">
            <a:extLst>
              <a:ext uri="{FF2B5EF4-FFF2-40B4-BE49-F238E27FC236}">
                <a16:creationId xmlns:a16="http://schemas.microsoft.com/office/drawing/2014/main" id="{F94B1FD2-1F86-5A26-0888-EBADCDBD578F}"/>
              </a:ext>
            </a:extLst>
          </p:cNvPr>
          <p:cNvSpPr>
            <a:spLocks noGrp="1"/>
          </p:cNvSpPr>
          <p:nvPr>
            <p:ph idx="1"/>
          </p:nvPr>
        </p:nvSpPr>
        <p:spPr>
          <a:xfrm>
            <a:off x="571499" y="2075688"/>
            <a:ext cx="5373609" cy="3910987"/>
          </a:xfrm>
        </p:spPr>
        <p:txBody>
          <a:bodyPr>
            <a:normAutofit fontScale="85000"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Understand leadership as a process, a relationship between leaders, followers and context</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a:t>
            </a:r>
          </a:p>
          <a:p>
            <a:r>
              <a:rPr lang="en-US" dirty="0">
                <a:latin typeface="Calibri" panose="020F0502020204030204" pitchFamily="34" charset="0"/>
                <a:ea typeface="Calibri" panose="020F0502020204030204" pitchFamily="34" charset="0"/>
                <a:cs typeface="Calibri" panose="020F0502020204030204" pitchFamily="34" charset="0"/>
              </a:rPr>
              <a:t>Integrate the concept of trust within the leadership process- its components and outcomes</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Apply the consequences of interpersonal and social trust within the crisis leadership during the COVID-19 pandemic</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Describe the how to build interpersonal and social/institutional trust</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Construct ways to build social and interpersonal trust in our own lives and communities.</a:t>
            </a: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5" name="pole tekstowe 4">
            <a:extLst>
              <a:ext uri="{FF2B5EF4-FFF2-40B4-BE49-F238E27FC236}">
                <a16:creationId xmlns:a16="http://schemas.microsoft.com/office/drawing/2014/main" id="{8CCF1905-0591-BBBB-5466-1D1244672EB6}"/>
              </a:ext>
            </a:extLst>
          </p:cNvPr>
          <p:cNvSpPr txBox="1"/>
          <p:nvPr/>
        </p:nvSpPr>
        <p:spPr>
          <a:xfrm>
            <a:off x="6096000" y="2075687"/>
            <a:ext cx="5854574" cy="4278094"/>
          </a:xfrm>
          <a:prstGeom prst="rect">
            <a:avLst/>
          </a:prstGeom>
          <a:noFill/>
        </p:spPr>
        <p:txBody>
          <a:bodyPr wrap="square">
            <a:spAutoFit/>
          </a:bodyPr>
          <a:lstStyle/>
          <a:p>
            <a:pPr marL="285750" indent="-285750">
              <a:buFont typeface="Arial" panose="020B0604020202020204" pitchFamily="34" charset="0"/>
              <a:buChar char="•"/>
            </a:pPr>
            <a:r>
              <a:rPr lang="pl-PL" sz="1700" dirty="0">
                <a:latin typeface="Calibri" panose="020F0502020204030204" pitchFamily="34" charset="0"/>
                <a:ea typeface="Calibri" panose="020F0502020204030204" pitchFamily="34" charset="0"/>
                <a:cs typeface="Calibri" panose="020F0502020204030204" pitchFamily="34" charset="0"/>
              </a:rPr>
              <a:t>Zrozumienie przywództwa jako procesu oraz związku między liderami, zwolennikami i kontekstem;</a:t>
            </a:r>
          </a:p>
          <a:p>
            <a:pPr marL="285750" indent="-285750">
              <a:buFont typeface="Arial" panose="020B0604020202020204" pitchFamily="34" charset="0"/>
              <a:buChar char="•"/>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sz="1700" dirty="0">
                <a:latin typeface="Calibri" panose="020F0502020204030204" pitchFamily="34" charset="0"/>
                <a:ea typeface="Calibri" panose="020F0502020204030204" pitchFamily="34" charset="0"/>
                <a:cs typeface="Calibri" panose="020F0502020204030204" pitchFamily="34" charset="0"/>
              </a:rPr>
              <a:t>Zintegrowanie koncepcji zaufania z procesem przywództwa – jego składnikami i wynikami;</a:t>
            </a:r>
          </a:p>
          <a:p>
            <a:pPr marL="285750" indent="-285750">
              <a:buFont typeface="Arial" panose="020B0604020202020204" pitchFamily="34" charset="0"/>
              <a:buChar char="•"/>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sz="1700" dirty="0">
                <a:latin typeface="Calibri" panose="020F0502020204030204" pitchFamily="34" charset="0"/>
                <a:ea typeface="Calibri" panose="020F0502020204030204" pitchFamily="34" charset="0"/>
                <a:cs typeface="Calibri" panose="020F0502020204030204" pitchFamily="34" charset="0"/>
              </a:rPr>
              <a:t>Zrozumienie konsekwencji zaufania interpersonalnego i społecznego w ramach przywództwa kryzysowego w czasie pandemii COVID-19;</a:t>
            </a:r>
          </a:p>
          <a:p>
            <a:pPr marL="285750" indent="-285750">
              <a:buFont typeface="Arial" panose="020B0604020202020204" pitchFamily="34" charset="0"/>
              <a:buChar char="•"/>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sz="1700" dirty="0">
                <a:latin typeface="Calibri" panose="020F0502020204030204" pitchFamily="34" charset="0"/>
                <a:ea typeface="Calibri" panose="020F0502020204030204" pitchFamily="34" charset="0"/>
                <a:cs typeface="Calibri" panose="020F0502020204030204" pitchFamily="34" charset="0"/>
              </a:rPr>
              <a:t>Wiedza jak budować zaufanie interpersonalne i społeczne/instytucjonalne;</a:t>
            </a:r>
          </a:p>
          <a:p>
            <a:pPr marL="285750" indent="-285750">
              <a:buFont typeface="Arial" panose="020B0604020202020204" pitchFamily="34" charset="0"/>
              <a:buChar char="•"/>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pl-PL" sz="1700" dirty="0">
                <a:latin typeface="Calibri" panose="020F0502020204030204" pitchFamily="34" charset="0"/>
                <a:ea typeface="Calibri" panose="020F0502020204030204" pitchFamily="34" charset="0"/>
                <a:cs typeface="Calibri" panose="020F0502020204030204" pitchFamily="34" charset="0"/>
              </a:rPr>
              <a:t>Skonstruowanie sposobu budowania zaufania społecznego i interpersonalnego w naszym własnym życiu i społecznościach.</a:t>
            </a:r>
          </a:p>
        </p:txBody>
      </p:sp>
    </p:spTree>
    <p:extLst>
      <p:ext uri="{BB962C8B-B14F-4D97-AF65-F5344CB8AC3E}">
        <p14:creationId xmlns:p14="http://schemas.microsoft.com/office/powerpoint/2010/main" val="22487137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43D73A-F7EC-86F7-605C-1FA72727EE4D}"/>
              </a:ext>
            </a:extLst>
          </p:cNvPr>
          <p:cNvSpPr>
            <a:spLocks noGrp="1"/>
          </p:cNvSpPr>
          <p:nvPr>
            <p:ph type="title"/>
          </p:nvPr>
        </p:nvSpPr>
        <p:spPr/>
        <p:txBody>
          <a:bodyPr>
            <a:normAutofit/>
          </a:bodyPr>
          <a:lstStyle/>
          <a:p>
            <a:r>
              <a:rPr lang="en-US" sz="2800" dirty="0"/>
              <a:t>What are the attitudes of Poles towards the coronavirus epidemic?</a:t>
            </a:r>
            <a:endParaRPr lang="pl-PL" sz="2800" dirty="0"/>
          </a:p>
        </p:txBody>
      </p:sp>
      <p:sp>
        <p:nvSpPr>
          <p:cNvPr id="3" name="Symbol zastępczy zawartości 2">
            <a:extLst>
              <a:ext uri="{FF2B5EF4-FFF2-40B4-BE49-F238E27FC236}">
                <a16:creationId xmlns:a16="http://schemas.microsoft.com/office/drawing/2014/main" id="{4AE5E47E-E899-6760-A130-0B2D8D9D4D80}"/>
              </a:ext>
            </a:extLst>
          </p:cNvPr>
          <p:cNvSpPr>
            <a:spLocks noGrp="1"/>
          </p:cNvSpPr>
          <p:nvPr>
            <p:ph idx="1"/>
          </p:nvPr>
        </p:nvSpPr>
        <p:spPr/>
        <p:txBody>
          <a:bodyPr>
            <a:normAutofit fontScale="77500" lnSpcReduction="20000"/>
          </a:bodyPr>
          <a:lstStyle/>
          <a:p>
            <a:r>
              <a:rPr lang="en-US" b="1" dirty="0">
                <a:latin typeface="Calibri" panose="020F0502020204030204" pitchFamily="34" charset="0"/>
                <a:ea typeface="Calibri" panose="020F0502020204030204" pitchFamily="34" charset="0"/>
                <a:cs typeface="Calibri" panose="020F0502020204030204" pitchFamily="34" charset="0"/>
              </a:rPr>
              <a:t>Respondents, regardless of their political preferences, similarly accept the recommendations of the authorities and the prohibitions and orders related to them.</a:t>
            </a:r>
            <a:endParaRPr lang="pl-PL" b="1"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They also have a similar level of anxiety, which in a study analogous to Maj K. &amp; </a:t>
            </a:r>
            <a:r>
              <a:rPr lang="en-US" dirty="0" err="1">
                <a:latin typeface="Calibri" panose="020F0502020204030204" pitchFamily="34" charset="0"/>
                <a:ea typeface="Calibri" panose="020F0502020204030204" pitchFamily="34" charset="0"/>
                <a:cs typeface="Calibri" panose="020F0502020204030204" pitchFamily="34" charset="0"/>
              </a:rPr>
              <a:t>Skarżyńska</a:t>
            </a:r>
            <a:r>
              <a:rPr lang="en-US" dirty="0">
                <a:latin typeface="Calibri" panose="020F0502020204030204" pitchFamily="34" charset="0"/>
                <a:ea typeface="Calibri" panose="020F0502020204030204" pitchFamily="34" charset="0"/>
                <a:cs typeface="Calibri" panose="020F0502020204030204" pitchFamily="34" charset="0"/>
              </a:rPr>
              <a:t> K.</a:t>
            </a:r>
            <a:r>
              <a:rPr lang="pl-PL" dirty="0">
                <a:latin typeface="Calibri" panose="020F0502020204030204" pitchFamily="34" charset="0"/>
                <a:ea typeface="Calibri" panose="020F0502020204030204" pitchFamily="34" charset="0"/>
                <a:cs typeface="Calibri" panose="020F0502020204030204" pitchFamily="34" charset="0"/>
              </a:rPr>
              <a:t>, </a:t>
            </a:r>
            <a:r>
              <a:rPr lang="en-US" dirty="0">
                <a:latin typeface="Calibri" panose="020F0502020204030204" pitchFamily="34" charset="0"/>
                <a:ea typeface="Calibri" panose="020F0502020204030204" pitchFamily="34" charset="0"/>
                <a:cs typeface="Calibri" panose="020F0502020204030204" pitchFamily="34" charset="0"/>
              </a:rPr>
              <a:t>K</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Hamer, M</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a:t>
            </a:r>
            <a:r>
              <a:rPr lang="en-US" dirty="0" err="1">
                <a:latin typeface="Calibri" panose="020F0502020204030204" pitchFamily="34" charset="0"/>
                <a:ea typeface="Calibri" panose="020F0502020204030204" pitchFamily="34" charset="0"/>
                <a:cs typeface="Calibri" panose="020F0502020204030204" pitchFamily="34" charset="0"/>
              </a:rPr>
              <a:t>Marchlewska</a:t>
            </a:r>
            <a:r>
              <a:rPr lang="en-US" dirty="0">
                <a:latin typeface="Calibri" panose="020F0502020204030204" pitchFamily="34" charset="0"/>
                <a:ea typeface="Calibri" panose="020F0502020204030204" pitchFamily="34" charset="0"/>
                <a:cs typeface="Calibri" panose="020F0502020204030204" pitchFamily="34" charset="0"/>
              </a:rPr>
              <a:t> (Institute of Psychology of the Polish Academy of Sciences) and M</a:t>
            </a:r>
            <a:r>
              <a:rPr lang="pl-PL" dirty="0">
                <a:latin typeface="Calibri" panose="020F0502020204030204" pitchFamily="34" charset="0"/>
                <a:ea typeface="Calibri" panose="020F0502020204030204" pitchFamily="34" charset="0"/>
                <a:cs typeface="Calibri" panose="020F0502020204030204" pitchFamily="34" charset="0"/>
              </a:rPr>
              <a:t>.</a:t>
            </a:r>
            <a:r>
              <a:rPr lang="en-US" dirty="0">
                <a:latin typeface="Calibri" panose="020F0502020204030204" pitchFamily="34" charset="0"/>
                <a:ea typeface="Calibri" panose="020F0502020204030204" pitchFamily="34" charset="0"/>
                <a:cs typeface="Calibri" panose="020F0502020204030204" pitchFamily="34" charset="0"/>
              </a:rPr>
              <a:t> Baran (SWPS University).</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b="1" dirty="0">
                <a:latin typeface="Calibri" panose="020F0502020204030204" pitchFamily="34" charset="0"/>
                <a:ea typeface="Calibri" panose="020F0502020204030204" pitchFamily="34" charset="0"/>
                <a:cs typeface="Calibri" panose="020F0502020204030204" pitchFamily="34" charset="0"/>
              </a:rPr>
              <a:t>Poles are clearly divided when it comes to assessing the actions of the authorities</a:t>
            </a:r>
            <a:r>
              <a:rPr lang="en-US" dirty="0">
                <a:latin typeface="Calibri" panose="020F0502020204030204" pitchFamily="34" charset="0"/>
                <a:ea typeface="Calibri" panose="020F0502020204030204" pitchFamily="34" charset="0"/>
                <a:cs typeface="Calibri" panose="020F0502020204030204" pitchFamily="34" charset="0"/>
              </a:rPr>
              <a:t>. 40.7% of respondents believe that the government is coping well with the epidemic, and 31.9% disagree with this statement. The actions of the government are assessed better by inhabitants of rural areas than of large cities (44.6% versus 33.5%) and slightly more women than men.</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Poles do not trust the reported disease statistics.</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Agree with the statement </a:t>
            </a:r>
            <a:r>
              <a:rPr lang="en-US" b="1" dirty="0">
                <a:latin typeface="Calibri" panose="020F0502020204030204" pitchFamily="34" charset="0"/>
                <a:ea typeface="Calibri" panose="020F0502020204030204" pitchFamily="34" charset="0"/>
                <a:cs typeface="Calibri" panose="020F0502020204030204" pitchFamily="34" charset="0"/>
              </a:rPr>
              <a:t>"The government does not provide the public with full information about the scale of coronavirus threats"</a:t>
            </a:r>
            <a:r>
              <a:rPr lang="en-US" dirty="0">
                <a:latin typeface="Calibri" panose="020F0502020204030204" pitchFamily="34" charset="0"/>
                <a:ea typeface="Calibri" panose="020F0502020204030204" pitchFamily="34" charset="0"/>
                <a:cs typeface="Calibri" panose="020F0502020204030204" pitchFamily="34" charset="0"/>
              </a:rPr>
              <a:t> most often expressed by KO voters (81%), but also 43.5% of PiS voters do not trust the government in this matter.</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At the end of March 2020, the vast majority of respondents (75.8%) agreed with the statement (concerning holding elections in a traditional form) that "the presidential elections in May should be postponed". Only 7.1% of respondents were against it. The majority of both PiS (59.1%) and KO (89%) voters were in favor of postponing the elections.</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a:extLst>
              <a:ext uri="{FF2B5EF4-FFF2-40B4-BE49-F238E27FC236}">
                <a16:creationId xmlns:a16="http://schemas.microsoft.com/office/drawing/2014/main" id="{61BFDD87-014C-B4EA-3AD5-3C1F2922339C}"/>
              </a:ext>
            </a:extLst>
          </p:cNvPr>
          <p:cNvSpPr txBox="1"/>
          <p:nvPr/>
        </p:nvSpPr>
        <p:spPr>
          <a:xfrm>
            <a:off x="776748" y="6312310"/>
            <a:ext cx="10736826" cy="738664"/>
          </a:xfrm>
          <a:prstGeom prst="rect">
            <a:avLst/>
          </a:prstGeom>
          <a:noFill/>
        </p:spPr>
        <p:txBody>
          <a:bodyPr wrap="square" rtlCol="0">
            <a:spAutoFit/>
          </a:bodyPr>
          <a:lstStyle/>
          <a:p>
            <a:r>
              <a:rPr lang="pl-PL" sz="1400" dirty="0">
                <a:latin typeface="Calibri" panose="020F0502020204030204" pitchFamily="34" charset="0"/>
                <a:ea typeface="Calibri" panose="020F0502020204030204" pitchFamily="34" charset="0"/>
                <a:cs typeface="Calibri" panose="020F0502020204030204" pitchFamily="34" charset="0"/>
              </a:rPr>
              <a:t>Januszkiewicz M., 2020, </a:t>
            </a:r>
            <a:r>
              <a:rPr lang="pl-PL" sz="1400" b="1" i="0" dirty="0">
                <a:effectLst/>
                <a:latin typeface="Calibri" panose="020F0502020204030204" pitchFamily="34" charset="0"/>
                <a:ea typeface="Calibri" panose="020F0502020204030204" pitchFamily="34" charset="0"/>
                <a:cs typeface="Calibri" panose="020F0502020204030204" pitchFamily="34" charset="0"/>
              </a:rPr>
              <a:t>Jakie są postawy Polaków wobec epidemii koronawirusa?</a:t>
            </a:r>
          </a:p>
          <a:p>
            <a:r>
              <a:rPr lang="pl-PL" sz="1400" dirty="0">
                <a:latin typeface="Calibri" panose="020F0502020204030204" pitchFamily="34" charset="0"/>
                <a:ea typeface="Calibri" panose="020F0502020204030204" pitchFamily="34" charset="0"/>
                <a:cs typeface="Calibri" panose="020F0502020204030204" pitchFamily="34" charset="0"/>
              </a:rPr>
              <a:t>https://web.swps.pl/strefa-psyche/blog/relacje/21653-jakie-sa-postawy-polakow-wobec-epidemii-koronawirusa?dt=1677432849257</a:t>
            </a:r>
          </a:p>
          <a:p>
            <a:endParaRPr lang="pl-PL" sz="1400" dirty="0">
              <a:latin typeface="Calibri" panose="020F0502020204030204" pitchFamily="34" charset="0"/>
              <a:ea typeface="Calibri" panose="020F0502020204030204" pitchFamily="34" charset="0"/>
              <a:cs typeface="Calibri" panose="020F0502020204030204" pitchFamily="34" charset="0"/>
            </a:endParaRPr>
          </a:p>
        </p:txBody>
      </p:sp>
      <p:pic>
        <p:nvPicPr>
          <p:cNvPr id="5" name="Obraz 4">
            <a:extLst>
              <a:ext uri="{FF2B5EF4-FFF2-40B4-BE49-F238E27FC236}">
                <a16:creationId xmlns:a16="http://schemas.microsoft.com/office/drawing/2014/main" id="{9D47E6A9-7E98-E450-6222-F9279615A335}"/>
              </a:ext>
            </a:extLst>
          </p:cNvPr>
          <p:cNvPicPr>
            <a:picLocks noChangeAspect="1"/>
          </p:cNvPicPr>
          <p:nvPr/>
        </p:nvPicPr>
        <p:blipFill>
          <a:blip r:embed="rId2"/>
          <a:stretch>
            <a:fillRect/>
          </a:stretch>
        </p:blipFill>
        <p:spPr>
          <a:xfrm>
            <a:off x="10717160" y="97864"/>
            <a:ext cx="1474839" cy="923715"/>
          </a:xfrm>
          <a:prstGeom prst="rect">
            <a:avLst/>
          </a:prstGeom>
        </p:spPr>
      </p:pic>
    </p:spTree>
    <p:extLst>
      <p:ext uri="{BB962C8B-B14F-4D97-AF65-F5344CB8AC3E}">
        <p14:creationId xmlns:p14="http://schemas.microsoft.com/office/powerpoint/2010/main" val="38602683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5EA172-D5E8-468E-305C-876BBAAD6FD7}"/>
              </a:ext>
            </a:extLst>
          </p:cNvPr>
          <p:cNvSpPr>
            <a:spLocks noGrp="1"/>
          </p:cNvSpPr>
          <p:nvPr>
            <p:ph type="title"/>
          </p:nvPr>
        </p:nvSpPr>
        <p:spPr>
          <a:xfrm>
            <a:off x="304801" y="871325"/>
            <a:ext cx="11788876" cy="902065"/>
          </a:xfrm>
        </p:spPr>
        <p:txBody>
          <a:bodyPr>
            <a:noAutofit/>
          </a:bodyPr>
          <a:lstStyle/>
          <a:p>
            <a:pPr algn="ctr"/>
            <a:r>
              <a:rPr lang="pl-PL" sz="3200" b="1" i="0" dirty="0">
                <a:effectLst/>
              </a:rPr>
              <a:t>Jakie są postawy Polaków wobec epidemii koronawirusa?</a:t>
            </a:r>
            <a:br>
              <a:rPr lang="pl-PL" sz="3200" b="1" i="0" dirty="0">
                <a:effectLst/>
              </a:rPr>
            </a:br>
            <a:endParaRPr lang="pl-PL" sz="3200" dirty="0"/>
          </a:p>
        </p:txBody>
      </p:sp>
      <p:sp>
        <p:nvSpPr>
          <p:cNvPr id="3" name="Symbol zastępczy zawartości 2">
            <a:extLst>
              <a:ext uri="{FF2B5EF4-FFF2-40B4-BE49-F238E27FC236}">
                <a16:creationId xmlns:a16="http://schemas.microsoft.com/office/drawing/2014/main" id="{A41C2328-8CCF-A94D-312B-95D326AFCBBC}"/>
              </a:ext>
            </a:extLst>
          </p:cNvPr>
          <p:cNvSpPr>
            <a:spLocks noGrp="1"/>
          </p:cNvSpPr>
          <p:nvPr>
            <p:ph idx="1"/>
          </p:nvPr>
        </p:nvSpPr>
        <p:spPr>
          <a:xfrm>
            <a:off x="571499" y="1907458"/>
            <a:ext cx="11059811" cy="4079217"/>
          </a:xfrm>
        </p:spPr>
        <p:txBody>
          <a:bodyPr>
            <a:normAutofit fontScale="77500" lnSpcReduction="20000"/>
          </a:bodyPr>
          <a:lstStyle/>
          <a:p>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Respondenci niezależnie od preferencji politycznych podobnie akceptują zalecenia władzy i związane z nimi zakazy i nakazy. </a:t>
            </a:r>
          </a:p>
          <a:p>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Mają również podobny poziom lęków, co w badaniu analogicznym do </a:t>
            </a:r>
            <a:r>
              <a:rPr lang="pl-PL"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Maj K. &amp;Skarżyńska K</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pl-PL" b="0" i="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pl-PL" u="sng" dirty="0">
                <a:latin typeface="Calibri" panose="020F0502020204030204" pitchFamily="34" charset="0"/>
                <a:ea typeface="Calibri" panose="020F0502020204030204" pitchFamily="34" charset="0"/>
                <a:cs typeface="Calibri" panose="020F0502020204030204" pitchFamily="34" charset="0"/>
              </a:rPr>
              <a:t>wykazały Katarzyna Hamer, Marta Marchlewska (Instytut Psychologii PAN) i Maria Baran (Uniwersytet </a:t>
            </a:r>
            <a:r>
              <a:rPr lang="pl-PL" u="sng" dirty="0" err="1">
                <a:latin typeface="Calibri" panose="020F0502020204030204" pitchFamily="34" charset="0"/>
                <a:ea typeface="Calibri" panose="020F0502020204030204" pitchFamily="34" charset="0"/>
                <a:cs typeface="Calibri" panose="020F0502020204030204" pitchFamily="34" charset="0"/>
              </a:rPr>
              <a:t>SWPS</a:t>
            </a:r>
            <a:r>
              <a:rPr lang="pl-PL" u="sng" dirty="0">
                <a:latin typeface="Calibri" panose="020F0502020204030204" pitchFamily="34" charset="0"/>
                <a:ea typeface="Calibri" panose="020F0502020204030204" pitchFamily="34" charset="0"/>
                <a:cs typeface="Calibri" panose="020F0502020204030204" pitchFamily="34" charset="0"/>
              </a:rPr>
              <a:t>). </a:t>
            </a:r>
          </a:p>
          <a:p>
            <a:endParaRPr lang="pl-PL" b="0" i="0" u="none" strike="noStrike" dirty="0">
              <a:effectLst/>
              <a:latin typeface="Calibri" panose="020F0502020204030204" pitchFamily="34" charset="0"/>
              <a:ea typeface="Calibri" panose="020F0502020204030204" pitchFamily="34" charset="0"/>
              <a:cs typeface="Calibri" panose="020F0502020204030204" pitchFamily="34" charset="0"/>
              <a:hlinkClick r:id="rId3"/>
            </a:endParaRPr>
          </a:p>
          <a:p>
            <a:pPr algn="just"/>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Polacy są wyraźnie podzieleni, jeśli chodzi o ocenę działań władzy. 40,7% badanych uważa, że </a:t>
            </a:r>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rząd dobrze radzi sobie z epidemią</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 31,9% </a:t>
            </a:r>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nie zgadza się z tym stwierdzeniem</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Działania rządu lepiej oceniają mieszkańcy </a:t>
            </a:r>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wsi</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niż dużych miast (44,6% versus 33,5%) oraz nieco więcej </a:t>
            </a:r>
            <a:r>
              <a:rPr lang="pl-PL"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kobiet</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niż mężczyzn.</a:t>
            </a:r>
          </a:p>
          <a:p>
            <a:pPr algn="just"/>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Polacy nie ufają podawanym statystykom </a:t>
            </a:r>
            <a:r>
              <a:rPr lang="pl-PL" b="0" i="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zachorowań</a:t>
            </a:r>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p>
          <a:p>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Zgodę z twierdzeniem „Rząd nie podaje społeczeństwu pełnych informacji o skali zagrożeń koronawirusem” najczęściej wyrażają wyborcy KO (81%), ale w tej kwestii nie ufa rządowi także 43,5% wyborców PiS.</a:t>
            </a:r>
          </a:p>
          <a:p>
            <a:r>
              <a:rPr lang="pl-PL"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Pod koniec marca 2020 zdecydowana większość respondentów (75,8%) zgodziła się z twierdzeniem (dotyczącym przeprowadzenia wyborów w tradycyjnej formie), że „majowe wybory prezydenckie powinny zostać przesunięte”. Przeciw było jedynie 7,1% badanych. Za przełożeniem wyborów wypowiedziało się większość wyborców zarówno PiS-u (59,1%), jak i KO (89%).</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a:extLst>
              <a:ext uri="{FF2B5EF4-FFF2-40B4-BE49-F238E27FC236}">
                <a16:creationId xmlns:a16="http://schemas.microsoft.com/office/drawing/2014/main" id="{32E2EE8A-8B39-D8E0-0545-A7679FBAA6CD}"/>
              </a:ext>
            </a:extLst>
          </p:cNvPr>
          <p:cNvSpPr txBox="1"/>
          <p:nvPr/>
        </p:nvSpPr>
        <p:spPr>
          <a:xfrm>
            <a:off x="571499" y="6391747"/>
            <a:ext cx="10410354" cy="461665"/>
          </a:xfrm>
          <a:prstGeom prst="rect">
            <a:avLst/>
          </a:prstGeom>
          <a:noFill/>
        </p:spPr>
        <p:txBody>
          <a:bodyPr wrap="square" rtlCol="0">
            <a:spAutoFit/>
          </a:bodyPr>
          <a:lstStyle/>
          <a:p>
            <a:r>
              <a:rPr lang="pl-PL" sz="1200" dirty="0"/>
              <a:t>Januszkiewicz M., 2020, </a:t>
            </a:r>
            <a:r>
              <a:rPr lang="pl-PL" sz="1200" b="1" i="0" dirty="0">
                <a:effectLst/>
              </a:rPr>
              <a:t>Jakie są postawy Polaków wobec epidemii koronawirusa?</a:t>
            </a:r>
          </a:p>
          <a:p>
            <a:r>
              <a:rPr lang="pl-PL" sz="1200" dirty="0"/>
              <a:t>https://web.swps.pl/strefa-psyche/blog/relacje/21653-jakie-sa-postawy-polakow-wobec-epidemii-koronawirusa?dt=1677432849257</a:t>
            </a:r>
          </a:p>
        </p:txBody>
      </p:sp>
      <p:pic>
        <p:nvPicPr>
          <p:cNvPr id="5" name="Obraz 4">
            <a:extLst>
              <a:ext uri="{FF2B5EF4-FFF2-40B4-BE49-F238E27FC236}">
                <a16:creationId xmlns:a16="http://schemas.microsoft.com/office/drawing/2014/main" id="{AF6EDD61-359F-AE7D-89FD-C9AAD7C0A6BA}"/>
              </a:ext>
            </a:extLst>
          </p:cNvPr>
          <p:cNvPicPr>
            <a:picLocks noChangeAspect="1"/>
          </p:cNvPicPr>
          <p:nvPr/>
        </p:nvPicPr>
        <p:blipFill>
          <a:blip r:embed="rId4"/>
          <a:stretch>
            <a:fillRect/>
          </a:stretch>
        </p:blipFill>
        <p:spPr>
          <a:xfrm>
            <a:off x="10981852" y="140213"/>
            <a:ext cx="1210147" cy="757934"/>
          </a:xfrm>
          <a:prstGeom prst="rect">
            <a:avLst/>
          </a:prstGeom>
        </p:spPr>
      </p:pic>
    </p:spTree>
    <p:extLst>
      <p:ext uri="{BB962C8B-B14F-4D97-AF65-F5344CB8AC3E}">
        <p14:creationId xmlns:p14="http://schemas.microsoft.com/office/powerpoint/2010/main" val="38863791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le tekstowe 2">
            <a:extLst>
              <a:ext uri="{FF2B5EF4-FFF2-40B4-BE49-F238E27FC236}">
                <a16:creationId xmlns:a16="http://schemas.microsoft.com/office/drawing/2014/main" id="{426A5428-6B14-12BF-5026-3D50476A825B}"/>
              </a:ext>
            </a:extLst>
          </p:cNvPr>
          <p:cNvSpPr txBox="1"/>
          <p:nvPr/>
        </p:nvSpPr>
        <p:spPr>
          <a:xfrm>
            <a:off x="1543665" y="117987"/>
            <a:ext cx="9202993" cy="677108"/>
          </a:xfrm>
          <a:prstGeom prst="rect">
            <a:avLst/>
          </a:prstGeom>
          <a:noFill/>
        </p:spPr>
        <p:txBody>
          <a:bodyPr wrap="square" rtlCol="0">
            <a:spAutoFit/>
          </a:bodyPr>
          <a:lstStyle/>
          <a:p>
            <a:pPr algn="ctr"/>
            <a:r>
              <a:rPr lang="en-US" sz="2000" b="1" dirty="0">
                <a:latin typeface="+mj-lt"/>
              </a:rPr>
              <a:t>Elections around the world during COVID-19</a:t>
            </a:r>
            <a:endParaRPr lang="pl-PL" sz="2000" b="1" dirty="0">
              <a:latin typeface="+mj-lt"/>
            </a:endParaRPr>
          </a:p>
          <a:p>
            <a:r>
              <a:rPr lang="en-US" b="1" dirty="0">
                <a:latin typeface="+mj-lt"/>
              </a:rPr>
              <a:t>Organized (blue), postponed (beige)</a:t>
            </a:r>
            <a:endParaRPr lang="pl-PL" b="1" dirty="0">
              <a:latin typeface="+mj-lt"/>
            </a:endParaRPr>
          </a:p>
        </p:txBody>
      </p:sp>
      <p:sp>
        <p:nvSpPr>
          <p:cNvPr id="4" name="pole tekstowe 3">
            <a:extLst>
              <a:ext uri="{FF2B5EF4-FFF2-40B4-BE49-F238E27FC236}">
                <a16:creationId xmlns:a16="http://schemas.microsoft.com/office/drawing/2014/main" id="{105BDCA2-95E7-416A-396F-7B04B6B729D2}"/>
              </a:ext>
            </a:extLst>
          </p:cNvPr>
          <p:cNvSpPr txBox="1"/>
          <p:nvPr/>
        </p:nvSpPr>
        <p:spPr>
          <a:xfrm>
            <a:off x="403123" y="6587613"/>
            <a:ext cx="11602063" cy="276999"/>
          </a:xfrm>
          <a:prstGeom prst="rect">
            <a:avLst/>
          </a:prstGeom>
          <a:noFill/>
        </p:spPr>
        <p:txBody>
          <a:bodyPr wrap="square" rtlCol="0">
            <a:spAutoFit/>
          </a:bodyPr>
          <a:lstStyle/>
          <a:p>
            <a:r>
              <a:rPr lang="pl-PL" sz="1200" b="0" i="0" dirty="0">
                <a:solidFill>
                  <a:srgbClr val="777777"/>
                </a:solidFill>
                <a:effectLst/>
                <a:latin typeface="Open Sans" panose="020B0606030504020204" pitchFamily="34" charset="0"/>
              </a:rPr>
              <a:t>Michał Banasiak, Marcin Chruściel, Łukasz Kobierski, Aleksander Ksawery Olech, https://ine.org.pl/wybory-w-czasie-pandemii-rekomendacje-dla-polski/</a:t>
            </a:r>
            <a:endParaRPr lang="pl-PL" sz="1200" dirty="0"/>
          </a:p>
        </p:txBody>
      </p:sp>
      <p:pic>
        <p:nvPicPr>
          <p:cNvPr id="2050" name="Picture 2">
            <a:extLst>
              <a:ext uri="{FF2B5EF4-FFF2-40B4-BE49-F238E27FC236}">
                <a16:creationId xmlns:a16="http://schemas.microsoft.com/office/drawing/2014/main" id="{0A8D2ABC-3F3B-7853-5BAB-BABE73269A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6" y="117987"/>
            <a:ext cx="9939747" cy="6499123"/>
          </a:xfrm>
          <a:prstGeom prst="rect">
            <a:avLst/>
          </a:prstGeom>
          <a:noFill/>
          <a:extLst>
            <a:ext uri="{909E8E84-426E-40DD-AFC4-6F175D3DCCD1}">
              <a14:hiddenFill xmlns:a14="http://schemas.microsoft.com/office/drawing/2010/main">
                <a:solidFill>
                  <a:srgbClr val="FFFFFF"/>
                </a:solidFill>
              </a14:hiddenFill>
            </a:ext>
          </a:extLst>
        </p:spPr>
      </p:pic>
      <p:sp>
        <p:nvSpPr>
          <p:cNvPr id="5" name="pole tekstowe 4">
            <a:extLst>
              <a:ext uri="{FF2B5EF4-FFF2-40B4-BE49-F238E27FC236}">
                <a16:creationId xmlns:a16="http://schemas.microsoft.com/office/drawing/2014/main" id="{A68C0B77-0C73-6A69-375F-686AD05435FC}"/>
              </a:ext>
            </a:extLst>
          </p:cNvPr>
          <p:cNvSpPr txBox="1"/>
          <p:nvPr/>
        </p:nvSpPr>
        <p:spPr>
          <a:xfrm>
            <a:off x="10176388" y="1376516"/>
            <a:ext cx="1897626" cy="2554545"/>
          </a:xfrm>
          <a:prstGeom prst="rect">
            <a:avLst/>
          </a:prstGeom>
          <a:noFill/>
        </p:spPr>
        <p:txBody>
          <a:bodyPr wrap="square" rtlCol="0">
            <a:spAutoFit/>
          </a:bodyPr>
          <a:lstStyle/>
          <a:p>
            <a:r>
              <a:rPr lang="en-US" sz="1000" dirty="0">
                <a:latin typeface="Calibri" panose="020F0502020204030204" pitchFamily="34" charset="0"/>
                <a:ea typeface="Calibri" panose="020F0502020204030204" pitchFamily="34" charset="0"/>
                <a:cs typeface="Calibri" panose="020F0502020204030204" pitchFamily="34" charset="0"/>
              </a:rPr>
              <a:t>NOTE: In the analyzed period, 71 elections to local government bodies were planned in Poland</a:t>
            </a:r>
            <a:r>
              <a:rPr lang="pl-PL" sz="1000" dirty="0">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Calibri" panose="020F0502020204030204" pitchFamily="34" charset="0"/>
                <a:cs typeface="Calibri" panose="020F0502020204030204" pitchFamily="34" charset="0"/>
              </a:rPr>
              <a:t>territorial (mainly supplementary). In the end, 58 elections were held, of which 34 after voting and</a:t>
            </a:r>
            <a:r>
              <a:rPr lang="pl-PL" sz="1000" dirty="0">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Calibri" panose="020F0502020204030204" pitchFamily="34" charset="0"/>
                <a:cs typeface="Calibri" panose="020F0502020204030204" pitchFamily="34" charset="0"/>
              </a:rPr>
              <a:t>24 without voting (only one nominated candidate). Eleven elections did not take place (no candidates) and two</a:t>
            </a:r>
            <a:r>
              <a:rPr lang="pl-PL" sz="1000" dirty="0">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Calibri" panose="020F0502020204030204" pitchFamily="34" charset="0"/>
                <a:cs typeface="Calibri" panose="020F0502020204030204" pitchFamily="34" charset="0"/>
              </a:rPr>
              <a:t>have been postponed to May. This allows Poland to be included in the group of countries that are experiencing a pandemic</a:t>
            </a:r>
            <a:r>
              <a:rPr lang="pl-PL" sz="1000" dirty="0">
                <a:latin typeface="Calibri" panose="020F0502020204030204" pitchFamily="34" charset="0"/>
                <a:ea typeface="Calibri" panose="020F0502020204030204" pitchFamily="34" charset="0"/>
                <a:cs typeface="Calibri" panose="020F0502020204030204" pitchFamily="34" charset="0"/>
              </a:rPr>
              <a:t> </a:t>
            </a:r>
            <a:r>
              <a:rPr lang="en-US" sz="1000" dirty="0">
                <a:latin typeface="Calibri" panose="020F0502020204030204" pitchFamily="34" charset="0"/>
                <a:ea typeface="Calibri" panose="020F0502020204030204" pitchFamily="34" charset="0"/>
                <a:cs typeface="Calibri" panose="020F0502020204030204" pitchFamily="34" charset="0"/>
              </a:rPr>
              <a:t>held elections at the local level.</a:t>
            </a:r>
            <a:endParaRPr lang="pl-PL" sz="10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6857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376AF0-3AAA-2D3C-0E8C-E8007331DCA1}"/>
              </a:ext>
            </a:extLst>
          </p:cNvPr>
          <p:cNvSpPr>
            <a:spLocks noGrp="1"/>
          </p:cNvSpPr>
          <p:nvPr>
            <p:ph type="title"/>
          </p:nvPr>
        </p:nvSpPr>
        <p:spPr>
          <a:xfrm>
            <a:off x="571500" y="545235"/>
            <a:ext cx="11049000" cy="631715"/>
          </a:xfrm>
        </p:spPr>
        <p:txBody>
          <a:bodyPr>
            <a:normAutofit/>
          </a:bodyPr>
          <a:lstStyle/>
          <a:p>
            <a:r>
              <a:rPr lang="pl-PL" sz="16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Mimo masowych programów szczepień i dostaw szczepionek praktycznie żadne większe państwo na świecie nie osiągnęło do tej pory poziomu odporności populacyjnej. Główną przeszkodą jest zbyt niski poziom zaufania społecznego.</a:t>
            </a:r>
            <a:endParaRPr lang="pl-PL" sz="1600" dirty="0">
              <a:latin typeface="Calibri" panose="020F0502020204030204" pitchFamily="34" charset="0"/>
              <a:ea typeface="Calibri" panose="020F0502020204030204" pitchFamily="34" charset="0"/>
              <a:cs typeface="Calibri" panose="020F0502020204030204" pitchFamily="34" charset="0"/>
            </a:endParaRPr>
          </a:p>
        </p:txBody>
      </p:sp>
      <p:pic>
        <p:nvPicPr>
          <p:cNvPr id="5" name="Symbol zastępczy zawartości 4">
            <a:extLst>
              <a:ext uri="{FF2B5EF4-FFF2-40B4-BE49-F238E27FC236}">
                <a16:creationId xmlns:a16="http://schemas.microsoft.com/office/drawing/2014/main" id="{F3B01AC9-2F8B-B3E2-B893-A9AF964E9A9C}"/>
              </a:ext>
            </a:extLst>
          </p:cNvPr>
          <p:cNvPicPr>
            <a:picLocks noGrp="1" noChangeAspect="1"/>
          </p:cNvPicPr>
          <p:nvPr>
            <p:ph sz="half" idx="1"/>
          </p:nvPr>
        </p:nvPicPr>
        <p:blipFill>
          <a:blip r:embed="rId3"/>
          <a:stretch>
            <a:fillRect/>
          </a:stretch>
        </p:blipFill>
        <p:spPr>
          <a:xfrm>
            <a:off x="355841" y="1176951"/>
            <a:ext cx="2782187" cy="5681048"/>
          </a:xfrm>
          <a:prstGeom prst="rect">
            <a:avLst/>
          </a:prstGeom>
        </p:spPr>
      </p:pic>
      <p:pic>
        <p:nvPicPr>
          <p:cNvPr id="7" name="Symbol zastępczy zawartości 6">
            <a:extLst>
              <a:ext uri="{FF2B5EF4-FFF2-40B4-BE49-F238E27FC236}">
                <a16:creationId xmlns:a16="http://schemas.microsoft.com/office/drawing/2014/main" id="{931C003F-A862-64F1-6B2D-6401F4DC6FC4}"/>
              </a:ext>
            </a:extLst>
          </p:cNvPr>
          <p:cNvPicPr>
            <a:picLocks noGrp="1" noChangeAspect="1"/>
          </p:cNvPicPr>
          <p:nvPr>
            <p:ph sz="half" idx="2"/>
          </p:nvPr>
        </p:nvPicPr>
        <p:blipFill>
          <a:blip r:embed="rId4"/>
          <a:stretch>
            <a:fillRect/>
          </a:stretch>
        </p:blipFill>
        <p:spPr>
          <a:xfrm>
            <a:off x="6308867" y="2064849"/>
            <a:ext cx="2343150" cy="1952625"/>
          </a:xfrm>
          <a:prstGeom prst="rect">
            <a:avLst/>
          </a:prstGeom>
        </p:spPr>
      </p:pic>
      <p:pic>
        <p:nvPicPr>
          <p:cNvPr id="6" name="Obraz 5">
            <a:extLst>
              <a:ext uri="{FF2B5EF4-FFF2-40B4-BE49-F238E27FC236}">
                <a16:creationId xmlns:a16="http://schemas.microsoft.com/office/drawing/2014/main" id="{4B3CFD3F-F312-4402-1B01-886FDD26A6C8}"/>
              </a:ext>
            </a:extLst>
          </p:cNvPr>
          <p:cNvPicPr>
            <a:picLocks noChangeAspect="1"/>
          </p:cNvPicPr>
          <p:nvPr/>
        </p:nvPicPr>
        <p:blipFill>
          <a:blip r:embed="rId5"/>
          <a:stretch>
            <a:fillRect/>
          </a:stretch>
        </p:blipFill>
        <p:spPr>
          <a:xfrm>
            <a:off x="3748006" y="1275273"/>
            <a:ext cx="2275355" cy="5681049"/>
          </a:xfrm>
          <a:prstGeom prst="rect">
            <a:avLst/>
          </a:prstGeom>
        </p:spPr>
      </p:pic>
      <p:sp>
        <p:nvSpPr>
          <p:cNvPr id="3" name="pole tekstowe 2">
            <a:extLst>
              <a:ext uri="{FF2B5EF4-FFF2-40B4-BE49-F238E27FC236}">
                <a16:creationId xmlns:a16="http://schemas.microsoft.com/office/drawing/2014/main" id="{787BFCFC-17DE-DD89-1E78-E38ED4329BD4}"/>
              </a:ext>
            </a:extLst>
          </p:cNvPr>
          <p:cNvSpPr txBox="1"/>
          <p:nvPr/>
        </p:nvSpPr>
        <p:spPr>
          <a:xfrm>
            <a:off x="8937523" y="2064849"/>
            <a:ext cx="3175819" cy="2308324"/>
          </a:xfrm>
          <a:prstGeom prst="rect">
            <a:avLst/>
          </a:prstGeom>
          <a:noFill/>
        </p:spPr>
        <p:txBody>
          <a:bodyPr wrap="square" rtlCol="0">
            <a:spAutoFit/>
          </a:bodyPr>
          <a:lstStyle/>
          <a:p>
            <a:r>
              <a:rPr lang="en-US" b="1" dirty="0"/>
              <a:t>Despite mass vaccination programs and vaccine deliveries, practically no major country in the world has so far achieved the level of herd immunity. The main obstacle is too low level of social trust.</a:t>
            </a:r>
            <a:endParaRPr lang="pl-PL" b="1" dirty="0"/>
          </a:p>
        </p:txBody>
      </p:sp>
    </p:spTree>
    <p:extLst>
      <p:ext uri="{BB962C8B-B14F-4D97-AF65-F5344CB8AC3E}">
        <p14:creationId xmlns:p14="http://schemas.microsoft.com/office/powerpoint/2010/main" val="835707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26BCF6-F601-CEF5-42FD-25E45A0A781F}"/>
              </a:ext>
            </a:extLst>
          </p:cNvPr>
          <p:cNvSpPr>
            <a:spLocks noGrp="1"/>
          </p:cNvSpPr>
          <p:nvPr>
            <p:ph type="title"/>
          </p:nvPr>
        </p:nvSpPr>
        <p:spPr/>
        <p:txBody>
          <a:bodyPr>
            <a:normAutofit fontScale="90000"/>
          </a:bodyPr>
          <a:lstStyle/>
          <a:p>
            <a:r>
              <a:rPr lang="pl-PL" sz="4000" dirty="0">
                <a:latin typeface="Calibri" panose="020F0502020204030204" pitchFamily="34" charset="0"/>
                <a:ea typeface="Calibri" panose="020F0502020204030204" pitchFamily="34" charset="0"/>
                <a:cs typeface="Calibri" panose="020F0502020204030204" pitchFamily="34" charset="0"/>
              </a:rPr>
              <a:t>„…</a:t>
            </a:r>
            <a:r>
              <a:rPr lang="en-US" sz="4000" dirty="0">
                <a:latin typeface="Calibri" panose="020F0502020204030204" pitchFamily="34" charset="0"/>
                <a:ea typeface="Calibri" panose="020F0502020204030204" pitchFamily="34" charset="0"/>
                <a:cs typeface="Calibri" panose="020F0502020204030204" pitchFamily="34" charset="0"/>
              </a:rPr>
              <a:t>the government is unable to convince the public of the rightness of its strategy in the fight against the pandemic…</a:t>
            </a:r>
            <a:r>
              <a:rPr lang="pl-PL" sz="4000" dirty="0">
                <a:latin typeface="Calibri" panose="020F0502020204030204" pitchFamily="34" charset="0"/>
                <a:ea typeface="Calibri" panose="020F0502020204030204" pitchFamily="34" charset="0"/>
                <a:cs typeface="Calibri" panose="020F0502020204030204" pitchFamily="34" charset="0"/>
              </a:rPr>
              <a:t>”</a:t>
            </a:r>
            <a:endParaRPr lang="pl-PL" dirty="0"/>
          </a:p>
        </p:txBody>
      </p:sp>
      <p:sp>
        <p:nvSpPr>
          <p:cNvPr id="3" name="Symbol zastępczy zawartości 2">
            <a:extLst>
              <a:ext uri="{FF2B5EF4-FFF2-40B4-BE49-F238E27FC236}">
                <a16:creationId xmlns:a16="http://schemas.microsoft.com/office/drawing/2014/main" id="{5D570D8C-E8F1-B9A4-80CC-459A786C7829}"/>
              </a:ext>
            </a:extLst>
          </p:cNvPr>
          <p:cNvSpPr>
            <a:spLocks noGrp="1"/>
          </p:cNvSpPr>
          <p:nvPr>
            <p:ph sz="half" idx="1"/>
          </p:nvPr>
        </p:nvSpPr>
        <p:spPr>
          <a:xfrm>
            <a:off x="88490" y="1927123"/>
            <a:ext cx="5889523" cy="4249839"/>
          </a:xfrm>
        </p:spPr>
        <p:txBody>
          <a:bodyPr>
            <a:noAutofit/>
          </a:bodyPr>
          <a:lstStyle/>
          <a:p>
            <a:r>
              <a:rPr lang="en-US" sz="1600" dirty="0">
                <a:latin typeface="Calibri" panose="020F0502020204030204" pitchFamily="34" charset="0"/>
                <a:ea typeface="Calibri" panose="020F0502020204030204" pitchFamily="34" charset="0"/>
                <a:cs typeface="Calibri" panose="020F0502020204030204" pitchFamily="34" charset="0"/>
              </a:rPr>
              <a:t>In Poland, social capital is at a very low level. For several years, this socio-political conflict has been constantly inflamed. And the trust between the citizen and the state is approaching the bottom. This is confirmed by research conducted by the Institute of Economic Development of the Warsaw School of Economics on a representative sample of households. According to these studies, nearly 90% of respondents believe that widespread political conflict negatively affects social trust and is therefore a barrier to cooperation between the government and citizens in order to effectively combat the coronavirus pandemic.</a:t>
            </a:r>
            <a:endParaRPr lang="pl-PL" sz="1600" dirty="0">
              <a:latin typeface="Calibri" panose="020F0502020204030204" pitchFamily="34" charset="0"/>
              <a:ea typeface="Calibri" panose="020F0502020204030204" pitchFamily="34" charset="0"/>
              <a:cs typeface="Calibri" panose="020F0502020204030204" pitchFamily="34" charset="0"/>
            </a:endParaRPr>
          </a:p>
          <a:p>
            <a:r>
              <a:rPr lang="en-US" sz="1600" dirty="0">
                <a:latin typeface="Calibri" panose="020F0502020204030204" pitchFamily="34" charset="0"/>
                <a:ea typeface="Calibri" panose="020F0502020204030204" pitchFamily="34" charset="0"/>
                <a:cs typeface="Calibri" panose="020F0502020204030204" pitchFamily="34" charset="0"/>
              </a:rPr>
              <a:t>Unfortunately, the government is unable to convince the public of the rightness of its strategy in the fight against the pandemic. </a:t>
            </a:r>
            <a:endParaRPr lang="pl-PL" sz="1600" dirty="0">
              <a:latin typeface="Calibri" panose="020F0502020204030204" pitchFamily="34" charset="0"/>
              <a:ea typeface="Calibri" panose="020F0502020204030204" pitchFamily="34" charset="0"/>
              <a:cs typeface="Calibri" panose="020F0502020204030204" pitchFamily="34" charset="0"/>
            </a:endParaRPr>
          </a:p>
        </p:txBody>
      </p:sp>
      <p:sp>
        <p:nvSpPr>
          <p:cNvPr id="4" name="Symbol zastępczy zawartości 3">
            <a:extLst>
              <a:ext uri="{FF2B5EF4-FFF2-40B4-BE49-F238E27FC236}">
                <a16:creationId xmlns:a16="http://schemas.microsoft.com/office/drawing/2014/main" id="{0E011CD0-AB5C-F524-7A38-6EEF65A895F5}"/>
              </a:ext>
            </a:extLst>
          </p:cNvPr>
          <p:cNvSpPr>
            <a:spLocks noGrp="1"/>
          </p:cNvSpPr>
          <p:nvPr>
            <p:ph sz="half" idx="2"/>
          </p:nvPr>
        </p:nvSpPr>
        <p:spPr>
          <a:xfrm>
            <a:off x="6096001" y="1927123"/>
            <a:ext cx="6096000" cy="4249839"/>
          </a:xfrm>
        </p:spPr>
        <p:txBody>
          <a:bodyPr>
            <a:noAutofit/>
          </a:bodyPr>
          <a:lstStyle/>
          <a:p>
            <a:r>
              <a:rPr lang="pl-PL" sz="1600" dirty="0">
                <a:solidFill>
                  <a:srgbClr val="222222"/>
                </a:solidFill>
                <a:latin typeface="Calibri" panose="020F0502020204030204" pitchFamily="34" charset="0"/>
                <a:ea typeface="Calibri" panose="020F0502020204030204" pitchFamily="34" charset="0"/>
                <a:cs typeface="Calibri" panose="020F0502020204030204" pitchFamily="34" charset="0"/>
              </a:rPr>
              <a:t>W</a:t>
            </a:r>
            <a:r>
              <a:rPr lang="pl-PL"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Polsce kapitał społeczny jest na bardzo niskim poziomie, Od kilku lat ten konflikt społeczno-polityczny jest nieustannie rozpalany. A zaufanie na linii obywatel-państwo zbliża się do dna. Potwierdzają to badania Instytutu Rozwoju Gospodarczego </a:t>
            </a:r>
            <a:r>
              <a:rPr lang="pl-PL" sz="1600"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SGH</a:t>
            </a:r>
            <a:r>
              <a:rPr lang="pl-PL"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na reprezentatywnej próbie gospodarstw domowych. Zgodnie z tymi badaniami, blisko 90% respondentów uważa, że powszechny konflikt polityczny negatywnie wpływa na zaufanie społeczne i przez to jest barierą we współpracy rządu z obywatelami w celu efektywnej walki z pandemią koronawirusa.</a:t>
            </a:r>
          </a:p>
          <a:p>
            <a:r>
              <a:rPr lang="pl-PL" sz="16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Niestety rząd nie potrafi przekonać społeczeństwa do słuszności swojej strategii w walce z pandemią. </a:t>
            </a:r>
          </a:p>
        </p:txBody>
      </p:sp>
      <p:sp>
        <p:nvSpPr>
          <p:cNvPr id="5" name="pole tekstowe 4">
            <a:extLst>
              <a:ext uri="{FF2B5EF4-FFF2-40B4-BE49-F238E27FC236}">
                <a16:creationId xmlns:a16="http://schemas.microsoft.com/office/drawing/2014/main" id="{D8747AE1-69BD-2084-2208-8F07D41323BD}"/>
              </a:ext>
            </a:extLst>
          </p:cNvPr>
          <p:cNvSpPr txBox="1"/>
          <p:nvPr/>
        </p:nvSpPr>
        <p:spPr>
          <a:xfrm>
            <a:off x="376085" y="6176962"/>
            <a:ext cx="11048999" cy="923330"/>
          </a:xfrm>
          <a:prstGeom prst="rect">
            <a:avLst/>
          </a:prstGeom>
          <a:noFill/>
        </p:spPr>
        <p:txBody>
          <a:bodyPr wrap="square" rtlCol="0">
            <a:spAutoFit/>
          </a:bodyPr>
          <a:lstStyle/>
          <a:p>
            <a:r>
              <a:rPr lang="pl-PL" sz="1800" dirty="0" err="1">
                <a:solidFill>
                  <a:srgbClr val="222222"/>
                </a:solidFill>
                <a:latin typeface="Calibri" panose="020F0502020204030204" pitchFamily="34" charset="0"/>
                <a:ea typeface="Calibri" panose="020F0502020204030204" pitchFamily="34" charset="0"/>
                <a:cs typeface="Calibri" panose="020F0502020204030204" pitchFamily="34" charset="0"/>
              </a:rPr>
              <a:t>Society</a:t>
            </a:r>
            <a:r>
              <a:rPr lang="pl-PL" sz="1800" dirty="0">
                <a:solidFill>
                  <a:srgbClr val="222222"/>
                </a:solidFill>
                <a:latin typeface="Calibri" panose="020F0502020204030204" pitchFamily="34" charset="0"/>
                <a:ea typeface="Calibri" panose="020F0502020204030204" pitchFamily="34" charset="0"/>
                <a:cs typeface="Calibri" panose="020F0502020204030204" pitchFamily="34" charset="0"/>
              </a:rPr>
              <a:t> of </a:t>
            </a:r>
            <a:r>
              <a:rPr lang="pl-PL" sz="1800" dirty="0" err="1">
                <a:solidFill>
                  <a:srgbClr val="222222"/>
                </a:solidFill>
                <a:latin typeface="Calibri" panose="020F0502020204030204" pitchFamily="34" charset="0"/>
                <a:ea typeface="Calibri" panose="020F0502020204030204" pitchFamily="34" charset="0"/>
                <a:cs typeface="Calibri" panose="020F0502020204030204" pitchFamily="34" charset="0"/>
              </a:rPr>
              <a:t>Polish</a:t>
            </a:r>
            <a:r>
              <a:rPr lang="pl-PL" sz="1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pl-PL" sz="1800" dirty="0" err="1">
                <a:solidFill>
                  <a:srgbClr val="222222"/>
                </a:solidFill>
                <a:latin typeface="Calibri" panose="020F0502020204030204" pitchFamily="34" charset="0"/>
                <a:ea typeface="Calibri" panose="020F0502020204030204" pitchFamily="34" charset="0"/>
                <a:cs typeface="Calibri" panose="020F0502020204030204" pitchFamily="34" charset="0"/>
              </a:rPr>
              <a:t>Economists</a:t>
            </a:r>
            <a:r>
              <a:rPr lang="pl-PL" sz="1800" dirty="0">
                <a:solidFill>
                  <a:srgbClr val="222222"/>
                </a:solidFill>
                <a:latin typeface="Calibri" panose="020F0502020204030204" pitchFamily="34" charset="0"/>
                <a:ea typeface="Calibri" panose="020F0502020204030204" pitchFamily="34" charset="0"/>
                <a:cs typeface="Calibri" panose="020F0502020204030204" pitchFamily="34" charset="0"/>
              </a:rPr>
              <a:t>, Towarzystwo Ekonomistów Polskich, https://tep.org.pl/skuteczna-walka-z-covid-19-wymaga-zaufania-a-tego-brakuje-11-2021/</a:t>
            </a:r>
            <a:endParaRPr lang="pl-PL" sz="1800" dirty="0">
              <a:latin typeface="Calibri" panose="020F0502020204030204" pitchFamily="34" charset="0"/>
              <a:ea typeface="Calibri" panose="020F0502020204030204" pitchFamily="34" charset="0"/>
              <a:cs typeface="Calibri" panose="020F0502020204030204" pitchFamily="34" charset="0"/>
            </a:endParaRPr>
          </a:p>
          <a:p>
            <a:endParaRPr lang="pl-PL" dirty="0"/>
          </a:p>
        </p:txBody>
      </p:sp>
      <p:pic>
        <p:nvPicPr>
          <p:cNvPr id="6" name="Obraz 5">
            <a:extLst>
              <a:ext uri="{FF2B5EF4-FFF2-40B4-BE49-F238E27FC236}">
                <a16:creationId xmlns:a16="http://schemas.microsoft.com/office/drawing/2014/main" id="{6973A275-35C1-37CF-26A1-09291EA63D5F}"/>
              </a:ext>
            </a:extLst>
          </p:cNvPr>
          <p:cNvPicPr>
            <a:picLocks noChangeAspect="1"/>
          </p:cNvPicPr>
          <p:nvPr/>
        </p:nvPicPr>
        <p:blipFill>
          <a:blip r:embed="rId2"/>
          <a:stretch>
            <a:fillRect/>
          </a:stretch>
        </p:blipFill>
        <p:spPr>
          <a:xfrm>
            <a:off x="10767397" y="1"/>
            <a:ext cx="1444268" cy="904568"/>
          </a:xfrm>
          <a:prstGeom prst="rect">
            <a:avLst/>
          </a:prstGeom>
        </p:spPr>
      </p:pic>
    </p:spTree>
    <p:extLst>
      <p:ext uri="{BB962C8B-B14F-4D97-AF65-F5344CB8AC3E}">
        <p14:creationId xmlns:p14="http://schemas.microsoft.com/office/powerpoint/2010/main" val="2246286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E3ADF6C-3BD7-C093-CDF5-74D9530AF1B3}"/>
              </a:ext>
            </a:extLst>
          </p:cNvPr>
          <p:cNvPicPr>
            <a:picLocks noChangeAspect="1"/>
          </p:cNvPicPr>
          <p:nvPr/>
        </p:nvPicPr>
        <p:blipFill>
          <a:blip r:embed="rId2"/>
          <a:stretch>
            <a:fillRect/>
          </a:stretch>
        </p:blipFill>
        <p:spPr>
          <a:xfrm>
            <a:off x="0" y="0"/>
            <a:ext cx="11974596" cy="6639852"/>
          </a:xfrm>
          <a:prstGeom prst="rect">
            <a:avLst/>
          </a:prstGeom>
        </p:spPr>
      </p:pic>
      <p:sp>
        <p:nvSpPr>
          <p:cNvPr id="4" name="Strzałka: w dół 3">
            <a:extLst>
              <a:ext uri="{FF2B5EF4-FFF2-40B4-BE49-F238E27FC236}">
                <a16:creationId xmlns:a16="http://schemas.microsoft.com/office/drawing/2014/main" id="{C7F98CF6-CBBC-75DE-321E-E03269D710C1}"/>
              </a:ext>
            </a:extLst>
          </p:cNvPr>
          <p:cNvSpPr/>
          <p:nvPr/>
        </p:nvSpPr>
        <p:spPr>
          <a:xfrm rot="1844462" flipH="1">
            <a:off x="8315862" y="1233577"/>
            <a:ext cx="138023" cy="785004"/>
          </a:xfrm>
          <a:prstGeom prst="downArrow">
            <a:avLst/>
          </a:prstGeom>
          <a:solidFill>
            <a:srgbClr val="FF0000"/>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lang="pl-PL"/>
          </a:p>
        </p:txBody>
      </p:sp>
      <p:sp>
        <p:nvSpPr>
          <p:cNvPr id="5" name="Prostokąt 4">
            <a:extLst>
              <a:ext uri="{FF2B5EF4-FFF2-40B4-BE49-F238E27FC236}">
                <a16:creationId xmlns:a16="http://schemas.microsoft.com/office/drawing/2014/main" id="{4B474700-67AB-F291-4276-CDB10ADFF71E}"/>
              </a:ext>
            </a:extLst>
          </p:cNvPr>
          <p:cNvSpPr/>
          <p:nvPr/>
        </p:nvSpPr>
        <p:spPr>
          <a:xfrm>
            <a:off x="3036498" y="6072996"/>
            <a:ext cx="785004" cy="38818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cxnSp>
        <p:nvCxnSpPr>
          <p:cNvPr id="7" name="Łącznik prosty ze strzałką 6">
            <a:extLst>
              <a:ext uri="{FF2B5EF4-FFF2-40B4-BE49-F238E27FC236}">
                <a16:creationId xmlns:a16="http://schemas.microsoft.com/office/drawing/2014/main" id="{EED4D7DE-A016-113E-8F2A-F9CF0269F676}"/>
              </a:ext>
            </a:extLst>
          </p:cNvPr>
          <p:cNvCxnSpPr/>
          <p:nvPr/>
        </p:nvCxnSpPr>
        <p:spPr>
          <a:xfrm>
            <a:off x="69011" y="3959525"/>
            <a:ext cx="388189"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2370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9921424C-AEDD-285C-6D20-3154E350C656}"/>
              </a:ext>
            </a:extLst>
          </p:cNvPr>
          <p:cNvPicPr>
            <a:picLocks noChangeAspect="1"/>
          </p:cNvPicPr>
          <p:nvPr/>
        </p:nvPicPr>
        <p:blipFill>
          <a:blip r:embed="rId2"/>
          <a:stretch>
            <a:fillRect/>
          </a:stretch>
        </p:blipFill>
        <p:spPr>
          <a:xfrm>
            <a:off x="218254" y="185285"/>
            <a:ext cx="11755491" cy="6487430"/>
          </a:xfrm>
          <a:prstGeom prst="rect">
            <a:avLst/>
          </a:prstGeom>
        </p:spPr>
      </p:pic>
      <p:sp>
        <p:nvSpPr>
          <p:cNvPr id="4" name="Prostokąt 3">
            <a:extLst>
              <a:ext uri="{FF2B5EF4-FFF2-40B4-BE49-F238E27FC236}">
                <a16:creationId xmlns:a16="http://schemas.microsoft.com/office/drawing/2014/main" id="{1A8814FB-68B9-BF30-D7CB-CFEEF426F44D}"/>
              </a:ext>
            </a:extLst>
          </p:cNvPr>
          <p:cNvSpPr/>
          <p:nvPr/>
        </p:nvSpPr>
        <p:spPr>
          <a:xfrm>
            <a:off x="2363638" y="2527540"/>
            <a:ext cx="724619" cy="258792"/>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21613245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0072893B-04E0-CF6A-CC92-BAF2FD43A99B}"/>
              </a:ext>
            </a:extLst>
          </p:cNvPr>
          <p:cNvPicPr>
            <a:picLocks noChangeAspect="1"/>
          </p:cNvPicPr>
          <p:nvPr/>
        </p:nvPicPr>
        <p:blipFill>
          <a:blip r:embed="rId3"/>
          <a:stretch>
            <a:fillRect/>
          </a:stretch>
        </p:blipFill>
        <p:spPr>
          <a:xfrm>
            <a:off x="218254" y="209100"/>
            <a:ext cx="11755491" cy="6439799"/>
          </a:xfrm>
          <a:prstGeom prst="rect">
            <a:avLst/>
          </a:prstGeom>
        </p:spPr>
      </p:pic>
      <p:sp>
        <p:nvSpPr>
          <p:cNvPr id="4" name="Prostokąt 3">
            <a:extLst>
              <a:ext uri="{FF2B5EF4-FFF2-40B4-BE49-F238E27FC236}">
                <a16:creationId xmlns:a16="http://schemas.microsoft.com/office/drawing/2014/main" id="{7CA50CDB-0679-38D1-BE76-399A9E680FB5}"/>
              </a:ext>
            </a:extLst>
          </p:cNvPr>
          <p:cNvSpPr/>
          <p:nvPr/>
        </p:nvSpPr>
        <p:spPr>
          <a:xfrm>
            <a:off x="8583283" y="5193102"/>
            <a:ext cx="1371600" cy="18115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Prostokąt 4">
            <a:extLst>
              <a:ext uri="{FF2B5EF4-FFF2-40B4-BE49-F238E27FC236}">
                <a16:creationId xmlns:a16="http://schemas.microsoft.com/office/drawing/2014/main" id="{A60ED273-84CF-295C-39DF-1367FA8DA42B}"/>
              </a:ext>
            </a:extLst>
          </p:cNvPr>
          <p:cNvSpPr/>
          <p:nvPr/>
        </p:nvSpPr>
        <p:spPr>
          <a:xfrm>
            <a:off x="534838" y="4597879"/>
            <a:ext cx="2527539" cy="9402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8685994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EBAF395E-7D52-496C-ACDD-468AEC1ADF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16DA60E-9E03-01D8-22F2-812C1F483FEF}"/>
              </a:ext>
            </a:extLst>
          </p:cNvPr>
          <p:cNvSpPr>
            <a:spLocks noGrp="1"/>
          </p:cNvSpPr>
          <p:nvPr>
            <p:ph type="title"/>
          </p:nvPr>
        </p:nvSpPr>
        <p:spPr>
          <a:xfrm>
            <a:off x="521207" y="786384"/>
            <a:ext cx="6233755" cy="1707775"/>
          </a:xfrm>
        </p:spPr>
        <p:txBody>
          <a:bodyPr anchor="t">
            <a:normAutofit/>
          </a:bodyPr>
          <a:lstStyle/>
          <a:p>
            <a:r>
              <a:rPr lang="en-US" dirty="0"/>
              <a:t>Social (institutional) trust</a:t>
            </a:r>
          </a:p>
        </p:txBody>
      </p:sp>
      <p:cxnSp>
        <p:nvCxnSpPr>
          <p:cNvPr id="4105" name="Straight Connector 4104">
            <a:extLst>
              <a:ext uri="{FF2B5EF4-FFF2-40B4-BE49-F238E27FC236}">
                <a16:creationId xmlns:a16="http://schemas.microsoft.com/office/drawing/2014/main" id="{56BAADB1-054E-4A82-8D07-643BD1F433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68602" y="576201"/>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0CAE9AB-9292-7415-322A-630EE9722BE3}"/>
              </a:ext>
            </a:extLst>
          </p:cNvPr>
          <p:cNvSpPr>
            <a:spLocks noGrp="1"/>
          </p:cNvSpPr>
          <p:nvPr>
            <p:ph idx="1"/>
          </p:nvPr>
        </p:nvSpPr>
        <p:spPr>
          <a:xfrm>
            <a:off x="571501" y="1458413"/>
            <a:ext cx="6131953" cy="4545876"/>
          </a:xfrm>
        </p:spPr>
        <p:txBody>
          <a:bodyPr anchor="b">
            <a:normAutofit/>
          </a:bodyPr>
          <a:lstStyle/>
          <a:p>
            <a:pPr>
              <a:lnSpc>
                <a:spcPct val="110000"/>
              </a:lnSpc>
            </a:pPr>
            <a:r>
              <a:rPr lang="en-US" dirty="0">
                <a:effectLst/>
                <a:latin typeface="Calibri" panose="020F0502020204030204" pitchFamily="34" charset="0"/>
                <a:ea typeface="Calibri" panose="020F0502020204030204" pitchFamily="34" charset="0"/>
                <a:cs typeface="Times New Roman" panose="02020603050405020304" pitchFamily="18" charset="0"/>
              </a:rPr>
              <a:t>Social trust is defined as, “an individual’s expectation that other people and groups can be relied on…[It] is one of the most important synthetic forces within society.” Not only is social trust an elixir for social functioning, but as part of a nation’s social capital, trust affects vital economic variables such as GDP growth and inflation rates.”</a:t>
            </a:r>
            <a:r>
              <a:rPr lang="en-US" dirty="0">
                <a:effectLst/>
              </a:rPr>
              <a:t> </a:t>
            </a:r>
          </a:p>
          <a:p>
            <a:pPr>
              <a:lnSpc>
                <a:spcPct val="110000"/>
              </a:lnSpc>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10000"/>
              </a:lnSpc>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Brandt, M.J., Wetherell, G. &amp; Henry, P.J. (2015) </a:t>
            </a:r>
            <a:r>
              <a:rPr lang="en-US" sz="1600" i="1" dirty="0">
                <a:effectLst/>
                <a:latin typeface="Calibri" panose="020F0502020204030204" pitchFamily="34" charset="0"/>
                <a:ea typeface="Calibri" panose="020F0502020204030204" pitchFamily="34" charset="0"/>
                <a:cs typeface="Times New Roman" panose="02020603050405020304" pitchFamily="18" charset="0"/>
              </a:rPr>
              <a:t>Changes in Income Predict Change in Social Trust: A Longitudinal Analysis</a:t>
            </a:r>
            <a:r>
              <a:rPr lang="en-US" sz="1600" dirty="0">
                <a:effectLst/>
                <a:latin typeface="Calibri" panose="020F0502020204030204" pitchFamily="34" charset="0"/>
                <a:ea typeface="Calibri" panose="020F0502020204030204" pitchFamily="34" charset="0"/>
                <a:cs typeface="Times New Roman" panose="02020603050405020304" pitchFamily="18" charset="0"/>
              </a:rPr>
              <a:t>. Political Psychology, 36 (6). </a:t>
            </a:r>
          </a:p>
          <a:p>
            <a:pPr>
              <a:lnSpc>
                <a:spcPct val="110000"/>
              </a:lnSpc>
            </a:pPr>
            <a:endParaRPr lang="en-US" sz="1800" dirty="0"/>
          </a:p>
        </p:txBody>
      </p:sp>
      <p:cxnSp>
        <p:nvCxnSpPr>
          <p:cNvPr id="4107" name="Straight Connector 4106">
            <a:extLst>
              <a:ext uri="{FF2B5EF4-FFF2-40B4-BE49-F238E27FC236}">
                <a16:creationId xmlns:a16="http://schemas.microsoft.com/office/drawing/2014/main" id="{B3121654-FB13-441C-AB60-76710D9170C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34300" y="576201"/>
            <a:ext cx="0" cy="5715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Six Ways to Repair Declining Social Trust">
            <a:extLst>
              <a:ext uri="{FF2B5EF4-FFF2-40B4-BE49-F238E27FC236}">
                <a16:creationId xmlns:a16="http://schemas.microsoft.com/office/drawing/2014/main" id="{D3524D53-9EA8-AD48-DD65-8265B8EDD1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18" r="28243" b="-2"/>
          <a:stretch/>
        </p:blipFill>
        <p:spPr bwMode="auto">
          <a:xfrm>
            <a:off x="8036732" y="853712"/>
            <a:ext cx="3583768" cy="5150567"/>
          </a:xfrm>
          <a:prstGeom prst="rect">
            <a:avLst/>
          </a:prstGeom>
          <a:noFill/>
          <a:extLst>
            <a:ext uri="{909E8E84-426E-40DD-AFC4-6F175D3DCCD1}">
              <a14:hiddenFill xmlns:a14="http://schemas.microsoft.com/office/drawing/2010/main">
                <a:solidFill>
                  <a:srgbClr val="FFFFFF"/>
                </a:solidFill>
              </a14:hiddenFill>
            </a:ext>
          </a:extLst>
        </p:spPr>
      </p:pic>
      <p:cxnSp>
        <p:nvCxnSpPr>
          <p:cNvPr id="4109" name="Straight Connector 4108">
            <a:extLst>
              <a:ext uri="{FF2B5EF4-FFF2-40B4-BE49-F238E27FC236}">
                <a16:creationId xmlns:a16="http://schemas.microsoft.com/office/drawing/2014/main" id="{C58D2D3E-B980-4D6F-BBFB-DF7A3A94729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71500" y="6286500"/>
            <a:ext cx="110547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32553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8389FE6-6F1B-ABCF-FCA4-EDDB0BD8110A}"/>
              </a:ext>
            </a:extLst>
          </p:cNvPr>
          <p:cNvSpPr>
            <a:spLocks noGrp="1"/>
          </p:cNvSpPr>
          <p:nvPr>
            <p:ph type="title"/>
          </p:nvPr>
        </p:nvSpPr>
        <p:spPr/>
        <p:txBody>
          <a:bodyPr/>
          <a:lstStyle/>
          <a:p>
            <a:r>
              <a:rPr lang="pl-PL" dirty="0"/>
              <a:t>Zaufanie społeczne (instytucjonalne)</a:t>
            </a:r>
          </a:p>
        </p:txBody>
      </p:sp>
      <p:sp>
        <p:nvSpPr>
          <p:cNvPr id="3" name="Symbol zastępczy zawartości 2">
            <a:extLst>
              <a:ext uri="{FF2B5EF4-FFF2-40B4-BE49-F238E27FC236}">
                <a16:creationId xmlns:a16="http://schemas.microsoft.com/office/drawing/2014/main" id="{E75E878E-0EF5-BB75-FE95-B0522BD1F6B2}"/>
              </a:ext>
            </a:extLst>
          </p:cNvPr>
          <p:cNvSpPr>
            <a:spLocks noGrp="1"/>
          </p:cNvSpPr>
          <p:nvPr>
            <p:ph idx="1"/>
          </p:nvPr>
        </p:nvSpPr>
        <p:spPr>
          <a:xfrm>
            <a:off x="571499" y="2075688"/>
            <a:ext cx="5699905" cy="3910987"/>
          </a:xfrm>
        </p:spPr>
        <p:txBody>
          <a:bodyPr/>
          <a:lstStyle/>
          <a:p>
            <a:r>
              <a:rPr lang="pl-PL" dirty="0"/>
              <a:t>Zaufanie społeczne definiuje się jako „oczekiwania jednostki, że można polegać na innych ludziach i grupach… [To] jest jedną z najważniejszych syntetycznych sił w społeczeństwie”. Zaufanie społeczne jest nie tylko eliksirem funkcjonowania społecznego, ale jako część kapitału społecznego narodu zaufanie wpływa na kluczowe zmienne ekonomiczne, takie jak wzrost PKB i stopy inflacji”.</a:t>
            </a:r>
          </a:p>
        </p:txBody>
      </p:sp>
      <p:sp>
        <p:nvSpPr>
          <p:cNvPr id="4" name="pole tekstowe 3">
            <a:extLst>
              <a:ext uri="{FF2B5EF4-FFF2-40B4-BE49-F238E27FC236}">
                <a16:creationId xmlns:a16="http://schemas.microsoft.com/office/drawing/2014/main" id="{D911C294-300D-1759-0DEE-7FD3316A9D2E}"/>
              </a:ext>
            </a:extLst>
          </p:cNvPr>
          <p:cNvSpPr txBox="1"/>
          <p:nvPr/>
        </p:nvSpPr>
        <p:spPr>
          <a:xfrm>
            <a:off x="571498" y="6382693"/>
            <a:ext cx="11179900" cy="523220"/>
          </a:xfrm>
          <a:prstGeom prst="rect">
            <a:avLst/>
          </a:prstGeom>
          <a:noFill/>
        </p:spPr>
        <p:txBody>
          <a:bodyPr wrap="square" rtlCol="0">
            <a:spAutoFit/>
          </a:bodyPr>
          <a:lstStyle/>
          <a:p>
            <a:r>
              <a:rPr lang="en-US" sz="1400" dirty="0">
                <a:effectLst/>
                <a:latin typeface="Calibri" panose="020F0502020204030204" pitchFamily="34" charset="0"/>
                <a:ea typeface="Calibri" panose="020F0502020204030204" pitchFamily="34" charset="0"/>
                <a:cs typeface="Times New Roman" panose="02020603050405020304" pitchFamily="18" charset="0"/>
              </a:rPr>
              <a:t>Brandt, M.J., Wetherell, G. &amp; Henry, P.J. (2015) </a:t>
            </a:r>
            <a:r>
              <a:rPr lang="en-US" sz="1400" i="1" dirty="0">
                <a:effectLst/>
                <a:latin typeface="Calibri" panose="020F0502020204030204" pitchFamily="34" charset="0"/>
                <a:ea typeface="Calibri" panose="020F0502020204030204" pitchFamily="34" charset="0"/>
                <a:cs typeface="Times New Roman" panose="02020603050405020304" pitchFamily="18" charset="0"/>
              </a:rPr>
              <a:t>Changes in Income Predict Change in Social Trust: A Longitudinal Analysis</a:t>
            </a:r>
            <a:r>
              <a:rPr lang="en-US" sz="1400" dirty="0">
                <a:effectLst/>
                <a:latin typeface="Calibri" panose="020F0502020204030204" pitchFamily="34" charset="0"/>
                <a:ea typeface="Calibri" panose="020F0502020204030204" pitchFamily="34" charset="0"/>
                <a:cs typeface="Times New Roman" panose="02020603050405020304" pitchFamily="18" charset="0"/>
              </a:rPr>
              <a:t>. Political Psychology, 36 (6). </a:t>
            </a:r>
          </a:p>
          <a:p>
            <a:endParaRPr lang="pl-PL" sz="1400" dirty="0"/>
          </a:p>
        </p:txBody>
      </p:sp>
      <p:pic>
        <p:nvPicPr>
          <p:cNvPr id="5" name="Obraz 4">
            <a:extLst>
              <a:ext uri="{FF2B5EF4-FFF2-40B4-BE49-F238E27FC236}">
                <a16:creationId xmlns:a16="http://schemas.microsoft.com/office/drawing/2014/main" id="{916CB91D-9008-A38B-0E5C-9263A3D121DD}"/>
              </a:ext>
            </a:extLst>
          </p:cNvPr>
          <p:cNvPicPr>
            <a:picLocks noChangeAspect="1"/>
          </p:cNvPicPr>
          <p:nvPr/>
        </p:nvPicPr>
        <p:blipFill>
          <a:blip r:embed="rId2"/>
          <a:stretch>
            <a:fillRect/>
          </a:stretch>
        </p:blipFill>
        <p:spPr>
          <a:xfrm>
            <a:off x="6232562" y="2169408"/>
            <a:ext cx="5771019" cy="3240028"/>
          </a:xfrm>
          <a:prstGeom prst="rect">
            <a:avLst/>
          </a:prstGeom>
        </p:spPr>
      </p:pic>
    </p:spTree>
    <p:extLst>
      <p:ext uri="{BB962C8B-B14F-4D97-AF65-F5344CB8AC3E}">
        <p14:creationId xmlns:p14="http://schemas.microsoft.com/office/powerpoint/2010/main" val="2186450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F8EE-95B9-F78D-D9E2-DB265AC142A1}"/>
              </a:ext>
            </a:extLst>
          </p:cNvPr>
          <p:cNvSpPr>
            <a:spLocks noGrp="1"/>
          </p:cNvSpPr>
          <p:nvPr>
            <p:ph type="title"/>
          </p:nvPr>
        </p:nvSpPr>
        <p:spPr/>
        <p:txBody>
          <a:bodyPr/>
          <a:lstStyle/>
          <a:p>
            <a:r>
              <a:rPr lang="en-US" dirty="0"/>
              <a:t>Structure of the lesson</a:t>
            </a:r>
            <a:r>
              <a:rPr lang="pl-PL" dirty="0"/>
              <a:t> - Struktura wykładu</a:t>
            </a:r>
            <a:endParaRPr lang="en-US" dirty="0"/>
          </a:p>
        </p:txBody>
      </p:sp>
      <p:sp>
        <p:nvSpPr>
          <p:cNvPr id="3" name="Content Placeholder 2">
            <a:extLst>
              <a:ext uri="{FF2B5EF4-FFF2-40B4-BE49-F238E27FC236}">
                <a16:creationId xmlns:a16="http://schemas.microsoft.com/office/drawing/2014/main" id="{C900A5E7-73CA-A668-0CE9-77EF460435A4}"/>
              </a:ext>
            </a:extLst>
          </p:cNvPr>
          <p:cNvSpPr>
            <a:spLocks noGrp="1"/>
          </p:cNvSpPr>
          <p:nvPr>
            <p:ph idx="1"/>
          </p:nvPr>
        </p:nvSpPr>
        <p:spPr>
          <a:xfrm>
            <a:off x="571499" y="2075688"/>
            <a:ext cx="4462227" cy="3910987"/>
          </a:xfrm>
        </p:spPr>
        <p:txBody>
          <a:bodyPr>
            <a:normAutofit fontScale="77500" lnSpcReduction="20000"/>
          </a:bodyPr>
          <a:lstStyle/>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Definitions</a:t>
            </a:r>
            <a:r>
              <a:rPr lang="pl-PL" dirty="0">
                <a:latin typeface="Calibri" panose="020F0502020204030204" pitchFamily="34" charset="0"/>
                <a:ea typeface="Calibri" panose="020F0502020204030204" pitchFamily="34" charset="0"/>
                <a:cs typeface="Calibri" panose="020F0502020204030204" pitchFamily="34" charset="0"/>
              </a:rPr>
              <a:t> of the trust;</a:t>
            </a: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Read the case study</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Respond to the challenge questions individually (or as a group)</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Discuss resources that provide insights about the case</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Learn about leadership and the role of trust</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Discuss interpersonal and social trust in your country during the pandemic</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Apply the lessons of trust to our own lives and challenges</a:t>
            </a:r>
            <a:r>
              <a:rPr lang="pl-PL" dirty="0">
                <a:latin typeface="Calibri" panose="020F0502020204030204" pitchFamily="34" charset="0"/>
                <a:ea typeface="Calibri" panose="020F0502020204030204" pitchFamily="34" charset="0"/>
                <a:cs typeface="Calibri" panose="020F0502020204030204" pitchFamily="34" charset="0"/>
              </a:rPr>
              <a:t>.</a:t>
            </a: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a:extLst>
              <a:ext uri="{FF2B5EF4-FFF2-40B4-BE49-F238E27FC236}">
                <a16:creationId xmlns:a16="http://schemas.microsoft.com/office/drawing/2014/main" id="{71CFCA03-5A5C-7C46-F255-24974DFE653C}"/>
              </a:ext>
            </a:extLst>
          </p:cNvPr>
          <p:cNvSpPr txBox="1"/>
          <p:nvPr/>
        </p:nvSpPr>
        <p:spPr>
          <a:xfrm>
            <a:off x="5613149" y="1910282"/>
            <a:ext cx="5858415" cy="4278094"/>
          </a:xfrm>
          <a:prstGeom prst="rect">
            <a:avLst/>
          </a:prstGeom>
          <a:noFill/>
        </p:spPr>
        <p:txBody>
          <a:bodyPr wrap="square" rtlCol="0">
            <a:spAutoFit/>
          </a:bodyPr>
          <a:lstStyle/>
          <a:p>
            <a:pPr marL="457200" indent="-457200">
              <a:buFont typeface="+mj-lt"/>
              <a:buAutoNum type="arabicPeriod"/>
            </a:pPr>
            <a:r>
              <a:rPr lang="pl-PL" sz="1700" dirty="0">
                <a:latin typeface="Calibri" panose="020F0502020204030204" pitchFamily="34" charset="0"/>
                <a:ea typeface="Calibri" panose="020F0502020204030204" pitchFamily="34" charset="0"/>
                <a:cs typeface="Calibri" panose="020F0502020204030204" pitchFamily="34" charset="0"/>
              </a:rPr>
              <a:t>Co to jest zaufanie?</a:t>
            </a:r>
          </a:p>
          <a:p>
            <a:pPr marL="457200" indent="-457200">
              <a:buFont typeface="+mj-lt"/>
              <a:buAutoNum type="arabicPeriod"/>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1700" dirty="0">
                <a:latin typeface="Calibri" panose="020F0502020204030204" pitchFamily="34" charset="0"/>
                <a:ea typeface="Calibri" panose="020F0502020204030204" pitchFamily="34" charset="0"/>
                <a:cs typeface="Calibri" panose="020F0502020204030204" pitchFamily="34" charset="0"/>
              </a:rPr>
              <a:t>Przeczytaj studium przypadku;</a:t>
            </a:r>
          </a:p>
          <a:p>
            <a:pPr marL="457200" indent="-457200">
              <a:buFont typeface="+mj-lt"/>
              <a:buAutoNum type="arabicPeriod"/>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1700" dirty="0">
                <a:latin typeface="Calibri" panose="020F0502020204030204" pitchFamily="34" charset="0"/>
                <a:ea typeface="Calibri" panose="020F0502020204030204" pitchFamily="34" charset="0"/>
                <a:cs typeface="Calibri" panose="020F0502020204030204" pitchFamily="34" charset="0"/>
              </a:rPr>
              <a:t>Odpowiedz na pytania/ wyzwania indywidualnie (lub w grupie);</a:t>
            </a:r>
          </a:p>
          <a:p>
            <a:pPr marL="457200" indent="-457200">
              <a:buFont typeface="+mj-lt"/>
              <a:buAutoNum type="arabicPeriod"/>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1700" dirty="0">
                <a:latin typeface="Calibri" panose="020F0502020204030204" pitchFamily="34" charset="0"/>
                <a:ea typeface="Calibri" panose="020F0502020204030204" pitchFamily="34" charset="0"/>
                <a:cs typeface="Calibri" panose="020F0502020204030204" pitchFamily="34" charset="0"/>
              </a:rPr>
              <a:t>Omów zasoby, które zapewniają wgląd w sprawę;</a:t>
            </a:r>
          </a:p>
          <a:p>
            <a:pPr marL="457200" indent="-457200">
              <a:buFont typeface="+mj-lt"/>
              <a:buAutoNum type="arabicPeriod"/>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1700" dirty="0">
                <a:latin typeface="Calibri" panose="020F0502020204030204" pitchFamily="34" charset="0"/>
                <a:ea typeface="Calibri" panose="020F0502020204030204" pitchFamily="34" charset="0"/>
                <a:cs typeface="Calibri" panose="020F0502020204030204" pitchFamily="34" charset="0"/>
              </a:rPr>
              <a:t>Dowiedz się więcej o przywództwie i roli zaufania;</a:t>
            </a:r>
          </a:p>
          <a:p>
            <a:pPr marL="457200" indent="-457200">
              <a:buFont typeface="+mj-lt"/>
              <a:buAutoNum type="arabicPeriod"/>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1700" dirty="0">
                <a:latin typeface="Calibri" panose="020F0502020204030204" pitchFamily="34" charset="0"/>
                <a:ea typeface="Calibri" panose="020F0502020204030204" pitchFamily="34" charset="0"/>
                <a:cs typeface="Calibri" panose="020F0502020204030204" pitchFamily="34" charset="0"/>
              </a:rPr>
              <a:t>Omów zaufanie interpersonalne i społeczne w kraju w czasie pandemii;</a:t>
            </a:r>
          </a:p>
          <a:p>
            <a:pPr marL="457200" indent="-457200">
              <a:buFont typeface="+mj-lt"/>
              <a:buAutoNum type="arabicPeriod"/>
            </a:pPr>
            <a:endParaRPr lang="pl-PL" sz="17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1700" dirty="0">
                <a:latin typeface="Calibri" panose="020F0502020204030204" pitchFamily="34" charset="0"/>
                <a:ea typeface="Calibri" panose="020F0502020204030204" pitchFamily="34" charset="0"/>
                <a:cs typeface="Calibri" panose="020F0502020204030204" pitchFamily="34" charset="0"/>
              </a:rPr>
              <a:t>Zastosuj lekcje zaufania do naszego własnego życia i wyzwań</a:t>
            </a:r>
          </a:p>
        </p:txBody>
      </p:sp>
    </p:spTree>
    <p:extLst>
      <p:ext uri="{BB962C8B-B14F-4D97-AF65-F5344CB8AC3E}">
        <p14:creationId xmlns:p14="http://schemas.microsoft.com/office/powerpoint/2010/main" val="3070757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B3408BB-97EE-3548-2F1A-1820D1A54340}"/>
              </a:ext>
            </a:extLst>
          </p:cNvPr>
          <p:cNvPicPr>
            <a:picLocks noChangeAspect="1"/>
          </p:cNvPicPr>
          <p:nvPr/>
        </p:nvPicPr>
        <p:blipFill>
          <a:blip r:embed="rId2"/>
          <a:stretch>
            <a:fillRect/>
          </a:stretch>
        </p:blipFill>
        <p:spPr>
          <a:xfrm>
            <a:off x="1416779" y="0"/>
            <a:ext cx="9280249" cy="6800701"/>
          </a:xfrm>
          <a:prstGeom prst="rect">
            <a:avLst/>
          </a:prstGeom>
        </p:spPr>
      </p:pic>
    </p:spTree>
    <p:extLst>
      <p:ext uri="{BB962C8B-B14F-4D97-AF65-F5344CB8AC3E}">
        <p14:creationId xmlns:p14="http://schemas.microsoft.com/office/powerpoint/2010/main" val="35406786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C6E8DD-899C-1846-FA11-62BECB86DD20}"/>
              </a:ext>
            </a:extLst>
          </p:cNvPr>
          <p:cNvSpPr>
            <a:spLocks noGrp="1"/>
          </p:cNvSpPr>
          <p:nvPr>
            <p:ph type="title"/>
          </p:nvPr>
        </p:nvSpPr>
        <p:spPr/>
        <p:txBody>
          <a:bodyPr>
            <a:normAutofit/>
          </a:bodyPr>
          <a:lstStyle/>
          <a:p>
            <a:r>
              <a:rPr lang="en-US" sz="1600" b="1" i="0" dirty="0">
                <a:effectLst/>
                <a:latin typeface="Calibri" panose="020F0502020204030204" pitchFamily="34" charset="0"/>
                <a:ea typeface="Calibri" panose="020F0502020204030204" pitchFamily="34" charset="0"/>
                <a:cs typeface="Calibri" panose="020F0502020204030204" pitchFamily="34" charset="0"/>
              </a:rPr>
              <a:t>Pandemic preparedness and COVID-19: an exploratory analysis of infection and fatality rates, and contextual factors associated with preparedness in 177 countries, from Jan 1, 2020, to Sept 30, 2021</a:t>
            </a:r>
            <a:r>
              <a:rPr lang="pl-PL" sz="1600" b="1" i="0" dirty="0">
                <a:effectLst/>
                <a:latin typeface="Calibri" panose="020F0502020204030204" pitchFamily="34" charset="0"/>
                <a:ea typeface="Calibri" panose="020F0502020204030204" pitchFamily="34" charset="0"/>
                <a:cs typeface="Calibri" panose="020F0502020204030204" pitchFamily="34" charset="0"/>
              </a:rPr>
              <a:t>, </a:t>
            </a:r>
            <a:r>
              <a:rPr lang="en-US" sz="900" b="1" i="0" u="none" strike="noStrike" cap="all"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pl-PL" sz="1600" b="1" i="0" u="none" strike="noStrike" cap="all"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The Lancet, </a:t>
            </a:r>
            <a:r>
              <a:rPr lang="en-US" sz="1600" b="1" i="0" u="none" strike="noStrike" cap="all"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VOL</a:t>
            </a:r>
            <a:r>
              <a:rPr lang="pl-PL" sz="1600" b="1" i="0" u="none" strike="noStrike" cap="all"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US" sz="1400" b="1" i="0" u="none" strike="noStrike" cap="all"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399, ISSUE 10334</a:t>
            </a:r>
            <a:r>
              <a:rPr lang="en-US" sz="1400" b="1" i="0" cap="all" dirty="0">
                <a:effectLst/>
                <a:latin typeface="Calibri" panose="020F0502020204030204" pitchFamily="34" charset="0"/>
                <a:ea typeface="Calibri" panose="020F0502020204030204" pitchFamily="34" charset="0"/>
                <a:cs typeface="Calibri" panose="020F0502020204030204" pitchFamily="34" charset="0"/>
              </a:rPr>
              <a:t>, P1489-1512, APRIL 16, 2022</a:t>
            </a:r>
            <a:r>
              <a:rPr lang="pl-PL" sz="1400" b="1" i="0" cap="all" dirty="0">
                <a:effectLst/>
                <a:latin typeface="Calibri" panose="020F0502020204030204" pitchFamily="34" charset="0"/>
                <a:ea typeface="Calibri" panose="020F0502020204030204" pitchFamily="34" charset="0"/>
                <a:cs typeface="Calibri" panose="020F0502020204030204" pitchFamily="34" charset="0"/>
              </a:rPr>
              <a:t>, , </a:t>
            </a:r>
            <a:r>
              <a:rPr lang="pl-PL" sz="1400" b="1" i="0" dirty="0">
                <a:effectLst/>
                <a:latin typeface="Calibri" panose="020F0502020204030204" pitchFamily="34" charset="0"/>
                <a:ea typeface="Calibri" panose="020F0502020204030204" pitchFamily="34" charset="0"/>
                <a:cs typeface="Calibri" panose="020F0502020204030204" pitchFamily="34" charset="0"/>
              </a:rPr>
              <a:t>DOI: </a:t>
            </a:r>
            <a:r>
              <a:rPr lang="pl-PL" sz="1400" b="1" i="0" u="none" strike="noStrike" dirty="0">
                <a:solidFill>
                  <a:srgbClr val="3F7DBF"/>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a:t>
            </a:r>
            <a:r>
              <a:rPr lang="pl-PL" sz="1400" b="1" i="0" u="none" strike="noStrike" dirty="0">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://doi.org/10.1016/S0140-6736(22)00172-6</a:t>
            </a:r>
            <a:br>
              <a:rPr lang="en-US" sz="1600" b="1" i="0" dirty="0">
                <a:effectLst/>
                <a:latin typeface="+mj-lt"/>
              </a:rPr>
            </a:br>
            <a:endParaRPr lang="pl-PL" sz="1600" b="1" dirty="0">
              <a:latin typeface="+mj-lt"/>
            </a:endParaRPr>
          </a:p>
        </p:txBody>
      </p:sp>
      <p:sp>
        <p:nvSpPr>
          <p:cNvPr id="3" name="Symbol zastępczy zawartości 2">
            <a:extLst>
              <a:ext uri="{FF2B5EF4-FFF2-40B4-BE49-F238E27FC236}">
                <a16:creationId xmlns:a16="http://schemas.microsoft.com/office/drawing/2014/main" id="{68A78F08-FFC6-3735-1E97-C1D569E98422}"/>
              </a:ext>
            </a:extLst>
          </p:cNvPr>
          <p:cNvSpPr>
            <a:spLocks noGrp="1"/>
          </p:cNvSpPr>
          <p:nvPr>
            <p:ph idx="1"/>
          </p:nvPr>
        </p:nvSpPr>
        <p:spPr/>
        <p:txBody>
          <a:bodyPr>
            <a:normAutofit/>
          </a:bodyPr>
          <a:lstStyle/>
          <a:p>
            <a:r>
              <a:rPr lang="pl-PL" dirty="0">
                <a:latin typeface="Calibri" panose="020F0502020204030204" pitchFamily="34" charset="0"/>
                <a:ea typeface="Calibri" panose="020F0502020204030204" pitchFamily="34" charset="0"/>
                <a:cs typeface="Calibri" panose="020F0502020204030204" pitchFamily="34" charset="0"/>
              </a:rPr>
              <a:t>„Miary zaufania do rządu i zaufania międzyludzkiego, a także mniejsza korupcja w rządzie miały większe, statystycznie istotne powiązania z niższymi standaryzowanymi wskaźnikami infekcji. Wysoki poziom zaufania międzyrządowego i międzyludzkiego, a także mniejsza korupcja w rządzie były również związane z wyższym zasięgiem szczepień przeciwko COVID-19 w krajach o średnich i wysokich dochodach, w których dostępność szczepionek była bardziej powszechna, a mniejsza korupcja wiązała się z większymi ograniczeniami mobilność.</a:t>
            </a:r>
          </a:p>
          <a:p>
            <a:r>
              <a:rPr lang="pl-PL" dirty="0">
                <a:latin typeface="Calibri" panose="020F0502020204030204" pitchFamily="34" charset="0"/>
                <a:ea typeface="Calibri" panose="020F0502020204030204" pitchFamily="34" charset="0"/>
                <a:cs typeface="Calibri" panose="020F0502020204030204" pitchFamily="34" charset="0"/>
              </a:rPr>
              <a:t> Gdyby te modelowane zależności miały charakter przyczynowy, wzrost zaufania do rządów na co najmniej poziomie zaufania do rządu lub zaufania międzyludzkiego mierzonego w Danii (75%) zmniejszyłby globalne infekcje o 12,9% w przypadku zaufania rządowego i o 40,3% w przypadku zaufania międzyludzkiego” [p. 1489].</a:t>
            </a:r>
          </a:p>
        </p:txBody>
      </p:sp>
    </p:spTree>
    <p:extLst>
      <p:ext uri="{BB962C8B-B14F-4D97-AF65-F5344CB8AC3E}">
        <p14:creationId xmlns:p14="http://schemas.microsoft.com/office/powerpoint/2010/main" val="3186575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8713ADFA-6B73-C6BF-25E4-912CA96B227A}"/>
              </a:ext>
            </a:extLst>
          </p:cNvPr>
          <p:cNvPicPr>
            <a:picLocks noChangeAspect="1"/>
          </p:cNvPicPr>
          <p:nvPr/>
        </p:nvPicPr>
        <p:blipFill>
          <a:blip r:embed="rId2"/>
          <a:stretch>
            <a:fillRect/>
          </a:stretch>
        </p:blipFill>
        <p:spPr>
          <a:xfrm>
            <a:off x="671512" y="536370"/>
            <a:ext cx="10848975" cy="6219825"/>
          </a:xfrm>
          <a:prstGeom prst="rect">
            <a:avLst/>
          </a:prstGeom>
        </p:spPr>
      </p:pic>
      <p:sp>
        <p:nvSpPr>
          <p:cNvPr id="3" name="pole tekstowe 2">
            <a:extLst>
              <a:ext uri="{FF2B5EF4-FFF2-40B4-BE49-F238E27FC236}">
                <a16:creationId xmlns:a16="http://schemas.microsoft.com/office/drawing/2014/main" id="{8F900C27-8E04-76F3-7C40-B6FADE899787}"/>
              </a:ext>
            </a:extLst>
          </p:cNvPr>
          <p:cNvSpPr txBox="1"/>
          <p:nvPr/>
        </p:nvSpPr>
        <p:spPr>
          <a:xfrm>
            <a:off x="751439" y="99588"/>
            <a:ext cx="10420538" cy="369332"/>
          </a:xfrm>
          <a:prstGeom prst="rect">
            <a:avLst/>
          </a:prstGeom>
          <a:noFill/>
        </p:spPr>
        <p:txBody>
          <a:bodyPr wrap="square" rtlCol="0">
            <a:spAutoFit/>
          </a:bodyPr>
          <a:lstStyle/>
          <a:p>
            <a:r>
              <a:rPr lang="en-US" b="1" i="0" dirty="0">
                <a:solidFill>
                  <a:srgbClr val="505050"/>
                </a:solidFill>
                <a:effectLst/>
                <a:latin typeface="Source Sans Pro" panose="020B0503030403020204" pitchFamily="34" charset="0"/>
              </a:rPr>
              <a:t>Association between trust and government corruption, and vaccine coverage and change in mobility</a:t>
            </a:r>
            <a:endParaRPr lang="pl-PL" dirty="0"/>
          </a:p>
        </p:txBody>
      </p:sp>
    </p:spTree>
    <p:extLst>
      <p:ext uri="{BB962C8B-B14F-4D97-AF65-F5344CB8AC3E}">
        <p14:creationId xmlns:p14="http://schemas.microsoft.com/office/powerpoint/2010/main" val="29869003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24D7BE8-E246-F6DA-95B1-10033254BCB0}"/>
              </a:ext>
            </a:extLst>
          </p:cNvPr>
          <p:cNvSpPr>
            <a:spLocks noGrp="1"/>
          </p:cNvSpPr>
          <p:nvPr>
            <p:ph type="title"/>
          </p:nvPr>
        </p:nvSpPr>
        <p:spPr/>
        <p:txBody>
          <a:bodyPr/>
          <a:lstStyle/>
          <a:p>
            <a:pPr algn="ctr"/>
            <a:r>
              <a:rPr lang="pl-PL" dirty="0" err="1"/>
              <a:t>Two</a:t>
            </a:r>
            <a:r>
              <a:rPr lang="pl-PL" dirty="0"/>
              <a:t> </a:t>
            </a:r>
            <a:r>
              <a:rPr lang="pl-PL" dirty="0" err="1"/>
              <a:t>faces</a:t>
            </a:r>
            <a:r>
              <a:rPr lang="pl-PL" dirty="0"/>
              <a:t> of trust – Dwie twarze zaufania</a:t>
            </a:r>
          </a:p>
        </p:txBody>
      </p:sp>
      <p:sp>
        <p:nvSpPr>
          <p:cNvPr id="3" name="Symbol zastępczy zawartości 2">
            <a:extLst>
              <a:ext uri="{FF2B5EF4-FFF2-40B4-BE49-F238E27FC236}">
                <a16:creationId xmlns:a16="http://schemas.microsoft.com/office/drawing/2014/main" id="{CD5813A3-3709-17C5-ED20-6AE0CCEAE2A9}"/>
              </a:ext>
            </a:extLst>
          </p:cNvPr>
          <p:cNvSpPr>
            <a:spLocks noGrp="1"/>
          </p:cNvSpPr>
          <p:nvPr>
            <p:ph idx="1"/>
          </p:nvPr>
        </p:nvSpPr>
        <p:spPr>
          <a:xfrm>
            <a:off x="571500" y="2075688"/>
            <a:ext cx="5249198" cy="3910987"/>
          </a:xfrm>
        </p:spPr>
        <p:txBody>
          <a:bodyPr>
            <a:noAutofit/>
          </a:bodyPr>
          <a:lstStyle/>
          <a:p>
            <a:pPr>
              <a:lnSpc>
                <a:spcPct val="100000"/>
              </a:lnSpc>
            </a:pPr>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Positive attitudes towards vaccination are supported by a high level of trust in the government, which can be boasted in Europe by the Nordic countries, Switzerland and Luxembourg, as well as the Netherlands and Germany (65-85%).</a:t>
            </a:r>
            <a:endParaRPr lang="pl-PL"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r>
              <a:rPr lang="en-US"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skeptical attitude towards vaccinations is influenced by the use of social media, especially if they are treated as the main source of information. There is a risk of being locked in an information bubble.</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5" name="pole tekstowe 4">
            <a:extLst>
              <a:ext uri="{FF2B5EF4-FFF2-40B4-BE49-F238E27FC236}">
                <a16:creationId xmlns:a16="http://schemas.microsoft.com/office/drawing/2014/main" id="{2548F4D2-BDC6-34F9-6F97-29B1D7A907D1}"/>
              </a:ext>
            </a:extLst>
          </p:cNvPr>
          <p:cNvSpPr txBox="1"/>
          <p:nvPr/>
        </p:nvSpPr>
        <p:spPr>
          <a:xfrm>
            <a:off x="127819" y="6390968"/>
            <a:ext cx="11838039" cy="523220"/>
          </a:xfrm>
          <a:prstGeom prst="rect">
            <a:avLst/>
          </a:prstGeom>
          <a:noFill/>
        </p:spPr>
        <p:txBody>
          <a:bodyPr wrap="square" rtlCol="0">
            <a:spAutoFit/>
          </a:bodyPr>
          <a:lstStyle/>
          <a:p>
            <a:r>
              <a:rPr lang="pl-PL" sz="1400" i="1" dirty="0">
                <a:solidFill>
                  <a:srgbClr val="000000"/>
                </a:solidFill>
                <a:latin typeface="Open Sans" panose="020B0606030504020204" pitchFamily="34" charset="0"/>
              </a:rPr>
              <a:t>Obserwator finansowy, </a:t>
            </a:r>
            <a:r>
              <a:rPr lang="pl-PL" sz="1400" b="0" i="1" dirty="0">
                <a:solidFill>
                  <a:srgbClr val="000000"/>
                </a:solidFill>
                <a:effectLst/>
                <a:latin typeface="Open Sans" panose="020B0606030504020204" pitchFamily="34" charset="0"/>
              </a:rPr>
              <a:t>https://www.obserwatorfinansowy.pl/bez-kategorii/rotator/zaufanie-spoleczne-determinuje-powodzenie-szczepien/]</a:t>
            </a:r>
          </a:p>
          <a:p>
            <a:endParaRPr lang="pl-PL" sz="1400" dirty="0"/>
          </a:p>
        </p:txBody>
      </p:sp>
      <p:sp>
        <p:nvSpPr>
          <p:cNvPr id="6" name="pole tekstowe 5">
            <a:extLst>
              <a:ext uri="{FF2B5EF4-FFF2-40B4-BE49-F238E27FC236}">
                <a16:creationId xmlns:a16="http://schemas.microsoft.com/office/drawing/2014/main" id="{E26A93E9-4789-C109-8E8C-1B3A003375B5}"/>
              </a:ext>
            </a:extLst>
          </p:cNvPr>
          <p:cNvSpPr txBox="1"/>
          <p:nvPr/>
        </p:nvSpPr>
        <p:spPr>
          <a:xfrm>
            <a:off x="6371303" y="2349910"/>
            <a:ext cx="5348749" cy="3170099"/>
          </a:xfrm>
          <a:prstGeom prst="rect">
            <a:avLst/>
          </a:prstGeom>
          <a:noFill/>
        </p:spPr>
        <p:txBody>
          <a:bodyPr wrap="square" rtlCol="0">
            <a:spAutoFit/>
          </a:bodyPr>
          <a:lstStyle/>
          <a:p>
            <a:r>
              <a:rPr lang="pl-PL" sz="2000" dirty="0">
                <a:latin typeface="Calibri" panose="020F0502020204030204" pitchFamily="34" charset="0"/>
                <a:ea typeface="Calibri" panose="020F0502020204030204" pitchFamily="34" charset="0"/>
                <a:cs typeface="Calibri" panose="020F0502020204030204" pitchFamily="34" charset="0"/>
              </a:rPr>
              <a:t>Pozytywnym postawom wobec szczepień sprzyja wysoki poziom zaufania do rządu, jakim pochwalić się mogą w Europie kraje nordyckie, Szwajcaria i Luxemburg oraz Holandia i Niemcy (65-85 proc.)</a:t>
            </a:r>
          </a:p>
          <a:p>
            <a:endParaRPr lang="pl-PL" sz="2000" dirty="0">
              <a:latin typeface="Calibri" panose="020F0502020204030204" pitchFamily="34" charset="0"/>
              <a:ea typeface="Calibri" panose="020F0502020204030204" pitchFamily="34" charset="0"/>
              <a:cs typeface="Calibri" panose="020F0502020204030204" pitchFamily="34" charset="0"/>
            </a:endParaRPr>
          </a:p>
          <a:p>
            <a:r>
              <a:rPr lang="pl-PL" sz="2000" dirty="0">
                <a:latin typeface="Calibri" panose="020F0502020204030204" pitchFamily="34" charset="0"/>
                <a:ea typeface="Calibri" panose="020F0502020204030204" pitchFamily="34" charset="0"/>
                <a:cs typeface="Calibri" panose="020F0502020204030204" pitchFamily="34" charset="0"/>
              </a:rPr>
              <a:t>Na sceptyczną postawę wobec szczepień wpływ ma korzystanie z mediów społecznościowych, szczególnie jeśli traktowane są one jako główne źródło informacji. Istnieje bowiem ryzyko zamknięcia się w bańce informacyjnej.</a:t>
            </a:r>
          </a:p>
        </p:txBody>
      </p:sp>
    </p:spTree>
    <p:extLst>
      <p:ext uri="{BB962C8B-B14F-4D97-AF65-F5344CB8AC3E}">
        <p14:creationId xmlns:p14="http://schemas.microsoft.com/office/powerpoint/2010/main" val="21506291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0886D1-A125-4767-FA5F-4FD8124DDDA3}"/>
              </a:ext>
            </a:extLst>
          </p:cNvPr>
          <p:cNvSpPr>
            <a:spLocks noGrp="1"/>
          </p:cNvSpPr>
          <p:nvPr>
            <p:ph type="title"/>
          </p:nvPr>
        </p:nvSpPr>
        <p:spPr/>
        <p:txBody>
          <a:bodyPr/>
          <a:lstStyle/>
          <a:p>
            <a:pPr algn="ctr"/>
            <a:r>
              <a:rPr lang="en-US" dirty="0"/>
              <a:t>What has the epidemic crisis revealed?</a:t>
            </a:r>
            <a:endParaRPr lang="pl-PL" dirty="0"/>
          </a:p>
        </p:txBody>
      </p:sp>
      <p:sp>
        <p:nvSpPr>
          <p:cNvPr id="3" name="Symbol zastępczy zawartości 2">
            <a:extLst>
              <a:ext uri="{FF2B5EF4-FFF2-40B4-BE49-F238E27FC236}">
                <a16:creationId xmlns:a16="http://schemas.microsoft.com/office/drawing/2014/main" id="{1B77B949-EF7A-CCC9-2A3F-4280519C4AC1}"/>
              </a:ext>
            </a:extLst>
          </p:cNvPr>
          <p:cNvSpPr>
            <a:spLocks noGrp="1"/>
          </p:cNvSpPr>
          <p:nvPr>
            <p:ph idx="1"/>
          </p:nvPr>
        </p:nvSpPr>
        <p:spPr/>
        <p:txBody>
          <a:bodyPr>
            <a:normAutofit fontScale="92500" lnSpcReduction="10000"/>
          </a:bodyPr>
          <a:lstStyle/>
          <a:p>
            <a:r>
              <a:rPr lang="en-US" dirty="0">
                <a:latin typeface="Calibri" panose="020F0502020204030204" pitchFamily="34" charset="0"/>
                <a:ea typeface="Calibri" panose="020F0502020204030204" pitchFamily="34" charset="0"/>
                <a:cs typeface="Calibri" panose="020F0502020204030204" pitchFamily="34" charset="0"/>
              </a:rPr>
              <a:t>the private sector turned out to be much better prepared for emergency situations than the public services sector (administration, education, health care); • many highly paid professions and industries during the pandemic turned out to be of little use to society, while poorly paid professions turned out to be important (nurses, orderlies, drivers, couriers, teachers, employees of city cleaning companies, etc.); • "container" globalization, an economy without stocks and reserves, based on the just-in-time system, turned out to be completely vulnerable to disturbances and breakdowns of extended supply chains; • remote work, previously reluctantly accepted by companies and barely tolerated, has become the basic form of work; • efficient management of information and communication turned out to be a big problem: • lack of standardized communication platforms (online platforms) for business, education and administration; • complete helplessness of the society in separating the wheat from the chaff, information from disinformation (</a:t>
            </a:r>
            <a:r>
              <a:rPr lang="en-US" b="1" dirty="0">
                <a:latin typeface="Calibri" panose="020F0502020204030204" pitchFamily="34" charset="0"/>
                <a:ea typeface="Calibri" panose="020F0502020204030204" pitchFamily="34" charset="0"/>
                <a:cs typeface="Calibri" panose="020F0502020204030204" pitchFamily="34" charset="0"/>
              </a:rPr>
              <a:t>during the pandemic, Google removed 80 million fake news spreading disinformation about COVID-19</a:t>
            </a:r>
            <a:r>
              <a:rPr lang="en-US" dirty="0">
                <a:latin typeface="Calibri" panose="020F0502020204030204" pitchFamily="34" charset="0"/>
                <a:ea typeface="Calibri" panose="020F0502020204030204" pitchFamily="34" charset="0"/>
                <a:cs typeface="Calibri" panose="020F0502020204030204" pitchFamily="34" charset="0"/>
              </a:rPr>
              <a:t>; fake news has a 70% higher click-through rate than real news)</a:t>
            </a:r>
            <a:r>
              <a:rPr lang="pl-PL" dirty="0">
                <a:latin typeface="Calibri" panose="020F0502020204030204" pitchFamily="34" charset="0"/>
                <a:ea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34473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5659F0-E230-8B2B-A0A5-18F2ACB4C681}"/>
              </a:ext>
            </a:extLst>
          </p:cNvPr>
          <p:cNvSpPr>
            <a:spLocks noGrp="1"/>
          </p:cNvSpPr>
          <p:nvPr>
            <p:ph type="title"/>
          </p:nvPr>
        </p:nvSpPr>
        <p:spPr/>
        <p:txBody>
          <a:bodyPr/>
          <a:lstStyle/>
          <a:p>
            <a:pPr algn="ctr"/>
            <a:r>
              <a:rPr lang="pl-PL" altLang="pl-PL" dirty="0"/>
              <a:t>Co ujawnił kryzys epidemiczny?</a:t>
            </a:r>
            <a:endParaRPr lang="pl-PL" dirty="0"/>
          </a:p>
        </p:txBody>
      </p:sp>
      <p:sp>
        <p:nvSpPr>
          <p:cNvPr id="3" name="Symbol zastępczy zawartości 2">
            <a:extLst>
              <a:ext uri="{FF2B5EF4-FFF2-40B4-BE49-F238E27FC236}">
                <a16:creationId xmlns:a16="http://schemas.microsoft.com/office/drawing/2014/main" id="{01C44226-05CA-4A35-5EA2-D744DC33BFAB}"/>
              </a:ext>
            </a:extLst>
          </p:cNvPr>
          <p:cNvSpPr>
            <a:spLocks noGrp="1"/>
          </p:cNvSpPr>
          <p:nvPr>
            <p:ph idx="1"/>
          </p:nvPr>
        </p:nvSpPr>
        <p:spPr/>
        <p:txBody>
          <a:bodyPr>
            <a:normAutofit fontScale="92500" lnSpcReduction="20000"/>
          </a:bodyPr>
          <a:lstStyle/>
          <a:p>
            <a:r>
              <a:rPr lang="pl-PL" sz="2200" dirty="0">
                <a:highlight>
                  <a:srgbClr val="00FFFF"/>
                </a:highlight>
                <a:latin typeface="Calibri" panose="020F0502020204030204" pitchFamily="34" charset="0"/>
                <a:ea typeface="Calibri" panose="020F0502020204030204" pitchFamily="34" charset="0"/>
                <a:cs typeface="Calibri" panose="020F0502020204030204" pitchFamily="34" charset="0"/>
              </a:rPr>
              <a:t>sektor prywatny okazał się dużo lepiej przygotowany do </a:t>
            </a:r>
            <a:r>
              <a:rPr lang="pl-PL" sz="2200" dirty="0" err="1">
                <a:highlight>
                  <a:srgbClr val="00FFFF"/>
                </a:highlight>
                <a:latin typeface="Calibri" panose="020F0502020204030204" pitchFamily="34" charset="0"/>
                <a:ea typeface="Calibri" panose="020F0502020204030204" pitchFamily="34" charset="0"/>
                <a:cs typeface="Calibri" panose="020F0502020204030204" pitchFamily="34" charset="0"/>
              </a:rPr>
              <a:t>nadzywczajnej</a:t>
            </a:r>
            <a:r>
              <a:rPr lang="pl-PL" sz="2200" dirty="0">
                <a:highlight>
                  <a:srgbClr val="00FFFF"/>
                </a:highlight>
                <a:latin typeface="Calibri" panose="020F0502020204030204" pitchFamily="34" charset="0"/>
                <a:ea typeface="Calibri" panose="020F0502020204030204" pitchFamily="34" charset="0"/>
                <a:cs typeface="Calibri" panose="020F0502020204030204" pitchFamily="34" charset="0"/>
              </a:rPr>
              <a:t> sytuacji niż sektor usług publicznych (administracja, oświata, opieka zdrowotna);</a:t>
            </a:r>
            <a:r>
              <a:rPr lang="pl-PL" sz="2200" dirty="0">
                <a:latin typeface="Calibri" panose="020F0502020204030204" pitchFamily="34" charset="0"/>
                <a:ea typeface="Calibri" panose="020F0502020204030204" pitchFamily="34" charset="0"/>
                <a:cs typeface="Calibri" panose="020F0502020204030204" pitchFamily="34" charset="0"/>
              </a:rPr>
              <a:t> • wiele wysoko opłacanych profesji i branż w czasach pandemii okazało się dla społeczeństwa mało przydatnych, natomiast ważne okazały się zawody słabo wynagradzane (pielęgniarki, salowe, kierowcy, kurierzy, nauczyciele, pracownicy firm oczyszczania miasta etc.); • globalizacja „kontenerowa”, gospodarka bez zapasów i rezerw, oparta na systemie </a:t>
            </a:r>
            <a:r>
              <a:rPr lang="pl-PL" sz="2200" dirty="0" err="1">
                <a:latin typeface="Calibri" panose="020F0502020204030204" pitchFamily="34" charset="0"/>
                <a:ea typeface="Calibri" panose="020F0502020204030204" pitchFamily="34" charset="0"/>
                <a:cs typeface="Calibri" panose="020F0502020204030204" pitchFamily="34" charset="0"/>
              </a:rPr>
              <a:t>just</a:t>
            </a:r>
            <a:r>
              <a:rPr lang="pl-PL" sz="2200" dirty="0">
                <a:latin typeface="Calibri" panose="020F0502020204030204" pitchFamily="34" charset="0"/>
                <a:ea typeface="Calibri" panose="020F0502020204030204" pitchFamily="34" charset="0"/>
                <a:cs typeface="Calibri" panose="020F0502020204030204" pitchFamily="34" charset="0"/>
              </a:rPr>
              <a:t> in </a:t>
            </a:r>
            <a:r>
              <a:rPr lang="pl-PL" sz="2200" dirty="0" err="1">
                <a:latin typeface="Calibri" panose="020F0502020204030204" pitchFamily="34" charset="0"/>
                <a:ea typeface="Calibri" panose="020F0502020204030204" pitchFamily="34" charset="0"/>
                <a:cs typeface="Calibri" panose="020F0502020204030204" pitchFamily="34" charset="0"/>
              </a:rPr>
              <a:t>time</a:t>
            </a:r>
            <a:r>
              <a:rPr lang="pl-PL" sz="2200" dirty="0">
                <a:latin typeface="Calibri" panose="020F0502020204030204" pitchFamily="34" charset="0"/>
                <a:ea typeface="Calibri" panose="020F0502020204030204" pitchFamily="34" charset="0"/>
                <a:cs typeface="Calibri" panose="020F0502020204030204" pitchFamily="34" charset="0"/>
              </a:rPr>
              <a:t> okazała się kompletnie nieodporna na zaburzenia i załamanie rozbudowanych łańcuchów dostaw; • praca zdalna, która dotąd była niechętnie akceptowana przez firmy i ledwo tolerowana, stała się podstawową formą pracy; • wielkim problemem okazało się sprawne zarządzanie informacją i komunikacją: • brak ustandaryzowanych platform komunikacji (online </a:t>
            </a:r>
            <a:r>
              <a:rPr lang="pl-PL" sz="2200" dirty="0" err="1">
                <a:latin typeface="Calibri" panose="020F0502020204030204" pitchFamily="34" charset="0"/>
                <a:ea typeface="Calibri" panose="020F0502020204030204" pitchFamily="34" charset="0"/>
                <a:cs typeface="Calibri" panose="020F0502020204030204" pitchFamily="34" charset="0"/>
              </a:rPr>
              <a:t>platforms</a:t>
            </a:r>
            <a:r>
              <a:rPr lang="pl-PL" sz="2200" dirty="0">
                <a:latin typeface="Calibri" panose="020F0502020204030204" pitchFamily="34" charset="0"/>
                <a:ea typeface="Calibri" panose="020F0502020204030204" pitchFamily="34" charset="0"/>
                <a:cs typeface="Calibri" panose="020F0502020204030204" pitchFamily="34" charset="0"/>
              </a:rPr>
              <a:t>) dla biznesu, szkolnictwa, administracji; • kompletna bezradność społeczeństwa w oddzielaniu ziarna od plew, informacji od dezinformacji (w czasie pandemii </a:t>
            </a:r>
            <a:r>
              <a:rPr lang="pl-PL" sz="2200" b="1" dirty="0">
                <a:latin typeface="Calibri" panose="020F0502020204030204" pitchFamily="34" charset="0"/>
                <a:ea typeface="Calibri" panose="020F0502020204030204" pitchFamily="34" charset="0"/>
                <a:cs typeface="Calibri" panose="020F0502020204030204" pitchFamily="34" charset="0"/>
              </a:rPr>
              <a:t>Google usunął 80 mln szerzących dezinformację </a:t>
            </a:r>
            <a:r>
              <a:rPr lang="pl-PL" sz="2200" b="1" dirty="0" err="1">
                <a:latin typeface="Calibri" panose="020F0502020204030204" pitchFamily="34" charset="0"/>
                <a:ea typeface="Calibri" panose="020F0502020204030204" pitchFamily="34" charset="0"/>
                <a:cs typeface="Calibri" panose="020F0502020204030204" pitchFamily="34" charset="0"/>
              </a:rPr>
              <a:t>fake</a:t>
            </a:r>
            <a:r>
              <a:rPr lang="pl-PL" sz="2200" b="1" dirty="0">
                <a:latin typeface="Calibri" panose="020F0502020204030204" pitchFamily="34" charset="0"/>
                <a:ea typeface="Calibri" panose="020F0502020204030204" pitchFamily="34" charset="0"/>
                <a:cs typeface="Calibri" panose="020F0502020204030204" pitchFamily="34" charset="0"/>
              </a:rPr>
              <a:t> newsów o COVID-19</a:t>
            </a:r>
            <a:r>
              <a:rPr lang="pl-PL" sz="2200" dirty="0">
                <a:latin typeface="Calibri" panose="020F0502020204030204" pitchFamily="34" charset="0"/>
                <a:ea typeface="Calibri" panose="020F0502020204030204" pitchFamily="34" charset="0"/>
                <a:cs typeface="Calibri" panose="020F0502020204030204" pitchFamily="34" charset="0"/>
              </a:rPr>
              <a:t>; </a:t>
            </a:r>
            <a:r>
              <a:rPr lang="pl-PL" sz="2200" dirty="0" err="1">
                <a:latin typeface="Calibri" panose="020F0502020204030204" pitchFamily="34" charset="0"/>
                <a:ea typeface="Calibri" panose="020F0502020204030204" pitchFamily="34" charset="0"/>
                <a:cs typeface="Calibri" panose="020F0502020204030204" pitchFamily="34" charset="0"/>
              </a:rPr>
              <a:t>fake</a:t>
            </a:r>
            <a:r>
              <a:rPr lang="pl-PL" sz="2200" dirty="0">
                <a:latin typeface="Calibri" panose="020F0502020204030204" pitchFamily="34" charset="0"/>
                <a:ea typeface="Calibri" panose="020F0502020204030204" pitchFamily="34" charset="0"/>
                <a:cs typeface="Calibri" panose="020F0502020204030204" pitchFamily="34" charset="0"/>
              </a:rPr>
              <a:t> newsy mają 70% większą </a:t>
            </a:r>
            <a:r>
              <a:rPr lang="pl-PL" sz="2200" dirty="0" err="1">
                <a:latin typeface="Calibri" panose="020F0502020204030204" pitchFamily="34" charset="0"/>
                <a:ea typeface="Calibri" panose="020F0502020204030204" pitchFamily="34" charset="0"/>
                <a:cs typeface="Calibri" panose="020F0502020204030204" pitchFamily="34" charset="0"/>
              </a:rPr>
              <a:t>klikalność</a:t>
            </a:r>
            <a:r>
              <a:rPr lang="pl-PL" sz="2200" dirty="0">
                <a:latin typeface="Calibri" panose="020F0502020204030204" pitchFamily="34" charset="0"/>
                <a:ea typeface="Calibri" panose="020F0502020204030204" pitchFamily="34" charset="0"/>
                <a:cs typeface="Calibri" panose="020F0502020204030204" pitchFamily="34" charset="0"/>
              </a:rPr>
              <a:t> niż wiadomości prawdziwe).</a:t>
            </a:r>
          </a:p>
          <a:p>
            <a:endParaRPr lang="pl-PL" dirty="0"/>
          </a:p>
        </p:txBody>
      </p:sp>
    </p:spTree>
    <p:extLst>
      <p:ext uri="{BB962C8B-B14F-4D97-AF65-F5344CB8AC3E}">
        <p14:creationId xmlns:p14="http://schemas.microsoft.com/office/powerpoint/2010/main" val="12832658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005C-60CD-B771-9B81-E22A701362A0}"/>
              </a:ext>
            </a:extLst>
          </p:cNvPr>
          <p:cNvSpPr>
            <a:spLocks noGrp="1"/>
          </p:cNvSpPr>
          <p:nvPr>
            <p:ph type="title"/>
          </p:nvPr>
        </p:nvSpPr>
        <p:spPr>
          <a:xfrm>
            <a:off x="117695" y="689289"/>
            <a:ext cx="12646960" cy="1084101"/>
          </a:xfrm>
        </p:spPr>
        <p:txBody>
          <a:bodyPr>
            <a:normAutofit/>
          </a:bodyPr>
          <a:lstStyle/>
          <a:p>
            <a:r>
              <a:rPr lang="en-US" sz="3000" dirty="0"/>
              <a:t>Building interpersonal trust</a:t>
            </a:r>
            <a:r>
              <a:rPr lang="pl-PL" sz="3000" dirty="0"/>
              <a:t> - Budowanie zaufania interpersonalnego</a:t>
            </a:r>
            <a:endParaRPr lang="en-US" sz="3000" dirty="0"/>
          </a:p>
        </p:txBody>
      </p:sp>
      <p:sp>
        <p:nvSpPr>
          <p:cNvPr id="3" name="Content Placeholder 2">
            <a:extLst>
              <a:ext uri="{FF2B5EF4-FFF2-40B4-BE49-F238E27FC236}">
                <a16:creationId xmlns:a16="http://schemas.microsoft.com/office/drawing/2014/main" id="{40AD441E-BCF4-9D0A-FE84-FB346DF9AC21}"/>
              </a:ext>
            </a:extLst>
          </p:cNvPr>
          <p:cNvSpPr>
            <a:spLocks noGrp="1"/>
          </p:cNvSpPr>
          <p:nvPr>
            <p:ph idx="1"/>
          </p:nvPr>
        </p:nvSpPr>
        <p:spPr>
          <a:xfrm>
            <a:off x="571500" y="2075688"/>
            <a:ext cx="4526974" cy="3910987"/>
          </a:xfrm>
        </p:spPr>
        <p:txBody>
          <a:bodyPr>
            <a:normAutofit fontScale="70000" lnSpcReduction="20000"/>
          </a:bodyPr>
          <a:lstStyle/>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Enact solidarity: show care and concern for others and their interests.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Take responsibility instead of blaming situation or others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Give help or assistance</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Invite and accept changes to your decisions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Seek the advice of others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Give responsibility to others, depend on them</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Be open and direct about task problems and motives</a:t>
            </a:r>
          </a:p>
          <a:p>
            <a:pPr marL="342900" marR="0" lvl="0" indent="-342900">
              <a:spcBef>
                <a:spcPts val="0"/>
              </a:spcBef>
              <a:spcAft>
                <a:spcPts val="0"/>
              </a:spcAft>
              <a:buFont typeface="+mj-lt"/>
              <a:buAutoNum type="arabicPeriod"/>
            </a:pPr>
            <a:r>
              <a:rPr lang="en-US" sz="2400" dirty="0">
                <a:effectLst/>
                <a:latin typeface="Calibri" panose="020F0502020204030204" pitchFamily="34" charset="0"/>
                <a:ea typeface="Calibri" panose="020F0502020204030204" pitchFamily="34" charset="0"/>
                <a:cs typeface="Times New Roman" panose="02020603050405020304" pitchFamily="18" charset="0"/>
              </a:rPr>
              <a:t>Disclose information in an accurate and timely way</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sp>
        <p:nvSpPr>
          <p:cNvPr id="4" name="pole tekstowe 3">
            <a:extLst>
              <a:ext uri="{FF2B5EF4-FFF2-40B4-BE49-F238E27FC236}">
                <a16:creationId xmlns:a16="http://schemas.microsoft.com/office/drawing/2014/main" id="{C03094D8-9CE5-F9EF-220E-528E13341890}"/>
              </a:ext>
            </a:extLst>
          </p:cNvPr>
          <p:cNvSpPr txBox="1"/>
          <p:nvPr/>
        </p:nvSpPr>
        <p:spPr>
          <a:xfrm>
            <a:off x="5846618" y="1911927"/>
            <a:ext cx="6280727" cy="4204356"/>
          </a:xfrm>
          <a:prstGeom prst="rect">
            <a:avLst/>
          </a:prstGeom>
          <a:noFill/>
        </p:spPr>
        <p:txBody>
          <a:bodyPr wrap="square" rtlCol="0">
            <a:spAutoFit/>
          </a:bodyPr>
          <a:lstStyle/>
          <a:p>
            <a:pPr marL="342900" indent="-342900">
              <a:lnSpc>
                <a:spcPct val="150000"/>
              </a:lnSpc>
              <a:buFont typeface="+mj-lt"/>
              <a:buAutoNum type="arabicPeriod"/>
            </a:pPr>
            <a:r>
              <a:rPr lang="pl-PL" dirty="0">
                <a:latin typeface="Calibri" panose="020F0502020204030204" pitchFamily="34" charset="0"/>
                <a:ea typeface="Calibri" panose="020F0502020204030204" pitchFamily="34" charset="0"/>
                <a:cs typeface="Calibri" panose="020F0502020204030204" pitchFamily="34" charset="0"/>
              </a:rPr>
              <a:t>Działaj solidarnie: okazuj troskę  o innych i ich interesy;</a:t>
            </a:r>
          </a:p>
          <a:p>
            <a:pPr marL="342900" indent="-342900">
              <a:lnSpc>
                <a:spcPct val="150000"/>
              </a:lnSpc>
              <a:buFont typeface="+mj-lt"/>
              <a:buAutoNum type="arabicPeriod"/>
            </a:pPr>
            <a:r>
              <a:rPr lang="pl-PL" dirty="0">
                <a:latin typeface="Calibri" panose="020F0502020204030204" pitchFamily="34" charset="0"/>
                <a:ea typeface="Calibri" panose="020F0502020204030204" pitchFamily="34" charset="0"/>
                <a:cs typeface="Calibri" panose="020F0502020204030204" pitchFamily="34" charset="0"/>
              </a:rPr>
              <a:t>Weź odpowiedzialność na siebie zamiast obwiniać za sytuację innych;</a:t>
            </a:r>
          </a:p>
          <a:p>
            <a:pPr marL="342900" indent="-342900">
              <a:lnSpc>
                <a:spcPct val="150000"/>
              </a:lnSpc>
              <a:buFont typeface="+mj-lt"/>
              <a:buAutoNum type="arabicPeriod"/>
            </a:pPr>
            <a:r>
              <a:rPr lang="pl-PL" dirty="0">
                <a:latin typeface="Calibri" panose="020F0502020204030204" pitchFamily="34" charset="0"/>
                <a:ea typeface="Calibri" panose="020F0502020204030204" pitchFamily="34" charset="0"/>
                <a:cs typeface="Calibri" panose="020F0502020204030204" pitchFamily="34" charset="0"/>
              </a:rPr>
              <a:t>Udziel pomocy lub asysty;</a:t>
            </a:r>
          </a:p>
          <a:p>
            <a:pPr marL="342900" indent="-342900">
              <a:lnSpc>
                <a:spcPct val="150000"/>
              </a:lnSpc>
              <a:buFont typeface="+mj-lt"/>
              <a:buAutoNum type="arabicPeriod"/>
            </a:pPr>
            <a:r>
              <a:rPr lang="pl-PL" dirty="0">
                <a:latin typeface="Calibri" panose="020F0502020204030204" pitchFamily="34" charset="0"/>
                <a:ea typeface="Calibri" panose="020F0502020204030204" pitchFamily="34" charset="0"/>
                <a:cs typeface="Calibri" panose="020F0502020204030204" pitchFamily="34" charset="0"/>
              </a:rPr>
              <a:t>Zaproś do współpracy i zaakceptuj zmiany w swoich decyzjach;</a:t>
            </a:r>
          </a:p>
          <a:p>
            <a:pPr marL="342900" indent="-342900">
              <a:lnSpc>
                <a:spcPct val="150000"/>
              </a:lnSpc>
              <a:buFont typeface="+mj-lt"/>
              <a:buAutoNum type="arabicPeriod"/>
            </a:pPr>
            <a:r>
              <a:rPr lang="pl-PL" dirty="0">
                <a:latin typeface="Calibri" panose="020F0502020204030204" pitchFamily="34" charset="0"/>
                <a:ea typeface="Calibri" panose="020F0502020204030204" pitchFamily="34" charset="0"/>
                <a:cs typeface="Calibri" panose="020F0502020204030204" pitchFamily="34" charset="0"/>
              </a:rPr>
              <a:t>Zasięgnij porady innych;</a:t>
            </a:r>
          </a:p>
          <a:p>
            <a:pPr marL="342900" indent="-342900">
              <a:lnSpc>
                <a:spcPct val="150000"/>
              </a:lnSpc>
              <a:buFont typeface="+mj-lt"/>
              <a:buAutoNum type="arabicPeriod"/>
            </a:pPr>
            <a:r>
              <a:rPr lang="pl-PL" dirty="0">
                <a:latin typeface="Calibri" panose="020F0502020204030204" pitchFamily="34" charset="0"/>
                <a:ea typeface="Calibri" panose="020F0502020204030204" pitchFamily="34" charset="0"/>
                <a:cs typeface="Calibri" panose="020F0502020204030204" pitchFamily="34" charset="0"/>
              </a:rPr>
              <a:t>Przekaż odpowiedzialność innym, polegaj na nich;</a:t>
            </a:r>
          </a:p>
          <a:p>
            <a:pPr marL="342900" indent="-342900">
              <a:lnSpc>
                <a:spcPct val="150000"/>
              </a:lnSpc>
              <a:buFont typeface="+mj-lt"/>
              <a:buAutoNum type="arabicPeriod"/>
            </a:pPr>
            <a:r>
              <a:rPr lang="pl-PL" dirty="0">
                <a:latin typeface="Calibri" panose="020F0502020204030204" pitchFamily="34" charset="0"/>
                <a:ea typeface="Calibri" panose="020F0502020204030204" pitchFamily="34" charset="0"/>
                <a:cs typeface="Calibri" panose="020F0502020204030204" pitchFamily="34" charset="0"/>
              </a:rPr>
              <a:t>Bądź otwarty i bezpośredni w kwestii problemów i motywów;</a:t>
            </a:r>
          </a:p>
          <a:p>
            <a:pPr marL="342900" indent="-342900">
              <a:lnSpc>
                <a:spcPct val="150000"/>
              </a:lnSpc>
              <a:buFont typeface="+mj-lt"/>
              <a:buAutoNum type="arabicPeriod"/>
            </a:pPr>
            <a:r>
              <a:rPr lang="pl-PL" dirty="0">
                <a:latin typeface="Calibri" panose="020F0502020204030204" pitchFamily="34" charset="0"/>
                <a:ea typeface="Calibri" panose="020F0502020204030204" pitchFamily="34" charset="0"/>
                <a:cs typeface="Calibri" panose="020F0502020204030204" pitchFamily="34" charset="0"/>
              </a:rPr>
              <a:t>Ujawniaj informacje w sposób dokładny i terminowy.</a:t>
            </a:r>
          </a:p>
        </p:txBody>
      </p:sp>
    </p:spTree>
    <p:extLst>
      <p:ext uri="{BB962C8B-B14F-4D97-AF65-F5344CB8AC3E}">
        <p14:creationId xmlns:p14="http://schemas.microsoft.com/office/powerpoint/2010/main" val="20499148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80F85-F3EA-CBDB-2E8A-C4F3CF6AB4F5}"/>
              </a:ext>
            </a:extLst>
          </p:cNvPr>
          <p:cNvSpPr>
            <a:spLocks noGrp="1"/>
          </p:cNvSpPr>
          <p:nvPr>
            <p:ph type="title"/>
          </p:nvPr>
        </p:nvSpPr>
        <p:spPr/>
        <p:txBody>
          <a:bodyPr/>
          <a:lstStyle/>
          <a:p>
            <a:r>
              <a:rPr lang="en-US" dirty="0"/>
              <a:t>What about you?</a:t>
            </a:r>
            <a:r>
              <a:rPr lang="pl-PL" dirty="0"/>
              <a:t>              A jak tam z Tobą?</a:t>
            </a:r>
            <a:endParaRPr lang="en-US" dirty="0"/>
          </a:p>
        </p:txBody>
      </p:sp>
      <p:sp>
        <p:nvSpPr>
          <p:cNvPr id="3" name="Content Placeholder 2">
            <a:extLst>
              <a:ext uri="{FF2B5EF4-FFF2-40B4-BE49-F238E27FC236}">
                <a16:creationId xmlns:a16="http://schemas.microsoft.com/office/drawing/2014/main" id="{70F1F93B-E42A-1B1B-BB52-D4CD13A0E83C}"/>
              </a:ext>
            </a:extLst>
          </p:cNvPr>
          <p:cNvSpPr>
            <a:spLocks noGrp="1"/>
          </p:cNvSpPr>
          <p:nvPr>
            <p:ph idx="1"/>
          </p:nvPr>
        </p:nvSpPr>
        <p:spPr>
          <a:xfrm>
            <a:off x="571499" y="2075688"/>
            <a:ext cx="5041649" cy="3910987"/>
          </a:xfrm>
        </p:spPr>
        <p:txBody>
          <a:bodyPr>
            <a:normAutofit fontScale="25000" lnSpcReduction="20000"/>
          </a:bodyPr>
          <a:lstStyle/>
          <a:p>
            <a:r>
              <a:rPr lang="en-US" sz="5500" dirty="0">
                <a:latin typeface="Calibri" panose="020F0502020204030204" pitchFamily="34" charset="0"/>
                <a:ea typeface="Calibri" panose="020F0502020204030204" pitchFamily="34" charset="0"/>
                <a:cs typeface="Calibri" panose="020F0502020204030204" pitchFamily="34" charset="0"/>
              </a:rPr>
              <a:t>There are many situations that you are in right now that you could be a leader and follower: among your friends, in the classroom, at your university, in the community. You may or may not have a formal position. If you see a change that is needed, will you take the initiative? If you do, then you will need to build trust with your collaborators. What have you learned from this lesson about it?</a:t>
            </a:r>
            <a:endParaRPr lang="pl-PL" sz="5500" dirty="0">
              <a:latin typeface="Calibri" panose="020F0502020204030204" pitchFamily="34" charset="0"/>
              <a:ea typeface="Calibri" panose="020F0502020204030204" pitchFamily="34" charset="0"/>
              <a:cs typeface="Calibri" panose="020F0502020204030204" pitchFamily="34" charset="0"/>
            </a:endParaRPr>
          </a:p>
          <a:p>
            <a:r>
              <a:rPr lang="en-US" sz="5500" dirty="0">
                <a:latin typeface="Calibri" panose="020F0502020204030204" pitchFamily="34" charset="0"/>
                <a:ea typeface="Calibri" panose="020F0502020204030204" pitchFamily="34" charset="0"/>
                <a:cs typeface="Calibri" panose="020F0502020204030204" pitchFamily="34" charset="0"/>
              </a:rPr>
              <a:t> Take the above lists on how to build social and interpersonal trust and apply them to one specific situation in your life:</a:t>
            </a:r>
          </a:p>
          <a:p>
            <a:endParaRPr lang="en-US" sz="55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en-US" sz="5500" dirty="0">
                <a:latin typeface="Calibri" panose="020F0502020204030204" pitchFamily="34" charset="0"/>
                <a:ea typeface="Calibri" panose="020F0502020204030204" pitchFamily="34" charset="0"/>
                <a:cs typeface="Calibri" panose="020F0502020204030204" pitchFamily="34" charset="0"/>
              </a:rPr>
              <a:t>How could you take steps to be more trusting?</a:t>
            </a:r>
          </a:p>
          <a:p>
            <a:pPr marL="457200" indent="-457200">
              <a:buFont typeface="+mj-lt"/>
              <a:buAutoNum type="arabicPeriod"/>
            </a:pPr>
            <a:r>
              <a:rPr lang="en-US" sz="5500" dirty="0">
                <a:latin typeface="Calibri" panose="020F0502020204030204" pitchFamily="34" charset="0"/>
                <a:ea typeface="Calibri" panose="020F0502020204030204" pitchFamily="34" charset="0"/>
                <a:cs typeface="Calibri" panose="020F0502020204030204" pitchFamily="34" charset="0"/>
              </a:rPr>
              <a:t>How could you build trust with those with whom you work and study?</a:t>
            </a:r>
          </a:p>
          <a:p>
            <a:endParaRPr lang="en-US" dirty="0"/>
          </a:p>
          <a:p>
            <a:endParaRPr lang="en-US" dirty="0"/>
          </a:p>
        </p:txBody>
      </p:sp>
      <p:sp>
        <p:nvSpPr>
          <p:cNvPr id="4" name="pole tekstowe 3">
            <a:extLst>
              <a:ext uri="{FF2B5EF4-FFF2-40B4-BE49-F238E27FC236}">
                <a16:creationId xmlns:a16="http://schemas.microsoft.com/office/drawing/2014/main" id="{F2896DDD-0382-4FCD-7E44-F377BF484E17}"/>
              </a:ext>
            </a:extLst>
          </p:cNvPr>
          <p:cNvSpPr txBox="1"/>
          <p:nvPr/>
        </p:nvSpPr>
        <p:spPr>
          <a:xfrm>
            <a:off x="6500388" y="2181885"/>
            <a:ext cx="5278170" cy="3970318"/>
          </a:xfrm>
          <a:prstGeom prst="rect">
            <a:avLst/>
          </a:prstGeom>
          <a:noFill/>
        </p:spPr>
        <p:txBody>
          <a:bodyPr wrap="square" rtlCol="0">
            <a:spAutoFit/>
          </a:bodyPr>
          <a:lstStyle/>
          <a:p>
            <a:r>
              <a:rPr lang="pl-PL" dirty="0">
                <a:latin typeface="Calibri" panose="020F0502020204030204" pitchFamily="34" charset="0"/>
                <a:ea typeface="Calibri" panose="020F0502020204030204" pitchFamily="34" charset="0"/>
                <a:cs typeface="Calibri" panose="020F0502020204030204" pitchFamily="34" charset="0"/>
              </a:rPr>
              <a:t>Oto wiele sytuacji, w których się znajdujesz, w których mógłbyś być liderem i naśladowcą: wśród przyjaciół, na uniwersytecie, w społeczności. Możesz mieć formalne stanowisko lub nie. </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Jeśli zobaczysz konieczną zmianę, czy podejmiesz inicjatywę?  Jeśli to zrobisz, będziesz musiał zbudować zaufanie ze swoimi współpracownikami. </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1. Czego nauczyłeś się z lekcji pandemii COVID-19?</a:t>
            </a:r>
          </a:p>
          <a:p>
            <a:endParaRPr lang="pl-PL" dirty="0">
              <a:latin typeface="Calibri" panose="020F0502020204030204" pitchFamily="34" charset="0"/>
              <a:ea typeface="Calibri" panose="020F0502020204030204" pitchFamily="34" charset="0"/>
              <a:cs typeface="Calibri" panose="020F0502020204030204" pitchFamily="34" charset="0"/>
            </a:endParaRPr>
          </a:p>
          <a:p>
            <a:r>
              <a:rPr lang="pl-PL" dirty="0">
                <a:latin typeface="Calibri" panose="020F0502020204030204" pitchFamily="34" charset="0"/>
                <a:ea typeface="Calibri" panose="020F0502020204030204" pitchFamily="34" charset="0"/>
                <a:cs typeface="Calibri" panose="020F0502020204030204" pitchFamily="34" charset="0"/>
              </a:rPr>
              <a:t>2. Jakie możesz podjąć kroki, aby być bardziej ufnym?</a:t>
            </a:r>
          </a:p>
          <a:p>
            <a:r>
              <a:rPr lang="pl-PL" dirty="0">
                <a:latin typeface="Calibri" panose="020F0502020204030204" pitchFamily="34" charset="0"/>
                <a:ea typeface="Calibri" panose="020F0502020204030204" pitchFamily="34" charset="0"/>
                <a:cs typeface="Calibri" panose="020F0502020204030204" pitchFamily="34" charset="0"/>
              </a:rPr>
              <a:t>3. W jaki sposób mógłbyś zbudować zaufanie wśród osób, z którymi pracujesz i studiujesz?</a:t>
            </a:r>
          </a:p>
        </p:txBody>
      </p:sp>
    </p:spTree>
    <p:extLst>
      <p:ext uri="{BB962C8B-B14F-4D97-AF65-F5344CB8AC3E}">
        <p14:creationId xmlns:p14="http://schemas.microsoft.com/office/powerpoint/2010/main" val="5799212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6BEF65-1A93-9381-D6E1-569640446132}"/>
              </a:ext>
            </a:extLst>
          </p:cNvPr>
          <p:cNvSpPr>
            <a:spLocks noGrp="1"/>
          </p:cNvSpPr>
          <p:nvPr>
            <p:ph type="title"/>
          </p:nvPr>
        </p:nvSpPr>
        <p:spPr>
          <a:xfrm>
            <a:off x="571500" y="689289"/>
            <a:ext cx="3828484" cy="1084101"/>
          </a:xfrm>
        </p:spPr>
        <p:txBody>
          <a:bodyPr>
            <a:noAutofit/>
          </a:bodyPr>
          <a:lstStyle/>
          <a:p>
            <a:r>
              <a:rPr lang="en-US" sz="2800" dirty="0"/>
              <a:t>Which leadership style is best in times of crisis?</a:t>
            </a:r>
            <a:endParaRPr lang="pl-PL" sz="2800" dirty="0"/>
          </a:p>
        </p:txBody>
      </p:sp>
      <p:pic>
        <p:nvPicPr>
          <p:cNvPr id="4" name="Symbol zastępczy zawartości 3">
            <a:extLst>
              <a:ext uri="{FF2B5EF4-FFF2-40B4-BE49-F238E27FC236}">
                <a16:creationId xmlns:a16="http://schemas.microsoft.com/office/drawing/2014/main" id="{CC3FFB42-79AD-BE57-FBB6-332B66761429}"/>
              </a:ext>
            </a:extLst>
          </p:cNvPr>
          <p:cNvPicPr>
            <a:picLocks noGrp="1" noChangeAspect="1"/>
          </p:cNvPicPr>
          <p:nvPr>
            <p:ph idx="1"/>
          </p:nvPr>
        </p:nvPicPr>
        <p:blipFill>
          <a:blip r:embed="rId2"/>
          <a:stretch>
            <a:fillRect/>
          </a:stretch>
        </p:blipFill>
        <p:spPr>
          <a:xfrm>
            <a:off x="4704660" y="63375"/>
            <a:ext cx="6603118" cy="6603118"/>
          </a:xfrm>
          <a:prstGeom prst="rect">
            <a:avLst/>
          </a:prstGeom>
        </p:spPr>
      </p:pic>
      <p:sp>
        <p:nvSpPr>
          <p:cNvPr id="5" name="pole tekstowe 4">
            <a:extLst>
              <a:ext uri="{FF2B5EF4-FFF2-40B4-BE49-F238E27FC236}">
                <a16:creationId xmlns:a16="http://schemas.microsoft.com/office/drawing/2014/main" id="{0C7874B5-5DA0-C819-E629-F3A89EB8A894}"/>
              </a:ext>
            </a:extLst>
          </p:cNvPr>
          <p:cNvSpPr txBox="1"/>
          <p:nvPr/>
        </p:nvSpPr>
        <p:spPr>
          <a:xfrm>
            <a:off x="814812" y="2562131"/>
            <a:ext cx="3304515" cy="646331"/>
          </a:xfrm>
          <a:prstGeom prst="rect">
            <a:avLst/>
          </a:prstGeom>
          <a:noFill/>
        </p:spPr>
        <p:txBody>
          <a:bodyPr wrap="square" rtlCol="0">
            <a:spAutoFit/>
          </a:bodyPr>
          <a:lstStyle/>
          <a:p>
            <a:r>
              <a:rPr lang="pl-PL" b="1" dirty="0">
                <a:latin typeface="Calibri" panose="020F0502020204030204" pitchFamily="34" charset="0"/>
                <a:ea typeface="Calibri" panose="020F0502020204030204" pitchFamily="34" charset="0"/>
                <a:cs typeface="Calibri" panose="020F0502020204030204" pitchFamily="34" charset="0"/>
              </a:rPr>
              <a:t>Który styl przywództwa jest najlepszy na czas kryzysu?</a:t>
            </a:r>
          </a:p>
        </p:txBody>
      </p:sp>
    </p:spTree>
    <p:extLst>
      <p:ext uri="{BB962C8B-B14F-4D97-AF65-F5344CB8AC3E}">
        <p14:creationId xmlns:p14="http://schemas.microsoft.com/office/powerpoint/2010/main" val="3551088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701ABEB1-0B19-3861-393C-1E8469A007A6}"/>
              </a:ext>
            </a:extLst>
          </p:cNvPr>
          <p:cNvSpPr txBox="1"/>
          <p:nvPr/>
        </p:nvSpPr>
        <p:spPr>
          <a:xfrm>
            <a:off x="1613140" y="181155"/>
            <a:ext cx="8893834" cy="369332"/>
          </a:xfrm>
          <a:prstGeom prst="rect">
            <a:avLst/>
          </a:prstGeom>
          <a:noFill/>
        </p:spPr>
        <p:txBody>
          <a:bodyPr wrap="square" rtlCol="0">
            <a:spAutoFit/>
          </a:bodyPr>
          <a:lstStyle/>
          <a:p>
            <a:r>
              <a:rPr lang="en-US" b="1" dirty="0">
                <a:latin typeface="+mj-lt"/>
              </a:rPr>
              <a:t>Selected ways of interpreting the concept of trust</a:t>
            </a:r>
            <a:endParaRPr lang="pl-PL" b="1" dirty="0">
              <a:latin typeface="+mj-lt"/>
            </a:endParaRPr>
          </a:p>
        </p:txBody>
      </p:sp>
      <p:sp>
        <p:nvSpPr>
          <p:cNvPr id="5" name="pole tekstowe 4">
            <a:extLst>
              <a:ext uri="{FF2B5EF4-FFF2-40B4-BE49-F238E27FC236}">
                <a16:creationId xmlns:a16="http://schemas.microsoft.com/office/drawing/2014/main" id="{1F0B45DD-8662-D35C-0E21-347A5CDBD285}"/>
              </a:ext>
            </a:extLst>
          </p:cNvPr>
          <p:cNvSpPr txBox="1"/>
          <p:nvPr/>
        </p:nvSpPr>
        <p:spPr>
          <a:xfrm>
            <a:off x="1035170" y="6676845"/>
            <a:ext cx="10938294" cy="230832"/>
          </a:xfrm>
          <a:prstGeom prst="rect">
            <a:avLst/>
          </a:prstGeom>
          <a:noFill/>
        </p:spPr>
        <p:txBody>
          <a:bodyPr wrap="square" rtlCol="0">
            <a:spAutoFit/>
          </a:bodyPr>
          <a:lstStyle/>
          <a:p>
            <a:r>
              <a:rPr lang="pl-PL" sz="900" dirty="0"/>
              <a:t>Pasek A., 2019, POJĘCIE ZAUFANIA W SPOŁECZEŃSTWIE NOWOCZESNYM I PONOWOCZESNYM, Uniwersyteckie Czasopismo Socjologiczne, 24 (1).</a:t>
            </a:r>
          </a:p>
        </p:txBody>
      </p:sp>
      <p:pic>
        <p:nvPicPr>
          <p:cNvPr id="7" name="Obraz 6">
            <a:extLst>
              <a:ext uri="{FF2B5EF4-FFF2-40B4-BE49-F238E27FC236}">
                <a16:creationId xmlns:a16="http://schemas.microsoft.com/office/drawing/2014/main" id="{3F98E825-3714-5807-2AE7-5C4758BF8D93}"/>
              </a:ext>
            </a:extLst>
          </p:cNvPr>
          <p:cNvPicPr>
            <a:picLocks noChangeAspect="1"/>
          </p:cNvPicPr>
          <p:nvPr/>
        </p:nvPicPr>
        <p:blipFill>
          <a:blip r:embed="rId2"/>
          <a:stretch>
            <a:fillRect/>
          </a:stretch>
        </p:blipFill>
        <p:spPr>
          <a:xfrm>
            <a:off x="946426" y="648981"/>
            <a:ext cx="9215398" cy="5898468"/>
          </a:xfrm>
          <a:prstGeom prst="rect">
            <a:avLst/>
          </a:prstGeom>
        </p:spPr>
      </p:pic>
    </p:spTree>
    <p:extLst>
      <p:ext uri="{BB962C8B-B14F-4D97-AF65-F5344CB8AC3E}">
        <p14:creationId xmlns:p14="http://schemas.microsoft.com/office/powerpoint/2010/main" val="235742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az 2">
            <a:extLst>
              <a:ext uri="{FF2B5EF4-FFF2-40B4-BE49-F238E27FC236}">
                <a16:creationId xmlns:a16="http://schemas.microsoft.com/office/drawing/2014/main" id="{31F0B6F1-B87D-037F-0B1A-58654D5C2271}"/>
              </a:ext>
            </a:extLst>
          </p:cNvPr>
          <p:cNvPicPr>
            <a:picLocks noChangeAspect="1"/>
          </p:cNvPicPr>
          <p:nvPr/>
        </p:nvPicPr>
        <p:blipFill>
          <a:blip r:embed="rId2"/>
          <a:stretch>
            <a:fillRect/>
          </a:stretch>
        </p:blipFill>
        <p:spPr>
          <a:xfrm>
            <a:off x="3038048" y="394864"/>
            <a:ext cx="6115904" cy="6068272"/>
          </a:xfrm>
          <a:prstGeom prst="rect">
            <a:avLst/>
          </a:prstGeom>
        </p:spPr>
      </p:pic>
      <p:sp>
        <p:nvSpPr>
          <p:cNvPr id="4" name="pole tekstowe 3">
            <a:extLst>
              <a:ext uri="{FF2B5EF4-FFF2-40B4-BE49-F238E27FC236}">
                <a16:creationId xmlns:a16="http://schemas.microsoft.com/office/drawing/2014/main" id="{4F543635-FDFB-4ED8-D76E-9FAD7D1CBD66}"/>
              </a:ext>
            </a:extLst>
          </p:cNvPr>
          <p:cNvSpPr txBox="1"/>
          <p:nvPr/>
        </p:nvSpPr>
        <p:spPr>
          <a:xfrm>
            <a:off x="2932981" y="6538823"/>
            <a:ext cx="6487064" cy="507831"/>
          </a:xfrm>
          <a:prstGeom prst="rect">
            <a:avLst/>
          </a:prstGeom>
          <a:noFill/>
        </p:spPr>
        <p:txBody>
          <a:bodyPr wrap="square" rtlCol="0">
            <a:spAutoFit/>
          </a:bodyPr>
          <a:lstStyle/>
          <a:p>
            <a:r>
              <a:rPr lang="pl-PL" sz="900" dirty="0"/>
              <a:t>Pasek A., 2019, POJĘCIE ZAUFANIA W SPOŁECZEŃSTWIE NOWOCZESNYM I PONOWOCZESNYM, Uniwersyteckie Czasopismo Socjologiczne, 24 (1).</a:t>
            </a:r>
          </a:p>
          <a:p>
            <a:endParaRPr lang="pl-PL" sz="900" dirty="0"/>
          </a:p>
        </p:txBody>
      </p:sp>
    </p:spTree>
    <p:extLst>
      <p:ext uri="{BB962C8B-B14F-4D97-AF65-F5344CB8AC3E}">
        <p14:creationId xmlns:p14="http://schemas.microsoft.com/office/powerpoint/2010/main" val="8623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6DEC0F-4354-9F97-9D41-E1C1FE686173}"/>
              </a:ext>
            </a:extLst>
          </p:cNvPr>
          <p:cNvSpPr>
            <a:spLocks noGrp="1"/>
          </p:cNvSpPr>
          <p:nvPr>
            <p:ph type="title"/>
          </p:nvPr>
        </p:nvSpPr>
        <p:spPr>
          <a:xfrm>
            <a:off x="571499" y="629265"/>
            <a:ext cx="11138720" cy="1144125"/>
          </a:xfrm>
        </p:spPr>
        <p:txBody>
          <a:bodyPr>
            <a:normAutofit fontScale="90000"/>
          </a:bodyPr>
          <a:lstStyle/>
          <a:p>
            <a:r>
              <a:rPr lang="en-US" dirty="0"/>
              <a:t>Trust and the fight against COVID-19</a:t>
            </a:r>
            <a:br>
              <a:rPr lang="pl-PL" dirty="0"/>
            </a:br>
            <a:r>
              <a:rPr lang="pl-PL" i="1" dirty="0"/>
              <a:t>Zaufanie a walka z COVID-19</a:t>
            </a:r>
          </a:p>
        </p:txBody>
      </p:sp>
      <p:sp>
        <p:nvSpPr>
          <p:cNvPr id="3" name="Symbol zastępczy zawartości 2">
            <a:extLst>
              <a:ext uri="{FF2B5EF4-FFF2-40B4-BE49-F238E27FC236}">
                <a16:creationId xmlns:a16="http://schemas.microsoft.com/office/drawing/2014/main" id="{3777153E-F00C-FB56-5712-CB7138562173}"/>
              </a:ext>
            </a:extLst>
          </p:cNvPr>
          <p:cNvSpPr>
            <a:spLocks noGrp="1"/>
          </p:cNvSpPr>
          <p:nvPr>
            <p:ph idx="1"/>
          </p:nvPr>
        </p:nvSpPr>
        <p:spPr/>
        <p:txBody>
          <a:bodyPr>
            <a:normAutofit/>
          </a:bodyPr>
          <a:lstStyle/>
          <a:p>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The COVID-19 crisis shows how important social capital, trust, solidarity, cooperation and responsibility are. This is also shown by recent scientific research (including Kris Hartley and Darryl S. L. Jarvis (2020), Paul Cairney and Adam </a:t>
            </a:r>
            <a:r>
              <a:rPr lang="en-US"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Wellstead</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(2021)), which emphasize that "trust" in the authorities, civil society, the so-called </a:t>
            </a:r>
            <a:r>
              <a:rPr lang="en-US"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"community capacity" </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are an important element in the success of the fight against COVID-19 and the efficiency of the state in general</a:t>
            </a:r>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en-US"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endPar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„Kryzys COVID-19 pokazuje naocznie, jak ważny jest kapitał społeczny, zaufanie, solidarność, współdziałanie i odpowiedzialność. Pokazują to również ostatnie badania naukowe (m.in. Kris Hartley i Darryl S. L. Jarvis (2020), Paul </a:t>
            </a:r>
            <a:r>
              <a:rPr lang="pl-PL"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Cairney</a:t>
            </a:r>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i Adam </a:t>
            </a:r>
            <a:r>
              <a:rPr lang="pl-PL" b="0"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Wellstead</a:t>
            </a:r>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(2021)), w których podkreśla się, że „zaufanie” do władz, społeczeństwo obywatelskie, tzw. </a:t>
            </a:r>
            <a:r>
              <a:rPr lang="pl-PL"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a:t>
            </a:r>
            <a:r>
              <a:rPr lang="pl-PL"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community</a:t>
            </a:r>
            <a:r>
              <a:rPr lang="pl-PL"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pl-PL" b="1" i="0" dirty="0" err="1">
                <a:solidFill>
                  <a:srgbClr val="222222"/>
                </a:solidFill>
                <a:effectLst/>
                <a:latin typeface="Calibri" panose="020F0502020204030204" pitchFamily="34" charset="0"/>
                <a:ea typeface="Calibri" panose="020F0502020204030204" pitchFamily="34" charset="0"/>
                <a:cs typeface="Calibri" panose="020F0502020204030204" pitchFamily="34" charset="0"/>
              </a:rPr>
              <a:t>capacity</a:t>
            </a:r>
            <a:r>
              <a:rPr lang="pl-PL"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pl-PL"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są istotnym elementem w powodzeniu walki z COVID-19 i w ogóle sprawności państwa”.</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pole tekstowe 3">
            <a:extLst>
              <a:ext uri="{FF2B5EF4-FFF2-40B4-BE49-F238E27FC236}">
                <a16:creationId xmlns:a16="http://schemas.microsoft.com/office/drawing/2014/main" id="{27CBA074-441D-326E-F9DC-D5AD01B16B75}"/>
              </a:ext>
            </a:extLst>
          </p:cNvPr>
          <p:cNvSpPr txBox="1"/>
          <p:nvPr/>
        </p:nvSpPr>
        <p:spPr>
          <a:xfrm>
            <a:off x="571500" y="6346479"/>
            <a:ext cx="10066322" cy="738664"/>
          </a:xfrm>
          <a:prstGeom prst="rect">
            <a:avLst/>
          </a:prstGeom>
          <a:noFill/>
        </p:spPr>
        <p:txBody>
          <a:bodyPr wrap="square" rtlCol="0">
            <a:spAutoFit/>
          </a:bodyPr>
          <a:lstStyle/>
          <a:p>
            <a:r>
              <a:rPr lang="pl-PL" sz="1200" b="0" i="0" dirty="0">
                <a:solidFill>
                  <a:srgbClr val="222222"/>
                </a:solidFill>
                <a:effectLst/>
                <a:latin typeface="Lato" panose="020F0502020204030203" pitchFamily="34" charset="0"/>
              </a:rPr>
              <a:t>Skuteczna walka z COVID-19 wymaga zaufania a tego brakuje (11/2021), https://tep.org.pl/skuteczna-walka-z-covid-19-wymaga-zaufania-a-tego-brakuje-11-2021/</a:t>
            </a:r>
          </a:p>
          <a:p>
            <a:endParaRPr lang="pl-PL" dirty="0"/>
          </a:p>
        </p:txBody>
      </p:sp>
    </p:spTree>
    <p:extLst>
      <p:ext uri="{BB962C8B-B14F-4D97-AF65-F5344CB8AC3E}">
        <p14:creationId xmlns:p14="http://schemas.microsoft.com/office/powerpoint/2010/main" val="17219219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3D8A3D-546D-EACB-69D0-E38CD0A2333D}"/>
              </a:ext>
            </a:extLst>
          </p:cNvPr>
          <p:cNvSpPr>
            <a:spLocks noGrp="1"/>
          </p:cNvSpPr>
          <p:nvPr>
            <p:ph type="title"/>
          </p:nvPr>
        </p:nvSpPr>
        <p:spPr/>
        <p:txBody>
          <a:bodyPr>
            <a:normAutofit fontScale="90000"/>
          </a:bodyPr>
          <a:lstStyle/>
          <a:p>
            <a:r>
              <a:rPr lang="en-US" dirty="0"/>
              <a:t>Effective fight against COVID-19 requires trust</a:t>
            </a:r>
            <a:br>
              <a:rPr lang="pl-PL" dirty="0"/>
            </a:br>
            <a:r>
              <a:rPr lang="pl-PL" i="1" dirty="0"/>
              <a:t>Skuteczna walka z COVID-19 wymaga zaufania</a:t>
            </a:r>
          </a:p>
        </p:txBody>
      </p:sp>
      <p:sp>
        <p:nvSpPr>
          <p:cNvPr id="3" name="Symbol zastępczy zawartości 2">
            <a:extLst>
              <a:ext uri="{FF2B5EF4-FFF2-40B4-BE49-F238E27FC236}">
                <a16:creationId xmlns:a16="http://schemas.microsoft.com/office/drawing/2014/main" id="{D682952E-ACB7-C213-55FC-D25459DFB76A}"/>
              </a:ext>
            </a:extLst>
          </p:cNvPr>
          <p:cNvSpPr>
            <a:spLocks noGrp="1"/>
          </p:cNvSpPr>
          <p:nvPr>
            <p:ph sz="half" idx="1"/>
          </p:nvPr>
        </p:nvSpPr>
        <p:spPr>
          <a:xfrm>
            <a:off x="563318" y="1981629"/>
            <a:ext cx="5532681" cy="4195333"/>
          </a:xfrm>
        </p:spPr>
        <p:txBody>
          <a:bodyPr>
            <a:noAutofit/>
          </a:bodyPr>
          <a:lstStyle/>
          <a:p>
            <a:r>
              <a:rPr lang="en-US" dirty="0">
                <a:latin typeface="Calibri" panose="020F0502020204030204" pitchFamily="34" charset="0"/>
                <a:ea typeface="Calibri" panose="020F0502020204030204" pitchFamily="34" charset="0"/>
                <a:cs typeface="Calibri" panose="020F0502020204030204" pitchFamily="34" charset="0"/>
              </a:rPr>
              <a:t>Trust is essential for cooperation, coordination, social order and reducing the need for state-imposed restrictions. </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During a pandemic, citizens should trust government and experts to help them understand and respond to the problem.</a:t>
            </a:r>
            <a:endParaRPr lang="pl-PL" dirty="0">
              <a:latin typeface="Calibri" panose="020F0502020204030204" pitchFamily="34" charset="0"/>
              <a:ea typeface="Calibri" panose="020F0502020204030204" pitchFamily="34" charset="0"/>
              <a:cs typeface="Calibri" panose="020F0502020204030204" pitchFamily="34" charset="0"/>
            </a:endParaRPr>
          </a:p>
          <a:p>
            <a:r>
              <a:rPr lang="en-US" dirty="0">
                <a:latin typeface="Calibri" panose="020F0502020204030204" pitchFamily="34" charset="0"/>
                <a:ea typeface="Calibri" panose="020F0502020204030204" pitchFamily="34" charset="0"/>
                <a:cs typeface="Calibri" panose="020F0502020204030204" pitchFamily="34" charset="0"/>
              </a:rPr>
              <a:t>Without trust, it is difficult for governments to coordinate actions and make decisions about coercion levels, without trust, citizens do not cooperate, and only then can the effects of the pandemic be minimized.</a:t>
            </a:r>
            <a:endParaRPr lang="pl-PL" dirty="0">
              <a:latin typeface="Calibri" panose="020F0502020204030204" pitchFamily="34" charset="0"/>
              <a:ea typeface="Calibri" panose="020F0502020204030204" pitchFamily="34" charset="0"/>
              <a:cs typeface="Calibri" panose="020F0502020204030204" pitchFamily="34" charset="0"/>
            </a:endParaRPr>
          </a:p>
        </p:txBody>
      </p:sp>
      <p:sp>
        <p:nvSpPr>
          <p:cNvPr id="4" name="Symbol zastępczy zawartości 3">
            <a:extLst>
              <a:ext uri="{FF2B5EF4-FFF2-40B4-BE49-F238E27FC236}">
                <a16:creationId xmlns:a16="http://schemas.microsoft.com/office/drawing/2014/main" id="{7B8336A6-3B2E-34C5-E656-D346D0C27FDE}"/>
              </a:ext>
            </a:extLst>
          </p:cNvPr>
          <p:cNvSpPr>
            <a:spLocks noGrp="1"/>
          </p:cNvSpPr>
          <p:nvPr>
            <p:ph sz="half" idx="2"/>
          </p:nvPr>
        </p:nvSpPr>
        <p:spPr/>
        <p:txBody>
          <a:bodyPr>
            <a:normAutofit fontScale="85000" lnSpcReduction="10000"/>
          </a:bodyPr>
          <a:lstStyle/>
          <a:p>
            <a:r>
              <a:rPr lang="pl-PL" b="0" i="0" dirty="0">
                <a:solidFill>
                  <a:srgbClr val="222222"/>
                </a:solidFill>
                <a:effectLst/>
                <a:latin typeface="Open Sans" panose="020B0606030504020204" pitchFamily="34" charset="0"/>
              </a:rPr>
              <a:t>Zaufanie jest niezbędne do współpracy, koordynacji, porządku społecznego i zmniejszenia potrzeby narzucania przez państwo restrykcji. </a:t>
            </a:r>
          </a:p>
          <a:p>
            <a:r>
              <a:rPr lang="pl-PL" b="0" i="0" dirty="0">
                <a:solidFill>
                  <a:srgbClr val="222222"/>
                </a:solidFill>
                <a:effectLst/>
                <a:latin typeface="Open Sans" panose="020B0606030504020204" pitchFamily="34" charset="0"/>
              </a:rPr>
              <a:t>Podczas pandemii obywatele powinni ufać rządowi i ekspertom, którzy powinni pomóc im zrozumieć problem i zareagować na niego w odpowiedni sposób. </a:t>
            </a:r>
          </a:p>
          <a:p>
            <a:r>
              <a:rPr lang="pl-PL" b="0" i="0" dirty="0">
                <a:solidFill>
                  <a:srgbClr val="222222"/>
                </a:solidFill>
                <a:effectLst/>
                <a:latin typeface="Open Sans" panose="020B0606030504020204" pitchFamily="34" charset="0"/>
              </a:rPr>
              <a:t>Bez zaufania rządom trudno koordynować działania i dokonywać decyzji dotyczących poziomów przymusu, bez zaufania obywatele nie współpracują, a tylko wtedy można zminimalizować skutki pandemii.</a:t>
            </a:r>
            <a:endParaRPr lang="pl-PL" dirty="0"/>
          </a:p>
        </p:txBody>
      </p:sp>
      <p:sp>
        <p:nvSpPr>
          <p:cNvPr id="5" name="pole tekstowe 4">
            <a:extLst>
              <a:ext uri="{FF2B5EF4-FFF2-40B4-BE49-F238E27FC236}">
                <a16:creationId xmlns:a16="http://schemas.microsoft.com/office/drawing/2014/main" id="{A28F6503-0B13-F281-1DD1-F80AB4EAF0D2}"/>
              </a:ext>
            </a:extLst>
          </p:cNvPr>
          <p:cNvSpPr txBox="1"/>
          <p:nvPr/>
        </p:nvSpPr>
        <p:spPr>
          <a:xfrm>
            <a:off x="579447" y="6391747"/>
            <a:ext cx="10710224" cy="738664"/>
          </a:xfrm>
          <a:prstGeom prst="rect">
            <a:avLst/>
          </a:prstGeom>
          <a:noFill/>
        </p:spPr>
        <p:txBody>
          <a:bodyPr wrap="square" rtlCol="0">
            <a:spAutoFit/>
          </a:bodyPr>
          <a:lstStyle/>
          <a:p>
            <a:r>
              <a:rPr lang="pl-PL" sz="1400" b="0" i="0" dirty="0">
                <a:solidFill>
                  <a:srgbClr val="222222"/>
                </a:solidFill>
                <a:effectLst/>
                <a:latin typeface="Lato" panose="020F0502020204030203" pitchFamily="34" charset="0"/>
              </a:rPr>
              <a:t>Skuteczna walka z COVID-19 wymaga zaufania a tego brakuje (11/2021), https://tep.org.pl/skuteczna-walka-z-covid-19-wymaga-zaufania-a-tego-brakuje-11-2021/</a:t>
            </a:r>
          </a:p>
          <a:p>
            <a:endParaRPr lang="pl-PL" sz="1400" dirty="0"/>
          </a:p>
        </p:txBody>
      </p:sp>
    </p:spTree>
    <p:extLst>
      <p:ext uri="{BB962C8B-B14F-4D97-AF65-F5344CB8AC3E}">
        <p14:creationId xmlns:p14="http://schemas.microsoft.com/office/powerpoint/2010/main" val="363054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FB95F-B5E5-4CCD-0ACD-572C0FDA67BE}"/>
              </a:ext>
            </a:extLst>
          </p:cNvPr>
          <p:cNvSpPr>
            <a:spLocks noGrp="1"/>
          </p:cNvSpPr>
          <p:nvPr>
            <p:ph type="title"/>
          </p:nvPr>
        </p:nvSpPr>
        <p:spPr/>
        <p:txBody>
          <a:bodyPr>
            <a:normAutofit fontScale="90000"/>
          </a:bodyPr>
          <a:lstStyle/>
          <a:p>
            <a:r>
              <a:rPr lang="en-US" dirty="0"/>
              <a:t>Mann Gulch Case Study Challenge Questions</a:t>
            </a:r>
            <a:r>
              <a:rPr lang="pl-PL" dirty="0"/>
              <a:t> - </a:t>
            </a:r>
            <a:r>
              <a:rPr lang="pl-PL" i="1" dirty="0"/>
              <a:t>Studium przypadku Mann </a:t>
            </a:r>
            <a:r>
              <a:rPr lang="pl-PL" i="1" dirty="0" err="1"/>
              <a:t>Gulch</a:t>
            </a:r>
            <a:r>
              <a:rPr lang="pl-PL" i="1" dirty="0"/>
              <a:t> - wyzwania</a:t>
            </a:r>
            <a:endParaRPr lang="en-US" i="1" dirty="0"/>
          </a:p>
        </p:txBody>
      </p:sp>
      <p:sp>
        <p:nvSpPr>
          <p:cNvPr id="3" name="Content Placeholder 2">
            <a:extLst>
              <a:ext uri="{FF2B5EF4-FFF2-40B4-BE49-F238E27FC236}">
                <a16:creationId xmlns:a16="http://schemas.microsoft.com/office/drawing/2014/main" id="{C87DAAA7-2CCE-D65A-53B2-32B4B05C3F2D}"/>
              </a:ext>
            </a:extLst>
          </p:cNvPr>
          <p:cNvSpPr>
            <a:spLocks noGrp="1"/>
          </p:cNvSpPr>
          <p:nvPr>
            <p:ph idx="1"/>
          </p:nvPr>
        </p:nvSpPr>
        <p:spPr>
          <a:xfrm>
            <a:off x="571500" y="2075688"/>
            <a:ext cx="4290212" cy="3910987"/>
          </a:xfrm>
        </p:spPr>
        <p:txBody>
          <a:bodyPr>
            <a:normAutofit lnSpcReduction="10000"/>
          </a:bodyPr>
          <a:lstStyle/>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Why do you think the firefighters responded to Dodge the way they did?</a:t>
            </a: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Before and during the crisis, what are some things Dodge could have done to get the other fire fighters to trust his approach to the dangerous situation?</a:t>
            </a:r>
          </a:p>
          <a:p>
            <a:pPr marL="457200" indent="-457200">
              <a:buFont typeface="+mj-lt"/>
              <a:buAutoNum type="arabicPeriod"/>
            </a:pPr>
            <a:r>
              <a:rPr lang="en-US" dirty="0">
                <a:latin typeface="Calibri" panose="020F0502020204030204" pitchFamily="34" charset="0"/>
                <a:ea typeface="Calibri" panose="020F0502020204030204" pitchFamily="34" charset="0"/>
                <a:cs typeface="Calibri" panose="020F0502020204030204" pitchFamily="34" charset="0"/>
              </a:rPr>
              <a:t>What is good leadership and what is its relationship to trust?</a:t>
            </a:r>
          </a:p>
          <a:p>
            <a:endParaRPr lang="en-US" dirty="0"/>
          </a:p>
          <a:p>
            <a:endParaRPr lang="en-US" dirty="0"/>
          </a:p>
        </p:txBody>
      </p:sp>
      <p:sp>
        <p:nvSpPr>
          <p:cNvPr id="5" name="pole tekstowe 4">
            <a:extLst>
              <a:ext uri="{FF2B5EF4-FFF2-40B4-BE49-F238E27FC236}">
                <a16:creationId xmlns:a16="http://schemas.microsoft.com/office/drawing/2014/main" id="{C54093DF-5942-FDBF-5415-08CFB3C591E9}"/>
              </a:ext>
            </a:extLst>
          </p:cNvPr>
          <p:cNvSpPr txBox="1"/>
          <p:nvPr/>
        </p:nvSpPr>
        <p:spPr>
          <a:xfrm>
            <a:off x="6183516" y="2415601"/>
            <a:ext cx="5097101" cy="2723823"/>
          </a:xfrm>
          <a:prstGeom prst="rect">
            <a:avLst/>
          </a:prstGeom>
          <a:noFill/>
        </p:spPr>
        <p:txBody>
          <a:bodyPr wrap="square">
            <a:spAutoFit/>
          </a:bodyPr>
          <a:lstStyle/>
          <a:p>
            <a:pPr marL="457200" indent="-457200">
              <a:buFont typeface="+mj-lt"/>
              <a:buAutoNum type="arabicPeriod"/>
            </a:pPr>
            <a:r>
              <a:rPr lang="pl-PL" sz="1900" dirty="0">
                <a:latin typeface="Calibri" panose="020F0502020204030204" pitchFamily="34" charset="0"/>
                <a:ea typeface="Calibri" panose="020F0502020204030204" pitchFamily="34" charset="0"/>
                <a:cs typeface="Calibri" panose="020F0502020204030204" pitchFamily="34" charset="0"/>
              </a:rPr>
              <a:t>Jak myślisz, dlaczego strażacy zareagowali na </a:t>
            </a:r>
            <a:r>
              <a:rPr lang="pl-PL" sz="1900" dirty="0" err="1">
                <a:latin typeface="Calibri" panose="020F0502020204030204" pitchFamily="34" charset="0"/>
                <a:ea typeface="Calibri" panose="020F0502020204030204" pitchFamily="34" charset="0"/>
                <a:cs typeface="Calibri" panose="020F0502020204030204" pitchFamily="34" charset="0"/>
              </a:rPr>
              <a:t>Dodge'a</a:t>
            </a:r>
            <a:r>
              <a:rPr lang="pl-PL" sz="1900" dirty="0">
                <a:latin typeface="Calibri" panose="020F0502020204030204" pitchFamily="34" charset="0"/>
                <a:ea typeface="Calibri" panose="020F0502020204030204" pitchFamily="34" charset="0"/>
                <a:cs typeface="Calibri" panose="020F0502020204030204" pitchFamily="34" charset="0"/>
              </a:rPr>
              <a:t> w taki sposób?</a:t>
            </a:r>
          </a:p>
          <a:p>
            <a:pPr marL="457200" indent="-457200">
              <a:buFont typeface="+mj-lt"/>
              <a:buAutoNum type="arabicPeriod"/>
            </a:pPr>
            <a:endParaRPr lang="pl-PL" sz="19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1900" dirty="0">
                <a:latin typeface="Calibri" panose="020F0502020204030204" pitchFamily="34" charset="0"/>
                <a:ea typeface="Calibri" panose="020F0502020204030204" pitchFamily="34" charset="0"/>
                <a:cs typeface="Calibri" panose="020F0502020204030204" pitchFamily="34" charset="0"/>
              </a:rPr>
              <a:t>Co Dodge mógł zrobić przed kryzysem i w jego trakcie, aby inni strażacy zaufali jego podejściu do niebezpiecznej sytuacji?</a:t>
            </a:r>
          </a:p>
          <a:p>
            <a:pPr marL="457200" indent="-457200">
              <a:buFont typeface="+mj-lt"/>
              <a:buAutoNum type="arabicPeriod"/>
            </a:pPr>
            <a:endParaRPr lang="pl-PL" sz="19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mj-lt"/>
              <a:buAutoNum type="arabicPeriod"/>
            </a:pPr>
            <a:r>
              <a:rPr lang="pl-PL" sz="1900" dirty="0">
                <a:latin typeface="Calibri" panose="020F0502020204030204" pitchFamily="34" charset="0"/>
                <a:ea typeface="Calibri" panose="020F0502020204030204" pitchFamily="34" charset="0"/>
                <a:cs typeface="Calibri" panose="020F0502020204030204" pitchFamily="34" charset="0"/>
              </a:rPr>
              <a:t>Czym jest dobre przywództwo i jaki jest jego związek z zaufaniem?</a:t>
            </a:r>
          </a:p>
        </p:txBody>
      </p:sp>
    </p:spTree>
    <p:extLst>
      <p:ext uri="{BB962C8B-B14F-4D97-AF65-F5344CB8AC3E}">
        <p14:creationId xmlns:p14="http://schemas.microsoft.com/office/powerpoint/2010/main" val="2333897024"/>
      </p:ext>
    </p:extLst>
  </p:cSld>
  <p:clrMapOvr>
    <a:masterClrMapping/>
  </p:clrMapOvr>
</p:sld>
</file>

<file path=ppt/theme/theme1.xml><?xml version="1.0" encoding="utf-8"?>
<a:theme xmlns:a="http://schemas.openxmlformats.org/drawingml/2006/main" name="AlignmentVTI">
  <a:themeElements>
    <a:clrScheme name="AnalogousFromDarkSeedLeftStep">
      <a:dk1>
        <a:srgbClr val="000000"/>
      </a:dk1>
      <a:lt1>
        <a:srgbClr val="FFFFFF"/>
      </a:lt1>
      <a:dk2>
        <a:srgbClr val="1C2B32"/>
      </a:dk2>
      <a:lt2>
        <a:srgbClr val="E2E8E2"/>
      </a:lt2>
      <a:accent1>
        <a:srgbClr val="D838D6"/>
      </a:accent1>
      <a:accent2>
        <a:srgbClr val="8526C6"/>
      </a:accent2>
      <a:accent3>
        <a:srgbClr val="5538D8"/>
      </a:accent3>
      <a:accent4>
        <a:srgbClr val="264CC6"/>
      </a:accent4>
      <a:accent5>
        <a:srgbClr val="38A1D8"/>
      </a:accent5>
      <a:accent6>
        <a:srgbClr val="23B6AC"/>
      </a:accent6>
      <a:hlink>
        <a:srgbClr val="3F7DBF"/>
      </a:hlink>
      <a:folHlink>
        <a:srgbClr val="7F7F7F"/>
      </a:folHlink>
    </a:clrScheme>
    <a:fontScheme name="Custom 1">
      <a:majorFont>
        <a:latin typeface="Batang"/>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ignmentVTI" id="{606D7720-FAA0-4ADC-B967-3239DA8ECA1A}" vid="{10074623-6FCC-4A3C-AAA5-58644BD8FF19}"/>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629</TotalTime>
  <Words>5335</Words>
  <Application>Microsoft Office PowerPoint</Application>
  <PresentationFormat>Panoramiczny</PresentationFormat>
  <Paragraphs>259</Paragraphs>
  <Slides>48</Slides>
  <Notes>4</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48</vt:i4>
      </vt:variant>
    </vt:vector>
  </HeadingPairs>
  <TitlesOfParts>
    <vt:vector size="56" baseType="lpstr">
      <vt:lpstr>Batang</vt:lpstr>
      <vt:lpstr>Arial</vt:lpstr>
      <vt:lpstr>Avenir Next LT Pro Light</vt:lpstr>
      <vt:lpstr>Calibri</vt:lpstr>
      <vt:lpstr>Lato</vt:lpstr>
      <vt:lpstr>Open Sans</vt:lpstr>
      <vt:lpstr>Source Sans Pro</vt:lpstr>
      <vt:lpstr>AlignmentVTI</vt:lpstr>
      <vt:lpstr>Trust and Leadership in Crisis and Beyond</vt:lpstr>
      <vt:lpstr>Members of the project</vt:lpstr>
      <vt:lpstr>Learning Outcomes  - Umiejętności nabyte podczas             wykładu</vt:lpstr>
      <vt:lpstr>Structure of the lesson - Struktura wykładu</vt:lpstr>
      <vt:lpstr>Prezentacja programu PowerPoint</vt:lpstr>
      <vt:lpstr>Prezentacja programu PowerPoint</vt:lpstr>
      <vt:lpstr>Trust and the fight against COVID-19 Zaufanie a walka z COVID-19</vt:lpstr>
      <vt:lpstr>Effective fight against COVID-19 requires trust Skuteczna walka z COVID-19 wymaga zaufania</vt:lpstr>
      <vt:lpstr>Mann Gulch Case Study Challenge Questions - Studium przypadku Mann Gulch - wyzwania</vt:lpstr>
      <vt:lpstr>Insights about Mann Gulch</vt:lpstr>
      <vt:lpstr>Spostrzeżenia dotyczące Mann Gulch</vt:lpstr>
      <vt:lpstr>The triadic nature of leadership Potrójna natura przywództwa</vt:lpstr>
      <vt:lpstr>The concept of trust is multidimensional,  i.e. it can be considered both at the level of an individual and society. Pojęcie zaufania jest wielowymiarowe, tzn. można je rozpatrywać zarówno na poziomie jednostki, jak i społeczeństwa. </vt:lpstr>
      <vt:lpstr>Two aspects of interpersonal trust  Dwa aspekty zaufania interpersonalnego</vt:lpstr>
      <vt:lpstr>Why is trust important? Dlaczego zaufanie jest ważne?</vt:lpstr>
      <vt:lpstr>Prezentacja programu PowerPoint</vt:lpstr>
      <vt:lpstr>Prezentacja programu PowerPoint</vt:lpstr>
      <vt:lpstr>Populism breeds distrust</vt:lpstr>
      <vt:lpstr>Populizm rodzi brak zaufania</vt:lpstr>
      <vt:lpstr>Populism breeds distrust</vt:lpstr>
      <vt:lpstr>COVID-19 in the Czech Republic </vt:lpstr>
      <vt:lpstr>COVID-19 w Republice Czeskiej</vt:lpstr>
      <vt:lpstr>COVID-19 in the Czech Republic </vt:lpstr>
      <vt:lpstr>COVID-19 w Republice Czeskiej</vt:lpstr>
      <vt:lpstr>COVID-19 in the Czech Republic </vt:lpstr>
      <vt:lpstr>COVID-19 w Republice Czeskiej</vt:lpstr>
      <vt:lpstr>Republic of Poland - Rzeczpospolita Polska</vt:lpstr>
      <vt:lpstr>Republic of Poland - Rzeczpospolita Polska</vt:lpstr>
      <vt:lpstr>In addition, specifically in Poland, there was: Ponadto specyficznie w Polsce wystąpiło:</vt:lpstr>
      <vt:lpstr>What are the attitudes of Poles towards the coronavirus epidemic?</vt:lpstr>
      <vt:lpstr>Jakie są postawy Polaków wobec epidemii koronawirusa? </vt:lpstr>
      <vt:lpstr>Prezentacja programu PowerPoint</vt:lpstr>
      <vt:lpstr>Mimo masowych programów szczepień i dostaw szczepionek praktycznie żadne większe państwo na świecie nie osiągnęło do tej pory poziomu odporności populacyjnej. Główną przeszkodą jest zbyt niski poziom zaufania społecznego.</vt:lpstr>
      <vt:lpstr>„…the government is unable to convince the public of the rightness of its strategy in the fight against the pandemic…”</vt:lpstr>
      <vt:lpstr>Prezentacja programu PowerPoint</vt:lpstr>
      <vt:lpstr>Prezentacja programu PowerPoint</vt:lpstr>
      <vt:lpstr>Prezentacja programu PowerPoint</vt:lpstr>
      <vt:lpstr>Social (institutional) trust</vt:lpstr>
      <vt:lpstr>Zaufanie społeczne (instytucjonalne)</vt:lpstr>
      <vt:lpstr>Prezentacja programu PowerPoint</vt:lpstr>
      <vt:lpstr>Pandemic preparedness and COVID-19: an exploratory analysis of infection and fatality rates, and contextual factors associated with preparedness in 177 countries, from Jan 1, 2020, to Sept 30, 2021,  The Lancet, VOL. 399, ISSUE 10334, P1489-1512, APRIL 16, 2022, , DOI: https://doi.org/10.1016/S0140-6736(22)00172-6 </vt:lpstr>
      <vt:lpstr>Prezentacja programu PowerPoint</vt:lpstr>
      <vt:lpstr>Two faces of trust – Dwie twarze zaufania</vt:lpstr>
      <vt:lpstr>What has the epidemic crisis revealed?</vt:lpstr>
      <vt:lpstr>Co ujawnił kryzys epidemiczny?</vt:lpstr>
      <vt:lpstr>Building interpersonal trust - Budowanie zaufania interpersonalnego</vt:lpstr>
      <vt:lpstr>What about you?              A jak tam z Tobą?</vt:lpstr>
      <vt:lpstr>Which leadership style is best in times of crisis?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Trust and Leadership in Crisis and Beyond</dc:title>
  <dc:creator>Joshua Hayden</dc:creator>
  <cp:lastModifiedBy>Anonim</cp:lastModifiedBy>
  <cp:revision>39</cp:revision>
  <dcterms:created xsi:type="dcterms:W3CDTF">2023-02-22T08:34:49Z</dcterms:created>
  <dcterms:modified xsi:type="dcterms:W3CDTF">2023-02-27T22:05:35Z</dcterms:modified>
</cp:coreProperties>
</file>