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1"/>
  </p:notesMasterIdLst>
  <p:sldIdLst>
    <p:sldId id="305" r:id="rId5"/>
    <p:sldId id="306" r:id="rId6"/>
    <p:sldId id="266" r:id="rId7"/>
    <p:sldId id="260" r:id="rId8"/>
    <p:sldId id="261" r:id="rId9"/>
    <p:sldId id="262" r:id="rId10"/>
    <p:sldId id="263" r:id="rId11"/>
    <p:sldId id="264" r:id="rId12"/>
    <p:sldId id="267" r:id="rId13"/>
    <p:sldId id="268" r:id="rId14"/>
    <p:sldId id="269" r:id="rId15"/>
    <p:sldId id="270" r:id="rId16"/>
    <p:sldId id="271" r:id="rId17"/>
    <p:sldId id="272" r:id="rId18"/>
    <p:sldId id="273" r:id="rId19"/>
    <p:sldId id="274" r:id="rId20"/>
    <p:sldId id="275" r:id="rId21"/>
    <p:sldId id="307" r:id="rId22"/>
    <p:sldId id="278" r:id="rId23"/>
    <p:sldId id="279" r:id="rId24"/>
    <p:sldId id="318" r:id="rId25"/>
    <p:sldId id="319" r:id="rId26"/>
    <p:sldId id="320" r:id="rId27"/>
    <p:sldId id="321" r:id="rId28"/>
    <p:sldId id="322" r:id="rId29"/>
    <p:sldId id="323" r:id="rId30"/>
    <p:sldId id="308" r:id="rId31"/>
    <p:sldId id="309" r:id="rId32"/>
    <p:sldId id="310" r:id="rId33"/>
    <p:sldId id="311" r:id="rId34"/>
    <p:sldId id="312" r:id="rId35"/>
    <p:sldId id="313" r:id="rId36"/>
    <p:sldId id="314" r:id="rId37"/>
    <p:sldId id="315" r:id="rId38"/>
    <p:sldId id="316" r:id="rId39"/>
    <p:sldId id="317"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MFAfq4CkNk8DBTtHRU0WcNtM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2A75E1-0A95-4C10-8E76-79321D94AC0F}">
  <a:tblStyle styleId="{D52A75E1-0A95-4C10-8E76-79321D94AC0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 Id="rId5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hu-H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242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967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47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981184654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1981184654e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764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369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981184654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1981184654e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805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854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262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6739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934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738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58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7824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7288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153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13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36"/>
        <p:cNvGrpSpPr/>
        <p:nvPr/>
      </p:nvGrpSpPr>
      <p:grpSpPr>
        <a:xfrm>
          <a:off x="0" y="0"/>
          <a:ext cx="0" cy="0"/>
          <a:chOff x="0" y="0"/>
          <a:chExt cx="0" cy="0"/>
        </a:xfrm>
      </p:grpSpPr>
      <p:sp>
        <p:nvSpPr>
          <p:cNvPr id="37" name="Google Shape;37;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 name="Google Shape;4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43"/>
        <p:cNvGrpSpPr/>
        <p:nvPr/>
      </p:nvGrpSpPr>
      <p:grpSpPr>
        <a:xfrm>
          <a:off x="0" y="0"/>
          <a:ext cx="0" cy="0"/>
          <a:chOff x="0" y="0"/>
          <a:chExt cx="0" cy="0"/>
        </a:xfrm>
      </p:grpSpPr>
      <p:sp>
        <p:nvSpPr>
          <p:cNvPr id="44" name="Google Shape;44;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5" name="Google Shape;45;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56"/>
        <p:cNvGrpSpPr/>
        <p:nvPr/>
      </p:nvGrpSpPr>
      <p:grpSpPr>
        <a:xfrm>
          <a:off x="0" y="0"/>
          <a:ext cx="0" cy="0"/>
          <a:chOff x="0" y="0"/>
          <a:chExt cx="0" cy="0"/>
        </a:xfrm>
      </p:grpSpPr>
      <p:sp>
        <p:nvSpPr>
          <p:cNvPr id="57" name="Google Shape;5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61"/>
        <p:cNvGrpSpPr/>
        <p:nvPr/>
      </p:nvGrpSpPr>
      <p:grpSpPr>
        <a:xfrm>
          <a:off x="0" y="0"/>
          <a:ext cx="0" cy="0"/>
          <a:chOff x="0" y="0"/>
          <a:chExt cx="0" cy="0"/>
        </a:xfrm>
      </p:grpSpPr>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5.jpg"/><Relationship Id="rId7"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hyperlink" Target="https://koronavirus.gov.h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hyperlink" Target="https://mandiner.hu/cikk/20221031_populizmus_covid_v4_kutata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jpeg"/><Relationship Id="rId3" Type="http://schemas.openxmlformats.org/officeDocument/2006/relationships/image" Target="../media/image6.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jpg"/><Relationship Id="rId9" Type="http://schemas.openxmlformats.org/officeDocument/2006/relationships/image" Target="../media/image12.png"/><Relationship Id="rId1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6.jpg"/><Relationship Id="rId7" Type="http://schemas.openxmlformats.org/officeDocument/2006/relationships/image" Target="../media/image12.png"/><Relationship Id="rId12" Type="http://schemas.openxmlformats.org/officeDocument/2006/relationships/image" Target="../media/image10.png"/><Relationship Id="rId2" Type="http://schemas.openxmlformats.org/officeDocument/2006/relationships/notesSlide" Target="../notesSlides/notesSlide6.xml"/><Relationship Id="rId16"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4301" y="434859"/>
            <a:ext cx="11983914" cy="1325563"/>
          </a:xfrm>
        </p:spPr>
        <p:txBody>
          <a:bodyPr/>
          <a:lstStyle/>
          <a:p>
            <a:pPr algn="ctr"/>
            <a:r>
              <a:rPr lang="en-US" sz="3200" b="1" dirty="0">
                <a:latin typeface="Times" panose="02020603050405020304" pitchFamily="18" charset="0"/>
                <a:cs typeface="Times" panose="02020603050405020304" pitchFamily="18" charset="0"/>
              </a:rPr>
              <a:t>Comparing Responses to the Covid-19 Pandemic: Alternative Leadership Styles in the V4</a:t>
            </a:r>
            <a:r>
              <a:rPr lang="hu-HU" sz="3200" b="1" dirty="0">
                <a:latin typeface="Times" panose="02020603050405020304" pitchFamily="18" charset="0"/>
                <a:cs typeface="Times" panose="02020603050405020304" pitchFamily="18" charset="0"/>
              </a:rPr>
              <a:t>. </a:t>
            </a:r>
            <a:br>
              <a:rPr lang="hu-HU" sz="3200" b="1" dirty="0">
                <a:latin typeface="Times" panose="02020603050405020304" pitchFamily="18" charset="0"/>
                <a:cs typeface="Times" panose="02020603050405020304" pitchFamily="18" charset="0"/>
              </a:rPr>
            </a:br>
            <a:r>
              <a:rPr lang="hu-HU" sz="3200" b="1" dirty="0">
                <a:latin typeface="Times" panose="02020603050405020304" pitchFamily="18" charset="0"/>
                <a:cs typeface="Times" panose="02020603050405020304" pitchFamily="18" charset="0"/>
              </a:rPr>
              <a:t>The </a:t>
            </a:r>
            <a:r>
              <a:rPr lang="hu-HU" sz="3200" b="1" dirty="0" err="1">
                <a:latin typeface="Times" panose="02020603050405020304" pitchFamily="18" charset="0"/>
                <a:cs typeface="Times" panose="02020603050405020304" pitchFamily="18" charset="0"/>
              </a:rPr>
              <a:t>Hungarian</a:t>
            </a:r>
            <a:r>
              <a:rPr lang="hu-HU" sz="3200" b="1" dirty="0">
                <a:latin typeface="Times" panose="02020603050405020304" pitchFamily="18" charset="0"/>
                <a:cs typeface="Times" panose="02020603050405020304" pitchFamily="18" charset="0"/>
              </a:rPr>
              <a:t> </a:t>
            </a:r>
            <a:r>
              <a:rPr lang="hu-HU" sz="3200" b="1" dirty="0" err="1">
                <a:latin typeface="Times" panose="02020603050405020304" pitchFamily="18" charset="0"/>
                <a:cs typeface="Times" panose="02020603050405020304" pitchFamily="18" charset="0"/>
              </a:rPr>
              <a:t>Case</a:t>
            </a:r>
            <a:r>
              <a:rPr lang="hu-HU" sz="3200" b="1" dirty="0">
                <a:latin typeface="Times" panose="02020603050405020304" pitchFamily="18" charset="0"/>
                <a:cs typeface="Times" panose="02020603050405020304" pitchFamily="18" charset="0"/>
              </a:rPr>
              <a:t>.</a:t>
            </a:r>
            <a:endParaRPr lang="hu-HU" sz="3600" b="1" dirty="0">
              <a:latin typeface="Times" panose="02020603050405020304" pitchFamily="18" charset="0"/>
              <a:cs typeface="Times" panose="02020603050405020304" pitchFamily="18" charset="0"/>
            </a:endParaRPr>
          </a:p>
        </p:txBody>
      </p:sp>
      <p:sp>
        <p:nvSpPr>
          <p:cNvPr id="3" name="Szöveg helye 2"/>
          <p:cNvSpPr>
            <a:spLocks noGrp="1"/>
          </p:cNvSpPr>
          <p:nvPr>
            <p:ph type="body" idx="1"/>
          </p:nvPr>
        </p:nvSpPr>
        <p:spPr>
          <a:xfrm>
            <a:off x="7998069" y="2628901"/>
            <a:ext cx="3291254" cy="2466336"/>
          </a:xfrm>
        </p:spPr>
        <p:txBody>
          <a:bodyPr/>
          <a:lstStyle/>
          <a:p>
            <a:pPr marL="114300" indent="0" algn="just">
              <a:buNone/>
            </a:pPr>
            <a:r>
              <a:rPr lang="en-US" sz="1800" dirty="0">
                <a:solidFill>
                  <a:schemeClr val="tx1"/>
                </a:solidFill>
                <a:latin typeface="Times" panose="02020603050405020304" pitchFamily="18" charset="0"/>
                <a:cs typeface="Times" panose="02020603050405020304" pitchFamily="18" charset="0"/>
              </a:rPr>
              <a:t>The project is co-financed by the Governments of </a:t>
            </a:r>
            <a:r>
              <a:rPr lang="en-US" sz="1800" dirty="0" err="1">
                <a:solidFill>
                  <a:schemeClr val="tx1"/>
                </a:solidFill>
                <a:latin typeface="Times" panose="02020603050405020304" pitchFamily="18" charset="0"/>
                <a:cs typeface="Times" panose="02020603050405020304" pitchFamily="18" charset="0"/>
              </a:rPr>
              <a:t>Czechia</a:t>
            </a:r>
            <a:r>
              <a:rPr lang="en-US" sz="1800" dirty="0">
                <a:solidFill>
                  <a:schemeClr val="tx1"/>
                </a:solidFill>
                <a:latin typeface="Times" panose="02020603050405020304" pitchFamily="18" charset="0"/>
                <a:cs typeface="Times" panose="02020603050405020304" pitchFamily="18" charset="0"/>
              </a:rPr>
              <a:t>, Hungary, Poland</a:t>
            </a:r>
            <a:r>
              <a:rPr lang="hu-HU" sz="1800" dirty="0">
                <a:solidFill>
                  <a:schemeClr val="tx1"/>
                </a:solidFill>
                <a:latin typeface="Times" panose="02020603050405020304" pitchFamily="18" charset="0"/>
                <a:cs typeface="Times" panose="02020603050405020304" pitchFamily="18" charset="0"/>
              </a:rPr>
              <a:t>,</a:t>
            </a:r>
            <a:r>
              <a:rPr lang="en-US" sz="1800" dirty="0">
                <a:solidFill>
                  <a:schemeClr val="tx1"/>
                </a:solidFill>
                <a:latin typeface="Times" panose="02020603050405020304" pitchFamily="18" charset="0"/>
                <a:cs typeface="Times" panose="02020603050405020304" pitchFamily="18" charset="0"/>
              </a:rPr>
              <a:t> and Slovakia through </a:t>
            </a:r>
            <a:r>
              <a:rPr lang="en-US" sz="1800" dirty="0" err="1">
                <a:solidFill>
                  <a:schemeClr val="tx1"/>
                </a:solidFill>
                <a:latin typeface="Times" panose="02020603050405020304" pitchFamily="18" charset="0"/>
                <a:cs typeface="Times" panose="02020603050405020304" pitchFamily="18" charset="0"/>
              </a:rPr>
              <a:t>Visegrad</a:t>
            </a:r>
            <a:r>
              <a:rPr lang="en-US" sz="1800" dirty="0">
                <a:solidFill>
                  <a:schemeClr val="tx1"/>
                </a:solidFill>
                <a:latin typeface="Times" panose="02020603050405020304" pitchFamily="18" charset="0"/>
                <a:cs typeface="Times" panose="02020603050405020304" pitchFamily="18" charset="0"/>
              </a:rPr>
              <a:t> Grants from International </a:t>
            </a:r>
            <a:r>
              <a:rPr lang="en-US" sz="1800" dirty="0" err="1">
                <a:solidFill>
                  <a:schemeClr val="tx1"/>
                </a:solidFill>
                <a:latin typeface="Times" panose="02020603050405020304" pitchFamily="18" charset="0"/>
                <a:cs typeface="Times" panose="02020603050405020304" pitchFamily="18" charset="0"/>
              </a:rPr>
              <a:t>Visegrad</a:t>
            </a:r>
            <a:r>
              <a:rPr lang="en-US" sz="1800" dirty="0">
                <a:solidFill>
                  <a:schemeClr val="tx1"/>
                </a:solidFill>
                <a:latin typeface="Times" panose="02020603050405020304" pitchFamily="18" charset="0"/>
                <a:cs typeface="Times" panose="02020603050405020304" pitchFamily="18" charset="0"/>
              </a:rPr>
              <a:t> Fund. The mission of the fund is to advance ideas for sustainable regional cooperation in Central Europe.</a:t>
            </a:r>
            <a:r>
              <a:rPr lang="hu-HU" sz="1800" dirty="0">
                <a:solidFill>
                  <a:schemeClr val="tx1"/>
                </a:solidFill>
                <a:latin typeface="Times" panose="02020603050405020304" pitchFamily="18" charset="0"/>
                <a:cs typeface="Times" panose="02020603050405020304" pitchFamily="18" charset="0"/>
              </a:rPr>
              <a:t> </a:t>
            </a:r>
            <a:r>
              <a:rPr lang="en-US" sz="1800" dirty="0">
                <a:latin typeface="Times" panose="02020603050405020304" pitchFamily="18" charset="0"/>
                <a:cs typeface="Times" panose="02020603050405020304" pitchFamily="18" charset="0"/>
              </a:rPr>
              <a:t>Project # 221201103</a:t>
            </a:r>
            <a:r>
              <a:rPr lang="hu-HU" sz="1800" dirty="0">
                <a:latin typeface="Times" panose="02020603050405020304" pitchFamily="18" charset="0"/>
                <a:cs typeface="Times" panose="02020603050405020304" pitchFamily="18" charset="0"/>
              </a:rPr>
              <a:t>.</a:t>
            </a:r>
            <a:endParaRPr lang="hu-HU" sz="1800" dirty="0"/>
          </a:p>
          <a:p>
            <a:pPr marL="114300" indent="0" algn="just">
              <a:buNone/>
            </a:pPr>
            <a:endParaRPr lang="en-US" sz="1800" dirty="0">
              <a:solidFill>
                <a:schemeClr val="tx1"/>
              </a:solidFill>
              <a:latin typeface="Times" panose="02020603050405020304" pitchFamily="18" charset="0"/>
              <a:cs typeface="Times" panose="02020603050405020304" pitchFamily="18" charset="0"/>
            </a:endParaRPr>
          </a:p>
          <a:p>
            <a:pPr algn="just"/>
            <a:endParaRPr lang="hu-HU" sz="1800" dirty="0">
              <a:solidFill>
                <a:schemeClr val="tx1"/>
              </a:solidFill>
              <a:latin typeface="Times" panose="02020603050405020304" pitchFamily="18" charset="0"/>
              <a:cs typeface="Times" panose="02020603050405020304" pitchFamily="18" charset="0"/>
            </a:endParaRPr>
          </a:p>
        </p:txBody>
      </p:sp>
      <p:pic>
        <p:nvPicPr>
          <p:cNvPr id="4"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994" y="5308874"/>
            <a:ext cx="3029329" cy="1389185"/>
          </a:xfrm>
          <a:prstGeom prst="rect">
            <a:avLst/>
          </a:prstGeom>
          <a:noFill/>
          <a:ln>
            <a:noFill/>
          </a:ln>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73" y="2787209"/>
            <a:ext cx="1491760" cy="2237641"/>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35352" y="2813587"/>
            <a:ext cx="1687178" cy="2242038"/>
          </a:xfrm>
          <a:prstGeom prst="rect">
            <a:avLst/>
          </a:prstGeom>
        </p:spPr>
      </p:pic>
      <p:sp>
        <p:nvSpPr>
          <p:cNvPr id="8" name="Szövegdoboz 7"/>
          <p:cNvSpPr txBox="1"/>
          <p:nvPr/>
        </p:nvSpPr>
        <p:spPr>
          <a:xfrm>
            <a:off x="1100974" y="1841896"/>
            <a:ext cx="2883877" cy="954107"/>
          </a:xfrm>
          <a:prstGeom prst="rect">
            <a:avLst/>
          </a:prstGeom>
          <a:noFill/>
        </p:spPr>
        <p:txBody>
          <a:bodyPr wrap="square" rtlCol="0">
            <a:spAutoFit/>
          </a:bodyPr>
          <a:lstStyle/>
          <a:p>
            <a:pPr algn="ctr"/>
            <a:r>
              <a:rPr lang="hu-HU" sz="2800" b="1" dirty="0">
                <a:latin typeface="Times" panose="02020603050405020304" pitchFamily="18" charset="0"/>
                <a:cs typeface="Times" panose="02020603050405020304" pitchFamily="18" charset="0"/>
              </a:rPr>
              <a:t>The </a:t>
            </a:r>
            <a:r>
              <a:rPr lang="hu-HU" sz="2800" b="1" dirty="0" err="1">
                <a:latin typeface="Times" panose="02020603050405020304" pitchFamily="18" charset="0"/>
                <a:cs typeface="Times" panose="02020603050405020304" pitchFamily="18" charset="0"/>
              </a:rPr>
              <a:t>Hungarian</a:t>
            </a:r>
            <a:r>
              <a:rPr lang="hu-HU" sz="2800" b="1" dirty="0">
                <a:latin typeface="Times" panose="02020603050405020304" pitchFamily="18" charset="0"/>
                <a:cs typeface="Times" panose="02020603050405020304" pitchFamily="18" charset="0"/>
              </a:rPr>
              <a:t> team</a:t>
            </a:r>
          </a:p>
        </p:txBody>
      </p:sp>
      <p:sp>
        <p:nvSpPr>
          <p:cNvPr id="9" name="Szövegdoboz 8"/>
          <p:cNvSpPr txBox="1"/>
          <p:nvPr/>
        </p:nvSpPr>
        <p:spPr>
          <a:xfrm>
            <a:off x="670673" y="5097621"/>
            <a:ext cx="1773589" cy="1600438"/>
          </a:xfrm>
          <a:prstGeom prst="rect">
            <a:avLst/>
          </a:prstGeom>
          <a:noFill/>
        </p:spPr>
        <p:txBody>
          <a:bodyPr wrap="square" rtlCol="0">
            <a:spAutoFit/>
          </a:bodyPr>
          <a:lstStyle/>
          <a:p>
            <a:r>
              <a:rPr lang="hu-HU" b="1" dirty="0" err="1">
                <a:latin typeface="Times" panose="02020603050405020304" pitchFamily="18" charset="0"/>
                <a:cs typeface="Times" panose="02020603050405020304" pitchFamily="18" charset="0"/>
              </a:rPr>
              <a:t>Name</a:t>
            </a:r>
            <a:r>
              <a:rPr lang="hu-HU" b="1"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Anna </a:t>
            </a:r>
            <a:r>
              <a:rPr lang="hu-HU" dirty="0" err="1">
                <a:latin typeface="Times" panose="02020603050405020304" pitchFamily="18" charset="0"/>
                <a:cs typeface="Times" panose="02020603050405020304" pitchFamily="18" charset="0"/>
              </a:rPr>
              <a:t>Ujlaki</a:t>
            </a:r>
            <a:endParaRPr lang="hu-HU" dirty="0">
              <a:latin typeface="Times" panose="02020603050405020304" pitchFamily="18" charset="0"/>
              <a:cs typeface="Times" panose="02020603050405020304" pitchFamily="18" charset="0"/>
            </a:endParaRPr>
          </a:p>
          <a:p>
            <a:r>
              <a:rPr lang="hu-HU" b="1" dirty="0" err="1">
                <a:latin typeface="Times" panose="02020603050405020304" pitchFamily="18" charset="0"/>
                <a:cs typeface="Times" panose="02020603050405020304" pitchFamily="18" charset="0"/>
              </a:rPr>
              <a:t>Affiliation</a:t>
            </a:r>
            <a:r>
              <a:rPr lang="hu-HU" b="1"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Centre </a:t>
            </a:r>
            <a:r>
              <a:rPr lang="hu-HU" dirty="0" err="1">
                <a:latin typeface="Times" panose="02020603050405020304" pitchFamily="18" charset="0"/>
                <a:cs typeface="Times" panose="02020603050405020304" pitchFamily="18" charset="0"/>
              </a:rPr>
              <a:t>for</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Social</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Sciences</a:t>
            </a:r>
            <a:r>
              <a:rPr lang="hu-HU" dirty="0">
                <a:latin typeface="Times" panose="02020603050405020304" pitchFamily="18" charset="0"/>
                <a:cs typeface="Times" panose="02020603050405020304" pitchFamily="18" charset="0"/>
              </a:rPr>
              <a:t> </a:t>
            </a:r>
          </a:p>
          <a:p>
            <a:r>
              <a:rPr lang="hu-HU" b="1" dirty="0" err="1">
                <a:latin typeface="Times" panose="02020603050405020304" pitchFamily="18" charset="0"/>
                <a:cs typeface="Times" panose="02020603050405020304" pitchFamily="18" charset="0"/>
              </a:rPr>
              <a:t>Position</a:t>
            </a:r>
            <a:r>
              <a:rPr lang="hu-HU" b="1"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Junior Research </a:t>
            </a:r>
            <a:r>
              <a:rPr lang="hu-HU" dirty="0" err="1">
                <a:latin typeface="Times" panose="02020603050405020304" pitchFamily="18" charset="0"/>
                <a:cs typeface="Times" panose="02020603050405020304" pitchFamily="18" charset="0"/>
              </a:rPr>
              <a:t>Fellow</a:t>
            </a:r>
            <a:endParaRPr lang="hu-HU" dirty="0">
              <a:latin typeface="Times" panose="02020603050405020304" pitchFamily="18" charset="0"/>
              <a:cs typeface="Times" panose="02020603050405020304" pitchFamily="18" charset="0"/>
            </a:endParaRPr>
          </a:p>
          <a:p>
            <a:r>
              <a:rPr lang="hu-HU" b="1" dirty="0" err="1">
                <a:latin typeface="Times" panose="02020603050405020304" pitchFamily="18" charset="0"/>
                <a:cs typeface="Times" panose="02020603050405020304" pitchFamily="18" charset="0"/>
              </a:rPr>
              <a:t>Contact</a:t>
            </a:r>
            <a:r>
              <a:rPr lang="hu-HU" b="1" dirty="0">
                <a:latin typeface="Times" panose="02020603050405020304" pitchFamily="18" charset="0"/>
                <a:cs typeface="Times" panose="02020603050405020304" pitchFamily="18" charset="0"/>
              </a:rPr>
              <a:t> </a:t>
            </a:r>
            <a:r>
              <a:rPr lang="hu-HU" b="1" dirty="0" err="1">
                <a:latin typeface="Times" panose="02020603050405020304" pitchFamily="18" charset="0"/>
                <a:cs typeface="Times" panose="02020603050405020304" pitchFamily="18" charset="0"/>
              </a:rPr>
              <a:t>info</a:t>
            </a:r>
            <a:r>
              <a:rPr lang="hu-HU" b="1"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Ujlaki.Anna@tk.hu</a:t>
            </a:r>
          </a:p>
        </p:txBody>
      </p:sp>
      <p:sp>
        <p:nvSpPr>
          <p:cNvPr id="10" name="Szövegdoboz 9"/>
          <p:cNvSpPr txBox="1"/>
          <p:nvPr/>
        </p:nvSpPr>
        <p:spPr>
          <a:xfrm>
            <a:off x="2648941" y="5097621"/>
            <a:ext cx="2002190" cy="1600438"/>
          </a:xfrm>
          <a:prstGeom prst="rect">
            <a:avLst/>
          </a:prstGeom>
          <a:noFill/>
        </p:spPr>
        <p:txBody>
          <a:bodyPr wrap="square" rtlCol="0">
            <a:spAutoFit/>
          </a:bodyPr>
          <a:lstStyle/>
          <a:p>
            <a:r>
              <a:rPr lang="hu-HU" b="1" dirty="0" err="1">
                <a:latin typeface="Times" panose="02020603050405020304" pitchFamily="18" charset="0"/>
                <a:cs typeface="Times" panose="02020603050405020304" pitchFamily="18" charset="0"/>
              </a:rPr>
              <a:t>Name</a:t>
            </a:r>
            <a:r>
              <a:rPr lang="hu-HU" b="1"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Tamás Tóth PhD</a:t>
            </a:r>
          </a:p>
          <a:p>
            <a:r>
              <a:rPr lang="hu-HU" b="1" dirty="0" err="1">
                <a:latin typeface="Times" panose="02020603050405020304" pitchFamily="18" charset="0"/>
                <a:cs typeface="Times" panose="02020603050405020304" pitchFamily="18" charset="0"/>
              </a:rPr>
              <a:t>Affiliation</a:t>
            </a:r>
            <a:r>
              <a:rPr lang="hu-HU" b="1"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University of Public Service</a:t>
            </a:r>
          </a:p>
          <a:p>
            <a:r>
              <a:rPr lang="hu-HU" b="1" dirty="0" err="1">
                <a:latin typeface="Times" panose="02020603050405020304" pitchFamily="18" charset="0"/>
                <a:cs typeface="Times" panose="02020603050405020304" pitchFamily="18" charset="0"/>
              </a:rPr>
              <a:t>Position</a:t>
            </a:r>
            <a:r>
              <a:rPr lang="hu-HU" b="1"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Assistant</a:t>
            </a:r>
            <a:r>
              <a:rPr lang="hu-HU" dirty="0">
                <a:latin typeface="Times" panose="02020603050405020304" pitchFamily="18" charset="0"/>
                <a:cs typeface="Times" panose="02020603050405020304" pitchFamily="18" charset="0"/>
              </a:rPr>
              <a:t> professor</a:t>
            </a:r>
          </a:p>
          <a:p>
            <a:r>
              <a:rPr lang="hu-HU" b="1" dirty="0" err="1">
                <a:latin typeface="Times" panose="02020603050405020304" pitchFamily="18" charset="0"/>
                <a:cs typeface="Times" panose="02020603050405020304" pitchFamily="18" charset="0"/>
              </a:rPr>
              <a:t>Contact</a:t>
            </a:r>
            <a:r>
              <a:rPr lang="hu-HU" b="1" dirty="0">
                <a:latin typeface="Times" panose="02020603050405020304" pitchFamily="18" charset="0"/>
                <a:cs typeface="Times" panose="02020603050405020304" pitchFamily="18" charset="0"/>
              </a:rPr>
              <a:t> </a:t>
            </a:r>
            <a:r>
              <a:rPr lang="hu-HU" b="1" dirty="0" err="1">
                <a:latin typeface="Times" panose="02020603050405020304" pitchFamily="18" charset="0"/>
                <a:cs typeface="Times" panose="02020603050405020304" pitchFamily="18" charset="0"/>
              </a:rPr>
              <a:t>info</a:t>
            </a:r>
            <a:r>
              <a:rPr lang="hu-HU" b="1"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toth.tamas3@uni-nke.hu</a:t>
            </a:r>
          </a:p>
        </p:txBody>
      </p:sp>
      <p:sp>
        <p:nvSpPr>
          <p:cNvPr id="11" name="Szövegdoboz 10"/>
          <p:cNvSpPr txBox="1"/>
          <p:nvPr/>
        </p:nvSpPr>
        <p:spPr>
          <a:xfrm>
            <a:off x="4602536" y="3165315"/>
            <a:ext cx="3113704" cy="954107"/>
          </a:xfrm>
          <a:prstGeom prst="rect">
            <a:avLst/>
          </a:prstGeom>
          <a:noFill/>
        </p:spPr>
        <p:txBody>
          <a:bodyPr wrap="square" rtlCol="0">
            <a:spAutoFit/>
          </a:bodyPr>
          <a:lstStyle/>
          <a:p>
            <a:pPr algn="ctr"/>
            <a:r>
              <a:rPr lang="hu-HU" sz="2800" b="1" dirty="0">
                <a:latin typeface="Times" panose="02020603050405020304" pitchFamily="18" charset="0"/>
                <a:cs typeface="Times" panose="02020603050405020304" pitchFamily="18" charset="0"/>
              </a:rPr>
              <a:t>A </a:t>
            </a:r>
            <a:r>
              <a:rPr lang="hu-HU" sz="2800" b="1" dirty="0" err="1">
                <a:latin typeface="Times" panose="02020603050405020304" pitchFamily="18" charset="0"/>
                <a:cs typeface="Times" panose="02020603050405020304" pitchFamily="18" charset="0"/>
              </a:rPr>
              <a:t>lecture</a:t>
            </a:r>
            <a:r>
              <a:rPr lang="hu-HU" sz="2800" b="1" dirty="0">
                <a:latin typeface="Times" panose="02020603050405020304" pitchFamily="18" charset="0"/>
                <a:cs typeface="Times" panose="02020603050405020304" pitchFamily="18" charset="0"/>
              </a:rPr>
              <a:t> </a:t>
            </a:r>
            <a:r>
              <a:rPr lang="hu-HU" sz="2800" b="1" dirty="0" err="1">
                <a:latin typeface="Times" panose="02020603050405020304" pitchFamily="18" charset="0"/>
                <a:cs typeface="Times" panose="02020603050405020304" pitchFamily="18" charset="0"/>
              </a:rPr>
              <a:t>for</a:t>
            </a:r>
            <a:r>
              <a:rPr lang="hu-HU" sz="2800" b="1" dirty="0">
                <a:latin typeface="Times" panose="02020603050405020304" pitchFamily="18" charset="0"/>
                <a:cs typeface="Times" panose="02020603050405020304" pitchFamily="18" charset="0"/>
              </a:rPr>
              <a:t> </a:t>
            </a:r>
            <a:r>
              <a:rPr lang="hu-HU" sz="2800" b="1" dirty="0" err="1">
                <a:latin typeface="Times" panose="02020603050405020304" pitchFamily="18" charset="0"/>
                <a:cs typeface="Times" panose="02020603050405020304" pitchFamily="18" charset="0"/>
              </a:rPr>
              <a:t>universities</a:t>
            </a:r>
            <a:endParaRPr lang="hu-HU" sz="2800" b="1" dirty="0">
              <a:latin typeface="Times" panose="02020603050405020304" pitchFamily="18" charset="0"/>
              <a:cs typeface="Times" panose="02020603050405020304" pitchFamily="18" charset="0"/>
            </a:endParaRPr>
          </a:p>
        </p:txBody>
      </p:sp>
      <p:sp>
        <p:nvSpPr>
          <p:cNvPr id="12" name="Szövegdoboz 11"/>
          <p:cNvSpPr txBox="1"/>
          <p:nvPr/>
        </p:nvSpPr>
        <p:spPr>
          <a:xfrm>
            <a:off x="4855810" y="5216854"/>
            <a:ext cx="3113704" cy="400110"/>
          </a:xfrm>
          <a:prstGeom prst="rect">
            <a:avLst/>
          </a:prstGeom>
          <a:noFill/>
        </p:spPr>
        <p:txBody>
          <a:bodyPr wrap="square" rtlCol="0">
            <a:spAutoFit/>
          </a:bodyPr>
          <a:lstStyle/>
          <a:p>
            <a:pPr algn="ctr"/>
            <a:r>
              <a:rPr lang="hu-HU" sz="2000" b="1" dirty="0" err="1">
                <a:latin typeface="Times" panose="02020603050405020304" pitchFamily="18" charset="0"/>
                <a:cs typeface="Times" panose="02020603050405020304" pitchFamily="18" charset="0"/>
              </a:rPr>
              <a:t>Presenter</a:t>
            </a:r>
            <a:r>
              <a:rPr lang="hu-HU" sz="2000" b="1" dirty="0">
                <a:latin typeface="Times" panose="02020603050405020304" pitchFamily="18" charset="0"/>
                <a:cs typeface="Times" panose="02020603050405020304" pitchFamily="18" charset="0"/>
              </a:rPr>
              <a:t>: </a:t>
            </a:r>
            <a:r>
              <a:rPr lang="hu-HU" sz="2000" dirty="0">
                <a:latin typeface="Times" panose="02020603050405020304" pitchFamily="18" charset="0"/>
                <a:cs typeface="Times" panose="02020603050405020304" pitchFamily="18" charset="0"/>
              </a:rPr>
              <a:t>Tamás Tóth</a:t>
            </a:r>
            <a:endParaRPr lang="hu-HU" sz="20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208884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3"/>
          <p:cNvSpPr txBox="1">
            <a:spLocks noGrp="1"/>
          </p:cNvSpPr>
          <p:nvPr>
            <p:ph type="title"/>
          </p:nvPr>
        </p:nvSpPr>
        <p:spPr>
          <a:xfrm>
            <a:off x="839788" y="201613"/>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hu-HU" b="1">
                <a:latin typeface="Times"/>
                <a:ea typeface="Times"/>
                <a:cs typeface="Times"/>
                <a:sym typeface="Times"/>
              </a:rPr>
              <a:t>Challenging the approach of ideology</a:t>
            </a:r>
            <a:endParaRPr/>
          </a:p>
        </p:txBody>
      </p:sp>
      <p:pic>
        <p:nvPicPr>
          <p:cNvPr id="273" name="Google Shape;273;p13" descr="A képen szöveg látható&#10;&#10;Automatikusan generált leírás"/>
          <p:cNvPicPr preferRelativeResize="0">
            <a:picLocks noGrp="1"/>
          </p:cNvPicPr>
          <p:nvPr>
            <p:ph type="body" idx="1"/>
          </p:nvPr>
        </p:nvPicPr>
        <p:blipFill rotWithShape="1">
          <a:blip r:embed="rId3">
            <a:alphaModFix/>
          </a:blip>
          <a:srcRect/>
          <a:stretch/>
        </p:blipFill>
        <p:spPr>
          <a:xfrm>
            <a:off x="5183188" y="1038225"/>
            <a:ext cx="6172200" cy="4957763"/>
          </a:xfrm>
          <a:prstGeom prst="rect">
            <a:avLst/>
          </a:prstGeom>
          <a:noFill/>
          <a:ln>
            <a:noFill/>
          </a:ln>
        </p:spPr>
      </p:pic>
      <p:sp>
        <p:nvSpPr>
          <p:cNvPr id="274" name="Google Shape;274;p13"/>
          <p:cNvSpPr txBox="1">
            <a:spLocks noGrp="1"/>
          </p:cNvSpPr>
          <p:nvPr>
            <p:ph type="body" idx="2"/>
          </p:nvPr>
        </p:nvSpPr>
        <p:spPr>
          <a:xfrm>
            <a:off x="839788" y="2057400"/>
            <a:ext cx="3932237" cy="45989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hu-HU" sz="1800" dirty="0" err="1">
                <a:latin typeface="Times"/>
                <a:ea typeface="Times"/>
                <a:cs typeface="Times"/>
                <a:sym typeface="Times"/>
              </a:rPr>
              <a:t>Aslanidis</a:t>
            </a:r>
            <a:r>
              <a:rPr lang="hu-HU" sz="1800" dirty="0">
                <a:latin typeface="Times"/>
                <a:ea typeface="Times"/>
                <a:cs typeface="Times"/>
                <a:sym typeface="Times"/>
              </a:rPr>
              <a:t>: </a:t>
            </a:r>
            <a:r>
              <a:rPr lang="hu-HU" sz="1800" dirty="0" err="1">
                <a:latin typeface="Times"/>
                <a:ea typeface="Times"/>
                <a:cs typeface="Times"/>
                <a:sym typeface="Times"/>
              </a:rPr>
              <a:t>discursive</a:t>
            </a:r>
            <a:r>
              <a:rPr lang="hu-HU" sz="1800" dirty="0">
                <a:latin typeface="Times"/>
                <a:ea typeface="Times"/>
                <a:cs typeface="Times"/>
                <a:sym typeface="Times"/>
              </a:rPr>
              <a:t> </a:t>
            </a:r>
            <a:r>
              <a:rPr lang="hu-HU" sz="1800" dirty="0" err="1">
                <a:latin typeface="Times"/>
                <a:ea typeface="Times"/>
                <a:cs typeface="Times"/>
                <a:sym typeface="Times"/>
              </a:rPr>
              <a:t>aspect</a:t>
            </a:r>
            <a:endParaRPr dirty="0"/>
          </a:p>
          <a:p>
            <a:pPr marL="0" lvl="0" indent="0" algn="l" rtl="0">
              <a:lnSpc>
                <a:spcPct val="90000"/>
              </a:lnSpc>
              <a:spcBef>
                <a:spcPts val="1000"/>
              </a:spcBef>
              <a:spcAft>
                <a:spcPts val="0"/>
              </a:spcAft>
              <a:buClr>
                <a:schemeClr val="dk1"/>
              </a:buClr>
              <a:buSzPts val="1800"/>
              <a:buNone/>
            </a:pPr>
            <a:r>
              <a:rPr lang="hu-HU" sz="1800" b="1" dirty="0" err="1">
                <a:latin typeface="Times"/>
                <a:ea typeface="Times"/>
                <a:cs typeface="Times"/>
                <a:sym typeface="Times"/>
              </a:rPr>
              <a:t>There</a:t>
            </a:r>
            <a:r>
              <a:rPr lang="hu-HU" sz="1800" b="1" dirty="0">
                <a:latin typeface="Times"/>
                <a:ea typeface="Times"/>
                <a:cs typeface="Times"/>
                <a:sym typeface="Times"/>
              </a:rPr>
              <a:t> is no </a:t>
            </a:r>
            <a:r>
              <a:rPr lang="hu-HU" sz="1800" b="1" dirty="0" err="1">
                <a:latin typeface="Times"/>
                <a:ea typeface="Times"/>
                <a:cs typeface="Times"/>
                <a:sym typeface="Times"/>
              </a:rPr>
              <a:t>cohesion</a:t>
            </a:r>
            <a:r>
              <a:rPr lang="hu-HU" sz="1800" b="1" dirty="0">
                <a:latin typeface="Times"/>
                <a:ea typeface="Times"/>
                <a:cs typeface="Times"/>
                <a:sym typeface="Times"/>
              </a:rPr>
              <a:t>!</a:t>
            </a:r>
            <a:endParaRPr dirty="0"/>
          </a:p>
          <a:p>
            <a:pPr marL="0" lvl="0" indent="0" algn="l" rtl="0">
              <a:lnSpc>
                <a:spcPct val="90000"/>
              </a:lnSpc>
              <a:spcBef>
                <a:spcPts val="1000"/>
              </a:spcBef>
              <a:spcAft>
                <a:spcPts val="0"/>
              </a:spcAft>
              <a:buClr>
                <a:schemeClr val="dk1"/>
              </a:buClr>
              <a:buSzPts val="1800"/>
              <a:buNone/>
            </a:pPr>
            <a:r>
              <a:rPr lang="hu-HU" sz="1800" b="1" dirty="0" err="1">
                <a:latin typeface="Times"/>
                <a:ea typeface="Times"/>
                <a:cs typeface="Times"/>
                <a:sym typeface="Times"/>
              </a:rPr>
              <a:t>Take</a:t>
            </a:r>
            <a:r>
              <a:rPr lang="hu-HU" sz="1800" b="1" dirty="0">
                <a:latin typeface="Times"/>
                <a:ea typeface="Times"/>
                <a:cs typeface="Times"/>
                <a:sym typeface="Times"/>
              </a:rPr>
              <a:t> it </a:t>
            </a:r>
            <a:r>
              <a:rPr lang="hu-HU" sz="1800" b="1" dirty="0" err="1">
                <a:latin typeface="Times"/>
                <a:ea typeface="Times"/>
                <a:cs typeface="Times"/>
                <a:sym typeface="Times"/>
              </a:rPr>
              <a:t>or</a:t>
            </a:r>
            <a:r>
              <a:rPr lang="hu-HU" sz="1800" b="1" dirty="0">
                <a:latin typeface="Times"/>
                <a:ea typeface="Times"/>
                <a:cs typeface="Times"/>
                <a:sym typeface="Times"/>
              </a:rPr>
              <a:t> </a:t>
            </a:r>
            <a:r>
              <a:rPr lang="hu-HU" sz="1800" b="1" dirty="0" err="1">
                <a:latin typeface="Times"/>
                <a:ea typeface="Times"/>
                <a:cs typeface="Times"/>
                <a:sym typeface="Times"/>
              </a:rPr>
              <a:t>leave</a:t>
            </a:r>
            <a:r>
              <a:rPr lang="hu-HU" sz="1800" b="1" dirty="0">
                <a:latin typeface="Times"/>
                <a:ea typeface="Times"/>
                <a:cs typeface="Times"/>
                <a:sym typeface="Times"/>
              </a:rPr>
              <a:t> it </a:t>
            </a:r>
            <a:r>
              <a:rPr lang="hu-HU" sz="1800" b="1" dirty="0" err="1">
                <a:latin typeface="Times"/>
                <a:ea typeface="Times"/>
                <a:cs typeface="Times"/>
                <a:sym typeface="Times"/>
              </a:rPr>
              <a:t>nature</a:t>
            </a:r>
            <a:r>
              <a:rPr lang="hu-HU" sz="1800" b="1" dirty="0">
                <a:latin typeface="Times"/>
                <a:ea typeface="Times"/>
                <a:cs typeface="Times"/>
                <a:sym typeface="Times"/>
              </a:rPr>
              <a:t>. </a:t>
            </a:r>
            <a:r>
              <a:rPr lang="hu-HU" sz="1800" b="1" dirty="0" err="1">
                <a:latin typeface="Times"/>
                <a:ea typeface="Times"/>
                <a:cs typeface="Times"/>
                <a:sym typeface="Times"/>
              </a:rPr>
              <a:t>How</a:t>
            </a:r>
            <a:r>
              <a:rPr lang="hu-HU" sz="1800" b="1" dirty="0">
                <a:latin typeface="Times"/>
                <a:ea typeface="Times"/>
                <a:cs typeface="Times"/>
                <a:sym typeface="Times"/>
              </a:rPr>
              <a:t> </a:t>
            </a:r>
            <a:r>
              <a:rPr lang="hu-HU" sz="1800" b="1" dirty="0" err="1">
                <a:latin typeface="Times"/>
                <a:ea typeface="Times"/>
                <a:cs typeface="Times"/>
                <a:sym typeface="Times"/>
              </a:rPr>
              <a:t>to</a:t>
            </a:r>
            <a:r>
              <a:rPr lang="hu-HU" sz="1800" b="1" dirty="0">
                <a:latin typeface="Times"/>
                <a:ea typeface="Times"/>
                <a:cs typeface="Times"/>
                <a:sym typeface="Times"/>
              </a:rPr>
              <a:t> </a:t>
            </a:r>
            <a:r>
              <a:rPr lang="hu-HU" sz="1800" b="1" dirty="0" err="1">
                <a:latin typeface="Times"/>
                <a:ea typeface="Times"/>
                <a:cs typeface="Times"/>
                <a:sym typeface="Times"/>
              </a:rPr>
              <a:t>measure</a:t>
            </a:r>
            <a:r>
              <a:rPr lang="hu-HU" sz="1800" b="1" dirty="0">
                <a:latin typeface="Times"/>
                <a:ea typeface="Times"/>
                <a:cs typeface="Times"/>
                <a:sym typeface="Times"/>
              </a:rPr>
              <a:t> </a:t>
            </a:r>
            <a:r>
              <a:rPr lang="hu-HU" sz="1800" b="1" dirty="0" err="1">
                <a:latin typeface="Times"/>
                <a:ea typeface="Times"/>
                <a:cs typeface="Times"/>
                <a:sym typeface="Times"/>
              </a:rPr>
              <a:t>the</a:t>
            </a:r>
            <a:r>
              <a:rPr lang="hu-HU" sz="1800" b="1" dirty="0">
                <a:latin typeface="Times"/>
                <a:ea typeface="Times"/>
                <a:cs typeface="Times"/>
                <a:sym typeface="Times"/>
              </a:rPr>
              <a:t> </a:t>
            </a:r>
            <a:r>
              <a:rPr lang="hu-HU" sz="1800" b="1" dirty="0" err="1">
                <a:latin typeface="Times"/>
                <a:ea typeface="Times"/>
                <a:cs typeface="Times"/>
                <a:sym typeface="Times"/>
              </a:rPr>
              <a:t>degrees</a:t>
            </a:r>
            <a:r>
              <a:rPr lang="hu-HU" sz="1800" b="1" dirty="0">
                <a:latin typeface="Times"/>
                <a:ea typeface="Times"/>
                <a:cs typeface="Times"/>
                <a:sym typeface="Times"/>
              </a:rPr>
              <a:t> of </a:t>
            </a:r>
            <a:r>
              <a:rPr lang="hu-HU" sz="1800" b="1" dirty="0" err="1">
                <a:latin typeface="Times"/>
                <a:ea typeface="Times"/>
                <a:cs typeface="Times"/>
                <a:sym typeface="Times"/>
              </a:rPr>
              <a:t>populism</a:t>
            </a:r>
            <a:r>
              <a:rPr lang="hu-HU" sz="1800" b="1" dirty="0">
                <a:latin typeface="Times"/>
                <a:ea typeface="Times"/>
                <a:cs typeface="Times"/>
                <a:sym typeface="Times"/>
              </a:rPr>
              <a:t>???</a:t>
            </a:r>
            <a:endParaRPr sz="1800" b="1" dirty="0">
              <a:latin typeface="Times"/>
              <a:ea typeface="Times"/>
              <a:cs typeface="Times"/>
              <a:sym typeface="Times"/>
            </a:endParaRPr>
          </a:p>
          <a:p>
            <a:pPr marL="0" lvl="0" indent="0" algn="l" rtl="0">
              <a:lnSpc>
                <a:spcPct val="90000"/>
              </a:lnSpc>
              <a:spcBef>
                <a:spcPts val="1000"/>
              </a:spcBef>
              <a:spcAft>
                <a:spcPts val="0"/>
              </a:spcAft>
              <a:buClr>
                <a:schemeClr val="dk1"/>
              </a:buClr>
              <a:buSzPts val="1600"/>
              <a:buNone/>
            </a:pPr>
            <a:r>
              <a:rPr lang="hu-HU" dirty="0">
                <a:latin typeface="Times"/>
                <a:ea typeface="Times"/>
                <a:cs typeface="Times"/>
                <a:sym typeface="Times"/>
              </a:rPr>
              <a:t>It </a:t>
            </a:r>
            <a:r>
              <a:rPr lang="hu-HU" dirty="0" err="1">
                <a:latin typeface="Times"/>
                <a:ea typeface="Times"/>
                <a:cs typeface="Times"/>
                <a:sym typeface="Times"/>
              </a:rPr>
              <a:t>also</a:t>
            </a:r>
            <a:r>
              <a:rPr lang="hu-HU" dirty="0">
                <a:latin typeface="Times"/>
                <a:ea typeface="Times"/>
                <a:cs typeface="Times"/>
                <a:sym typeface="Times"/>
              </a:rPr>
              <a:t> </a:t>
            </a:r>
            <a:r>
              <a:rPr lang="hu-HU" dirty="0" err="1">
                <a:latin typeface="Times"/>
                <a:ea typeface="Times"/>
                <a:cs typeface="Times"/>
                <a:sym typeface="Times"/>
              </a:rPr>
              <a:t>lacks</a:t>
            </a:r>
            <a:r>
              <a:rPr lang="hu-HU" dirty="0">
                <a:latin typeface="Times"/>
                <a:ea typeface="Times"/>
                <a:cs typeface="Times"/>
                <a:sym typeface="Times"/>
              </a:rPr>
              <a:t> </a:t>
            </a:r>
            <a:endParaRPr dirty="0">
              <a:latin typeface="Times"/>
              <a:ea typeface="Times"/>
              <a:cs typeface="Times"/>
              <a:sym typeface="Times"/>
            </a:endParaRPr>
          </a:p>
          <a:p>
            <a:pPr marL="342900" lvl="0" indent="-342900" algn="l" rtl="0">
              <a:lnSpc>
                <a:spcPct val="90000"/>
              </a:lnSpc>
              <a:spcBef>
                <a:spcPts val="1000"/>
              </a:spcBef>
              <a:spcAft>
                <a:spcPts val="0"/>
              </a:spcAft>
              <a:buClr>
                <a:schemeClr val="dk1"/>
              </a:buClr>
              <a:buSzPts val="1600"/>
              <a:buFont typeface="Arial"/>
              <a:buAutoNum type="arabicParenBoth"/>
            </a:pPr>
            <a:r>
              <a:rPr lang="hu-HU" dirty="0" err="1">
                <a:latin typeface="Times"/>
                <a:ea typeface="Times"/>
                <a:cs typeface="Times"/>
                <a:sym typeface="Times"/>
              </a:rPr>
              <a:t>internal</a:t>
            </a:r>
            <a:r>
              <a:rPr lang="hu-HU" dirty="0">
                <a:latin typeface="Times"/>
                <a:ea typeface="Times"/>
                <a:cs typeface="Times"/>
                <a:sym typeface="Times"/>
              </a:rPr>
              <a:t> </a:t>
            </a:r>
            <a:r>
              <a:rPr lang="hu-HU" dirty="0" err="1">
                <a:latin typeface="Times"/>
                <a:ea typeface="Times"/>
                <a:cs typeface="Times"/>
                <a:sym typeface="Times"/>
              </a:rPr>
              <a:t>integration</a:t>
            </a:r>
            <a:r>
              <a:rPr lang="hu-HU" dirty="0">
                <a:latin typeface="Times"/>
                <a:ea typeface="Times"/>
                <a:cs typeface="Times"/>
                <a:sym typeface="Times"/>
              </a:rPr>
              <a:t>, </a:t>
            </a:r>
            <a:endParaRPr dirty="0">
              <a:latin typeface="Times"/>
              <a:ea typeface="Times"/>
              <a:cs typeface="Times"/>
              <a:sym typeface="Times"/>
            </a:endParaRPr>
          </a:p>
          <a:p>
            <a:pPr marL="342900" lvl="0" indent="-342900" algn="l" rtl="0">
              <a:lnSpc>
                <a:spcPct val="90000"/>
              </a:lnSpc>
              <a:spcBef>
                <a:spcPts val="1000"/>
              </a:spcBef>
              <a:spcAft>
                <a:spcPts val="0"/>
              </a:spcAft>
              <a:buClr>
                <a:schemeClr val="dk1"/>
              </a:buClr>
              <a:buSzPts val="1600"/>
              <a:buFont typeface="Arial"/>
              <a:buAutoNum type="arabicParenBoth"/>
            </a:pPr>
            <a:r>
              <a:rPr lang="hu-HU" dirty="0">
                <a:latin typeface="Times"/>
                <a:ea typeface="Times"/>
                <a:cs typeface="Times"/>
                <a:sym typeface="Times"/>
              </a:rPr>
              <a:t>a </a:t>
            </a:r>
            <a:r>
              <a:rPr lang="hu-HU" dirty="0" err="1">
                <a:latin typeface="Times"/>
                <a:ea typeface="Times"/>
                <a:cs typeface="Times"/>
                <a:sym typeface="Times"/>
              </a:rPr>
              <a:t>rich</a:t>
            </a:r>
            <a:r>
              <a:rPr lang="hu-HU" dirty="0">
                <a:latin typeface="Times"/>
                <a:ea typeface="Times"/>
                <a:cs typeface="Times"/>
                <a:sym typeface="Times"/>
              </a:rPr>
              <a:t> </a:t>
            </a:r>
            <a:r>
              <a:rPr lang="hu-HU" dirty="0" err="1">
                <a:latin typeface="Times"/>
                <a:ea typeface="Times"/>
                <a:cs typeface="Times"/>
                <a:sym typeface="Times"/>
              </a:rPr>
              <a:t>core</a:t>
            </a:r>
            <a:r>
              <a:rPr lang="hu-HU" dirty="0">
                <a:latin typeface="Times"/>
                <a:ea typeface="Times"/>
                <a:cs typeface="Times"/>
                <a:sym typeface="Times"/>
              </a:rPr>
              <a:t> </a:t>
            </a:r>
            <a:r>
              <a:rPr lang="hu-HU" dirty="0" err="1">
                <a:latin typeface="Times"/>
                <a:ea typeface="Times"/>
                <a:cs typeface="Times"/>
                <a:sym typeface="Times"/>
              </a:rPr>
              <a:t>attached</a:t>
            </a:r>
            <a:r>
              <a:rPr lang="hu-HU" dirty="0">
                <a:latin typeface="Times"/>
                <a:ea typeface="Times"/>
                <a:cs typeface="Times"/>
                <a:sym typeface="Times"/>
              </a:rPr>
              <a:t> </a:t>
            </a:r>
            <a:r>
              <a:rPr lang="hu-HU" dirty="0" err="1">
                <a:latin typeface="Times"/>
                <a:ea typeface="Times"/>
                <a:cs typeface="Times"/>
                <a:sym typeface="Times"/>
              </a:rPr>
              <a:t>to</a:t>
            </a:r>
            <a:r>
              <a:rPr lang="hu-HU" dirty="0">
                <a:latin typeface="Times"/>
                <a:ea typeface="Times"/>
                <a:cs typeface="Times"/>
                <a:sym typeface="Times"/>
              </a:rPr>
              <a:t> </a:t>
            </a:r>
            <a:r>
              <a:rPr lang="hu-HU" dirty="0" err="1">
                <a:latin typeface="Times"/>
                <a:ea typeface="Times"/>
                <a:cs typeface="Times"/>
                <a:sym typeface="Times"/>
              </a:rPr>
              <a:t>political</a:t>
            </a:r>
            <a:r>
              <a:rPr lang="hu-HU" dirty="0">
                <a:latin typeface="Times"/>
                <a:ea typeface="Times"/>
                <a:cs typeface="Times"/>
                <a:sym typeface="Times"/>
              </a:rPr>
              <a:t> </a:t>
            </a:r>
            <a:r>
              <a:rPr lang="hu-HU" dirty="0" err="1">
                <a:latin typeface="Times"/>
                <a:ea typeface="Times"/>
                <a:cs typeface="Times"/>
                <a:sym typeface="Times"/>
              </a:rPr>
              <a:t>approaches</a:t>
            </a:r>
            <a:r>
              <a:rPr lang="hu-HU" dirty="0">
                <a:latin typeface="Times"/>
                <a:ea typeface="Times"/>
                <a:cs typeface="Times"/>
                <a:sym typeface="Times"/>
              </a:rPr>
              <a:t>,</a:t>
            </a:r>
            <a:endParaRPr dirty="0">
              <a:latin typeface="Times"/>
              <a:ea typeface="Times"/>
              <a:cs typeface="Times"/>
              <a:sym typeface="Times"/>
            </a:endParaRPr>
          </a:p>
          <a:p>
            <a:pPr marL="342900" lvl="0" indent="-342900" algn="l" rtl="0">
              <a:lnSpc>
                <a:spcPct val="90000"/>
              </a:lnSpc>
              <a:spcBef>
                <a:spcPts val="1000"/>
              </a:spcBef>
              <a:spcAft>
                <a:spcPts val="0"/>
              </a:spcAft>
              <a:buClr>
                <a:schemeClr val="dk1"/>
              </a:buClr>
              <a:buSzPts val="1600"/>
              <a:buFont typeface="Arial"/>
              <a:buAutoNum type="arabicParenBoth"/>
            </a:pPr>
            <a:r>
              <a:rPr lang="hu-HU" dirty="0" err="1">
                <a:latin typeface="Times"/>
                <a:ea typeface="Times"/>
                <a:cs typeface="Times"/>
                <a:sym typeface="Times"/>
              </a:rPr>
              <a:t>the</a:t>
            </a:r>
            <a:r>
              <a:rPr lang="hu-HU" dirty="0">
                <a:latin typeface="Times"/>
                <a:ea typeface="Times"/>
                <a:cs typeface="Times"/>
                <a:sym typeface="Times"/>
              </a:rPr>
              <a:t> </a:t>
            </a:r>
            <a:r>
              <a:rPr lang="hu-HU" dirty="0" err="1">
                <a:latin typeface="Times"/>
                <a:ea typeface="Times"/>
                <a:cs typeface="Times"/>
                <a:sym typeface="Times"/>
              </a:rPr>
              <a:t>ability</a:t>
            </a:r>
            <a:r>
              <a:rPr lang="hu-HU" dirty="0">
                <a:latin typeface="Times"/>
                <a:ea typeface="Times"/>
                <a:cs typeface="Times"/>
                <a:sym typeface="Times"/>
              </a:rPr>
              <a:t> </a:t>
            </a:r>
            <a:r>
              <a:rPr lang="hu-HU" dirty="0" err="1">
                <a:latin typeface="Times"/>
                <a:ea typeface="Times"/>
                <a:cs typeface="Times"/>
                <a:sym typeface="Times"/>
              </a:rPr>
              <a:t>to</a:t>
            </a:r>
            <a:r>
              <a:rPr lang="hu-HU" dirty="0">
                <a:latin typeface="Times"/>
                <a:ea typeface="Times"/>
                <a:cs typeface="Times"/>
                <a:sym typeface="Times"/>
              </a:rPr>
              <a:t> </a:t>
            </a:r>
            <a:r>
              <a:rPr lang="hu-HU" dirty="0" err="1">
                <a:latin typeface="Times"/>
                <a:ea typeface="Times"/>
                <a:cs typeface="Times"/>
                <a:sym typeface="Times"/>
              </a:rPr>
              <a:t>provide</a:t>
            </a:r>
            <a:r>
              <a:rPr lang="hu-HU" dirty="0">
                <a:latin typeface="Times"/>
                <a:ea typeface="Times"/>
                <a:cs typeface="Times"/>
                <a:sym typeface="Times"/>
              </a:rPr>
              <a:t> </a:t>
            </a:r>
            <a:r>
              <a:rPr lang="hu-HU" dirty="0" err="1">
                <a:latin typeface="Times"/>
                <a:ea typeface="Times"/>
                <a:cs typeface="Times"/>
                <a:sym typeface="Times"/>
              </a:rPr>
              <a:t>political</a:t>
            </a:r>
            <a:r>
              <a:rPr lang="hu-HU" dirty="0">
                <a:latin typeface="Times"/>
                <a:ea typeface="Times"/>
                <a:cs typeface="Times"/>
                <a:sym typeface="Times"/>
              </a:rPr>
              <a:t> </a:t>
            </a:r>
            <a:r>
              <a:rPr lang="hu-HU" dirty="0" err="1">
                <a:latin typeface="Times"/>
                <a:ea typeface="Times"/>
                <a:cs typeface="Times"/>
                <a:sym typeface="Times"/>
              </a:rPr>
              <a:t>concepts</a:t>
            </a:r>
            <a:r>
              <a:rPr lang="hu-HU" dirty="0">
                <a:latin typeface="Times"/>
                <a:ea typeface="Times"/>
                <a:cs typeface="Times"/>
                <a:sym typeface="Times"/>
              </a:rPr>
              <a:t>, </a:t>
            </a:r>
            <a:endParaRPr dirty="0">
              <a:latin typeface="Times"/>
              <a:ea typeface="Times"/>
              <a:cs typeface="Times"/>
              <a:sym typeface="Times"/>
            </a:endParaRPr>
          </a:p>
          <a:p>
            <a:pPr marL="342900" lvl="0" indent="-342900" algn="l" rtl="0">
              <a:lnSpc>
                <a:spcPct val="90000"/>
              </a:lnSpc>
              <a:spcBef>
                <a:spcPts val="1000"/>
              </a:spcBef>
              <a:spcAft>
                <a:spcPts val="0"/>
              </a:spcAft>
              <a:buClr>
                <a:schemeClr val="dk1"/>
              </a:buClr>
              <a:buSzPts val="1600"/>
              <a:buFont typeface="Arial"/>
              <a:buAutoNum type="arabicParenBoth"/>
            </a:pPr>
            <a:r>
              <a:rPr lang="hu-HU" dirty="0" err="1">
                <a:latin typeface="Times"/>
                <a:ea typeface="Times"/>
                <a:cs typeface="Times"/>
                <a:sym typeface="Times"/>
              </a:rPr>
              <a:t>the</a:t>
            </a:r>
            <a:r>
              <a:rPr lang="hu-HU" dirty="0">
                <a:latin typeface="Times"/>
                <a:ea typeface="Times"/>
                <a:cs typeface="Times"/>
                <a:sym typeface="Times"/>
              </a:rPr>
              <a:t> </a:t>
            </a:r>
            <a:r>
              <a:rPr lang="hu-HU" dirty="0" err="1">
                <a:latin typeface="Times"/>
                <a:ea typeface="Times"/>
                <a:cs typeface="Times"/>
                <a:sym typeface="Times"/>
              </a:rPr>
              <a:t>provision</a:t>
            </a:r>
            <a:r>
              <a:rPr lang="hu-HU" dirty="0">
                <a:latin typeface="Times"/>
                <a:ea typeface="Times"/>
                <a:cs typeface="Times"/>
                <a:sym typeface="Times"/>
              </a:rPr>
              <a:t> of </a:t>
            </a:r>
            <a:r>
              <a:rPr lang="hu-HU" dirty="0" err="1">
                <a:latin typeface="Times"/>
                <a:ea typeface="Times"/>
                <a:cs typeface="Times"/>
                <a:sym typeface="Times"/>
              </a:rPr>
              <a:t>answers</a:t>
            </a:r>
            <a:r>
              <a:rPr lang="hu-HU" dirty="0">
                <a:latin typeface="Times"/>
                <a:ea typeface="Times"/>
                <a:cs typeface="Times"/>
                <a:sym typeface="Times"/>
              </a:rPr>
              <a:t> </a:t>
            </a:r>
            <a:r>
              <a:rPr lang="hu-HU" dirty="0" err="1">
                <a:latin typeface="Times"/>
                <a:ea typeface="Times"/>
                <a:cs typeface="Times"/>
                <a:sym typeface="Times"/>
              </a:rPr>
              <a:t>for</a:t>
            </a:r>
            <a:r>
              <a:rPr lang="hu-HU" dirty="0">
                <a:latin typeface="Times"/>
                <a:ea typeface="Times"/>
                <a:cs typeface="Times"/>
                <a:sym typeface="Times"/>
              </a:rPr>
              <a:t> </a:t>
            </a:r>
            <a:r>
              <a:rPr lang="hu-HU" dirty="0" err="1">
                <a:latin typeface="Times"/>
                <a:ea typeface="Times"/>
                <a:cs typeface="Times"/>
                <a:sym typeface="Times"/>
              </a:rPr>
              <a:t>political</a:t>
            </a:r>
            <a:r>
              <a:rPr lang="hu-HU" dirty="0">
                <a:latin typeface="Times"/>
                <a:ea typeface="Times"/>
                <a:cs typeface="Times"/>
                <a:sym typeface="Times"/>
              </a:rPr>
              <a:t> </a:t>
            </a:r>
            <a:r>
              <a:rPr lang="hu-HU" dirty="0" err="1">
                <a:latin typeface="Times"/>
                <a:ea typeface="Times"/>
                <a:cs typeface="Times"/>
                <a:sym typeface="Times"/>
              </a:rPr>
              <a:t>questions</a:t>
            </a:r>
            <a:r>
              <a:rPr lang="hu-HU" dirty="0">
                <a:latin typeface="Times"/>
                <a:ea typeface="Times"/>
                <a:cs typeface="Times"/>
                <a:sym typeface="Times"/>
              </a:rPr>
              <a:t>, </a:t>
            </a:r>
            <a:endParaRPr dirty="0">
              <a:latin typeface="Times"/>
              <a:ea typeface="Times"/>
              <a:cs typeface="Times"/>
              <a:sym typeface="Times"/>
            </a:endParaRPr>
          </a:p>
          <a:p>
            <a:pPr marL="342900" lvl="0" indent="-342900" algn="l" rtl="0">
              <a:lnSpc>
                <a:spcPct val="90000"/>
              </a:lnSpc>
              <a:spcBef>
                <a:spcPts val="1000"/>
              </a:spcBef>
              <a:spcAft>
                <a:spcPts val="0"/>
              </a:spcAft>
              <a:buClr>
                <a:schemeClr val="dk1"/>
              </a:buClr>
              <a:buSzPts val="1600"/>
              <a:buFont typeface="Arial"/>
              <a:buAutoNum type="arabicParenBoth"/>
            </a:pPr>
            <a:r>
              <a:rPr lang="hu-HU" dirty="0" err="1">
                <a:latin typeface="Times"/>
                <a:ea typeface="Times"/>
                <a:cs typeface="Times"/>
                <a:sym typeface="Times"/>
              </a:rPr>
              <a:t>extensive</a:t>
            </a:r>
            <a:r>
              <a:rPr lang="hu-HU" dirty="0">
                <a:latin typeface="Times"/>
                <a:ea typeface="Times"/>
                <a:cs typeface="Times"/>
                <a:sym typeface="Times"/>
              </a:rPr>
              <a:t> </a:t>
            </a:r>
            <a:r>
              <a:rPr lang="hu-HU" dirty="0" err="1">
                <a:latin typeface="Times"/>
                <a:ea typeface="Times"/>
                <a:cs typeface="Times"/>
                <a:sym typeface="Times"/>
              </a:rPr>
              <a:t>ideational</a:t>
            </a:r>
            <a:r>
              <a:rPr lang="hu-HU" dirty="0">
                <a:latin typeface="Times"/>
                <a:ea typeface="Times"/>
                <a:cs typeface="Times"/>
                <a:sym typeface="Times"/>
              </a:rPr>
              <a:t> </a:t>
            </a:r>
            <a:r>
              <a:rPr lang="hu-HU" dirty="0" err="1">
                <a:latin typeface="Times"/>
                <a:ea typeface="Times"/>
                <a:cs typeface="Times"/>
                <a:sym typeface="Times"/>
              </a:rPr>
              <a:t>scope</a:t>
            </a:r>
            <a:r>
              <a:rPr lang="hu-HU" dirty="0">
                <a:latin typeface="Times"/>
                <a:ea typeface="Times"/>
                <a:cs typeface="Times"/>
                <a:sym typeface="Times"/>
              </a:rPr>
              <a:t>,</a:t>
            </a:r>
            <a:endParaRPr dirty="0">
              <a:latin typeface="Times"/>
              <a:ea typeface="Times"/>
              <a:cs typeface="Times"/>
              <a:sym typeface="Times"/>
            </a:endParaRPr>
          </a:p>
          <a:p>
            <a:pPr marL="342900" lvl="0" indent="-342900" algn="l" rtl="0">
              <a:lnSpc>
                <a:spcPct val="90000"/>
              </a:lnSpc>
              <a:spcBef>
                <a:spcPts val="1000"/>
              </a:spcBef>
              <a:spcAft>
                <a:spcPts val="0"/>
              </a:spcAft>
              <a:buClr>
                <a:schemeClr val="dk1"/>
              </a:buClr>
              <a:buSzPts val="1600"/>
              <a:buFont typeface="Arial"/>
              <a:buAutoNum type="arabicParenBoth"/>
            </a:pPr>
            <a:r>
              <a:rPr lang="hu-HU" dirty="0" err="1">
                <a:latin typeface="Times"/>
                <a:ea typeface="Times"/>
                <a:cs typeface="Times"/>
                <a:sym typeface="Times"/>
              </a:rPr>
              <a:t>cohesive</a:t>
            </a:r>
            <a:r>
              <a:rPr lang="hu-HU" dirty="0">
                <a:latin typeface="Times"/>
                <a:ea typeface="Times"/>
                <a:cs typeface="Times"/>
                <a:sym typeface="Times"/>
              </a:rPr>
              <a:t> </a:t>
            </a:r>
            <a:r>
              <a:rPr lang="hu-HU" dirty="0" err="1">
                <a:latin typeface="Times"/>
                <a:ea typeface="Times"/>
                <a:cs typeface="Times"/>
                <a:sym typeface="Times"/>
              </a:rPr>
              <a:t>ideological</a:t>
            </a:r>
            <a:r>
              <a:rPr lang="hu-HU" dirty="0">
                <a:latin typeface="Times"/>
                <a:ea typeface="Times"/>
                <a:cs typeface="Times"/>
                <a:sym typeface="Times"/>
              </a:rPr>
              <a:t> </a:t>
            </a:r>
            <a:r>
              <a:rPr lang="hu-HU" dirty="0" err="1">
                <a:latin typeface="Times"/>
                <a:ea typeface="Times"/>
                <a:cs typeface="Times"/>
                <a:sym typeface="Times"/>
              </a:rPr>
              <a:t>background</a:t>
            </a:r>
            <a:r>
              <a:rPr lang="hu-HU" dirty="0">
                <a:latin typeface="Times"/>
                <a:ea typeface="Times"/>
                <a:cs typeface="Times"/>
                <a:sym typeface="Times"/>
              </a:rPr>
              <a:t>, </a:t>
            </a:r>
            <a:endParaRPr dirty="0">
              <a:latin typeface="Times"/>
              <a:ea typeface="Times"/>
              <a:cs typeface="Times"/>
              <a:sym typeface="Times"/>
            </a:endParaRPr>
          </a:p>
          <a:p>
            <a:pPr marL="342900" lvl="0" indent="-342900" algn="l" rtl="0">
              <a:lnSpc>
                <a:spcPct val="90000"/>
              </a:lnSpc>
              <a:spcBef>
                <a:spcPts val="1000"/>
              </a:spcBef>
              <a:spcAft>
                <a:spcPts val="0"/>
              </a:spcAft>
              <a:buClr>
                <a:schemeClr val="dk1"/>
              </a:buClr>
              <a:buSzPts val="1600"/>
              <a:buFont typeface="Arial"/>
              <a:buAutoNum type="arabicParenBoth"/>
            </a:pPr>
            <a:r>
              <a:rPr lang="hu-HU" dirty="0" err="1">
                <a:latin typeface="Times"/>
                <a:ea typeface="Times"/>
                <a:cs typeface="Times"/>
                <a:sym typeface="Times"/>
              </a:rPr>
              <a:t>unification</a:t>
            </a:r>
            <a:r>
              <a:rPr lang="hu-HU" dirty="0">
                <a:latin typeface="Times"/>
                <a:ea typeface="Times"/>
                <a:cs typeface="Times"/>
                <a:sym typeface="Times"/>
              </a:rPr>
              <a:t> </a:t>
            </a:r>
            <a:r>
              <a:rPr lang="hu-HU" dirty="0" err="1">
                <a:latin typeface="Times"/>
                <a:ea typeface="Times"/>
                <a:cs typeface="Times"/>
                <a:sym typeface="Times"/>
              </a:rPr>
              <a:t>among</a:t>
            </a:r>
            <a:r>
              <a:rPr lang="hu-HU" dirty="0">
                <a:latin typeface="Times"/>
                <a:ea typeface="Times"/>
                <a:cs typeface="Times"/>
                <a:sym typeface="Times"/>
              </a:rPr>
              <a:t> </a:t>
            </a:r>
            <a:r>
              <a:rPr lang="hu-HU" dirty="0" err="1">
                <a:latin typeface="Times"/>
                <a:ea typeface="Times"/>
                <a:cs typeface="Times"/>
                <a:sym typeface="Times"/>
              </a:rPr>
              <a:t>ideologists</a:t>
            </a:r>
            <a:r>
              <a:rPr lang="hu-HU" dirty="0">
                <a:latin typeface="Times"/>
                <a:ea typeface="Times"/>
                <a:cs typeface="Times"/>
                <a:sym typeface="Times"/>
              </a:rPr>
              <a:t>.</a:t>
            </a:r>
            <a:endParaRPr sz="2000" dirty="0">
              <a:latin typeface="Times"/>
              <a:ea typeface="Times"/>
              <a:cs typeface="Times"/>
              <a:sym typeface="Times"/>
            </a:endParaRPr>
          </a:p>
        </p:txBody>
      </p:sp>
      <p:pic>
        <p:nvPicPr>
          <p:cNvPr id="5"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3865" y="0"/>
            <a:ext cx="1388135" cy="6365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4"/>
          <p:cNvSpPr/>
          <p:nvPr/>
        </p:nvSpPr>
        <p:spPr>
          <a:xfrm>
            <a:off x="4165600" y="4037013"/>
            <a:ext cx="5816600" cy="217646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 name="Google Shape;281;p14"/>
          <p:cNvSpPr txBox="1"/>
          <p:nvPr/>
        </p:nvSpPr>
        <p:spPr>
          <a:xfrm>
            <a:off x="5322888" y="14289"/>
            <a:ext cx="5443537"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hu-HU" sz="3200" b="1" dirty="0" err="1">
                <a:solidFill>
                  <a:schemeClr val="dk1"/>
                </a:solidFill>
                <a:latin typeface="Times New Roman"/>
                <a:ea typeface="Times New Roman"/>
                <a:cs typeface="Times New Roman"/>
                <a:sym typeface="Times New Roman"/>
              </a:rPr>
              <a:t>Theoretical</a:t>
            </a:r>
            <a:r>
              <a:rPr lang="hu-HU" sz="3200" b="1" dirty="0">
                <a:solidFill>
                  <a:schemeClr val="dk1"/>
                </a:solidFill>
                <a:latin typeface="Times New Roman"/>
                <a:ea typeface="Times New Roman"/>
                <a:cs typeface="Times New Roman"/>
                <a:sym typeface="Times New Roman"/>
              </a:rPr>
              <a:t> </a:t>
            </a:r>
            <a:r>
              <a:rPr lang="hu-HU" sz="3200" b="1" dirty="0" err="1">
                <a:solidFill>
                  <a:schemeClr val="dk1"/>
                </a:solidFill>
                <a:latin typeface="Times New Roman"/>
                <a:ea typeface="Times New Roman"/>
                <a:cs typeface="Times New Roman"/>
                <a:sym typeface="Times New Roman"/>
              </a:rPr>
              <a:t>concept</a:t>
            </a:r>
            <a:r>
              <a:rPr lang="hu-HU" sz="3200" b="1" dirty="0">
                <a:solidFill>
                  <a:schemeClr val="dk1"/>
                </a:solidFill>
                <a:latin typeface="Times New Roman"/>
                <a:ea typeface="Times New Roman"/>
                <a:cs typeface="Times New Roman"/>
                <a:sym typeface="Times New Roman"/>
              </a:rPr>
              <a:t> </a:t>
            </a:r>
            <a:endParaRPr sz="3200" b="1" dirty="0">
              <a:solidFill>
                <a:schemeClr val="dk1"/>
              </a:solidFill>
              <a:latin typeface="Times New Roman"/>
              <a:ea typeface="Times New Roman"/>
              <a:cs typeface="Times New Roman"/>
              <a:sym typeface="Times New Roman"/>
            </a:endParaRPr>
          </a:p>
        </p:txBody>
      </p:sp>
      <p:sp>
        <p:nvSpPr>
          <p:cNvPr id="282" name="Google Shape;282;p14"/>
          <p:cNvSpPr/>
          <p:nvPr/>
        </p:nvSpPr>
        <p:spPr>
          <a:xfrm>
            <a:off x="5986464" y="3156072"/>
            <a:ext cx="6130436" cy="34163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hu-HU" sz="1800" dirty="0" err="1">
                <a:solidFill>
                  <a:schemeClr val="dk1"/>
                </a:solidFill>
                <a:latin typeface="Times New Roman"/>
                <a:ea typeface="Times New Roman"/>
                <a:cs typeface="Times New Roman"/>
                <a:sym typeface="Times New Roman"/>
              </a:rPr>
              <a:t>Bonikowski</a:t>
            </a:r>
            <a:r>
              <a:rPr lang="hu-HU" sz="1800" dirty="0">
                <a:solidFill>
                  <a:schemeClr val="dk1"/>
                </a:solidFill>
                <a:latin typeface="Times New Roman"/>
                <a:ea typeface="Times New Roman"/>
                <a:cs typeface="Times New Roman"/>
                <a:sym typeface="Times New Roman"/>
              </a:rPr>
              <a:t>, B., &amp; </a:t>
            </a:r>
            <a:r>
              <a:rPr lang="hu-HU" sz="1800" dirty="0" err="1">
                <a:solidFill>
                  <a:schemeClr val="dk1"/>
                </a:solidFill>
                <a:latin typeface="Times New Roman"/>
                <a:ea typeface="Times New Roman"/>
                <a:cs typeface="Times New Roman"/>
                <a:sym typeface="Times New Roman"/>
              </a:rPr>
              <a:t>Gidron</a:t>
            </a:r>
            <a:r>
              <a:rPr lang="hu-HU" sz="1800" dirty="0">
                <a:solidFill>
                  <a:schemeClr val="dk1"/>
                </a:solidFill>
                <a:latin typeface="Times New Roman"/>
                <a:ea typeface="Times New Roman"/>
                <a:cs typeface="Times New Roman"/>
                <a:sym typeface="Times New Roman"/>
              </a:rPr>
              <a:t>, N. (2015). The </a:t>
            </a:r>
            <a:r>
              <a:rPr lang="hu-HU" sz="1800" dirty="0" err="1">
                <a:solidFill>
                  <a:schemeClr val="dk1"/>
                </a:solidFill>
                <a:latin typeface="Times New Roman"/>
                <a:ea typeface="Times New Roman"/>
                <a:cs typeface="Times New Roman"/>
                <a:sym typeface="Times New Roman"/>
              </a:rPr>
              <a:t>populist</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style</a:t>
            </a:r>
            <a:r>
              <a:rPr lang="hu-HU" sz="1800" dirty="0">
                <a:solidFill>
                  <a:schemeClr val="dk1"/>
                </a:solidFill>
                <a:latin typeface="Times New Roman"/>
                <a:ea typeface="Times New Roman"/>
                <a:cs typeface="Times New Roman"/>
                <a:sym typeface="Times New Roman"/>
              </a:rPr>
              <a:t> in American </a:t>
            </a:r>
            <a:r>
              <a:rPr lang="hu-HU" sz="1800" dirty="0" err="1">
                <a:solidFill>
                  <a:schemeClr val="dk1"/>
                </a:solidFill>
                <a:latin typeface="Times New Roman"/>
                <a:ea typeface="Times New Roman"/>
                <a:cs typeface="Times New Roman"/>
                <a:sym typeface="Times New Roman"/>
              </a:rPr>
              <a:t>politics</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Presidential</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campaign</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discourse</a:t>
            </a:r>
            <a:r>
              <a:rPr lang="hu-HU" sz="1800" dirty="0">
                <a:solidFill>
                  <a:schemeClr val="dk1"/>
                </a:solidFill>
                <a:latin typeface="Times New Roman"/>
                <a:ea typeface="Times New Roman"/>
                <a:cs typeface="Times New Roman"/>
                <a:sym typeface="Times New Roman"/>
              </a:rPr>
              <a:t>, 1952–1996. </a:t>
            </a:r>
            <a:r>
              <a:rPr lang="hu-HU" sz="1800" dirty="0" err="1">
                <a:solidFill>
                  <a:schemeClr val="dk1"/>
                </a:solidFill>
                <a:latin typeface="Times New Roman"/>
                <a:ea typeface="Times New Roman"/>
                <a:cs typeface="Times New Roman"/>
                <a:sym typeface="Times New Roman"/>
              </a:rPr>
              <a:t>Social</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Forces</a:t>
            </a:r>
            <a:r>
              <a:rPr lang="hu-HU" sz="1800" dirty="0">
                <a:solidFill>
                  <a:schemeClr val="dk1"/>
                </a:solidFill>
                <a:latin typeface="Times New Roman"/>
                <a:ea typeface="Times New Roman"/>
                <a:cs typeface="Times New Roman"/>
                <a:sym typeface="Times New Roman"/>
              </a:rPr>
              <a:t>, 94(4), 1593-1621.</a:t>
            </a:r>
            <a:endParaRPr sz="1800" dirty="0">
              <a:solidFill>
                <a:schemeClr val="dk1"/>
              </a:solidFill>
              <a:latin typeface="Times New Roman"/>
              <a:ea typeface="Times New Roman"/>
              <a:cs typeface="Times New Roman"/>
              <a:sym typeface="Times New Roman"/>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Times New Roman"/>
              <a:ea typeface="Times New Roman"/>
              <a:cs typeface="Times New Roman"/>
              <a:sym typeface="Times New Roman"/>
            </a:endParaRPr>
          </a:p>
          <a:p>
            <a:pPr marR="0" lvl="0" algn="l" rtl="0">
              <a:spcBef>
                <a:spcPts val="0"/>
              </a:spcBef>
              <a:spcAft>
                <a:spcPts val="0"/>
              </a:spcAft>
              <a:buClr>
                <a:schemeClr val="dk1"/>
              </a:buClr>
              <a:buSzPts val="1800"/>
            </a:pPr>
            <a:r>
              <a:rPr lang="hu-HU" sz="1800" dirty="0">
                <a:solidFill>
                  <a:schemeClr val="dk1"/>
                </a:solidFill>
                <a:latin typeface="Times New Roman"/>
                <a:ea typeface="Times New Roman"/>
                <a:cs typeface="Times New Roman"/>
                <a:sym typeface="Times New Roman"/>
              </a:rPr>
              <a:t>1. "</a:t>
            </a:r>
            <a:r>
              <a:rPr lang="hu-HU" sz="1800" dirty="0" err="1">
                <a:solidFill>
                  <a:schemeClr val="dk1"/>
                </a:solidFill>
                <a:latin typeface="Times New Roman"/>
                <a:ea typeface="Times New Roman"/>
                <a:cs typeface="Times New Roman"/>
                <a:sym typeface="Times New Roman"/>
              </a:rPr>
              <a:t>Democrats</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rely</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primarily</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on</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economic</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populism</a:t>
            </a:r>
            <a:r>
              <a:rPr lang="hu-HU" sz="1800" dirty="0">
                <a:solidFill>
                  <a:schemeClr val="dk1"/>
                </a:solidFill>
                <a:latin typeface="Times New Roman"/>
                <a:ea typeface="Times New Roman"/>
                <a:cs typeface="Times New Roman"/>
                <a:sym typeface="Times New Roman"/>
              </a:rPr>
              <a:t> and </a:t>
            </a:r>
            <a:r>
              <a:rPr lang="hu-HU" sz="1800" dirty="0" err="1">
                <a:solidFill>
                  <a:schemeClr val="dk1"/>
                </a:solidFill>
                <a:latin typeface="Times New Roman"/>
                <a:ea typeface="Times New Roman"/>
                <a:cs typeface="Times New Roman"/>
                <a:sym typeface="Times New Roman"/>
              </a:rPr>
              <a:t>Republicans</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rely</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primarily</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on</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anti-statist</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populism</a:t>
            </a:r>
            <a:r>
              <a:rPr lang="hu-HU" sz="1800" dirty="0">
                <a:solidFill>
                  <a:schemeClr val="dk1"/>
                </a:solidFill>
                <a:latin typeface="Times New Roman"/>
                <a:ea typeface="Times New Roman"/>
                <a:cs typeface="Times New Roman"/>
                <a:sym typeface="Times New Roman"/>
              </a:rPr>
              <a:t>."</a:t>
            </a:r>
            <a:endParaRPr sz="1800" dirty="0">
              <a:solidFill>
                <a:schemeClr val="dk1"/>
              </a:solidFill>
              <a:latin typeface="Times New Roman"/>
              <a:ea typeface="Times New Roman"/>
              <a:cs typeface="Times New Roman"/>
              <a:sym typeface="Times New Roman"/>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Times New Roman"/>
              <a:ea typeface="Times New Roman"/>
              <a:cs typeface="Times New Roman"/>
              <a:sym typeface="Times New Roman"/>
            </a:endParaRPr>
          </a:p>
          <a:p>
            <a:pPr marR="0" lvl="0" algn="l" rtl="0">
              <a:spcBef>
                <a:spcPts val="0"/>
              </a:spcBef>
              <a:spcAft>
                <a:spcPts val="0"/>
              </a:spcAft>
              <a:buClr>
                <a:schemeClr val="dk1"/>
              </a:buClr>
              <a:buSzPts val="1800"/>
            </a:pPr>
            <a:r>
              <a:rPr lang="hu-HU" sz="1800" dirty="0">
                <a:solidFill>
                  <a:schemeClr val="dk1"/>
                </a:solidFill>
                <a:latin typeface="Times New Roman"/>
                <a:ea typeface="Times New Roman"/>
                <a:cs typeface="Times New Roman"/>
                <a:sym typeface="Times New Roman"/>
              </a:rPr>
              <a:t>2. "The </a:t>
            </a:r>
            <a:r>
              <a:rPr lang="hu-HU" sz="1800" dirty="0" err="1">
                <a:solidFill>
                  <a:schemeClr val="dk1"/>
                </a:solidFill>
                <a:latin typeface="Times New Roman"/>
                <a:ea typeface="Times New Roman"/>
                <a:cs typeface="Times New Roman"/>
                <a:sym typeface="Times New Roman"/>
              </a:rPr>
              <a:t>longer</a:t>
            </a:r>
            <a:r>
              <a:rPr lang="hu-HU" sz="1800" dirty="0">
                <a:solidFill>
                  <a:schemeClr val="dk1"/>
                </a:solidFill>
                <a:latin typeface="Times New Roman"/>
                <a:ea typeface="Times New Roman"/>
                <a:cs typeface="Times New Roman"/>
                <a:sym typeface="Times New Roman"/>
              </a:rPr>
              <a:t> a </a:t>
            </a:r>
            <a:r>
              <a:rPr lang="hu-HU" sz="1800" dirty="0" err="1">
                <a:solidFill>
                  <a:schemeClr val="dk1"/>
                </a:solidFill>
                <a:latin typeface="Times New Roman"/>
                <a:ea typeface="Times New Roman"/>
                <a:cs typeface="Times New Roman"/>
                <a:sym typeface="Times New Roman"/>
              </a:rPr>
              <a:t>candidate’s</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political</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career</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the</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lesser</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his</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reliance</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on</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populist</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rhetoric</a:t>
            </a:r>
            <a:r>
              <a:rPr lang="hu-HU" sz="1800" dirty="0">
                <a:solidFill>
                  <a:schemeClr val="dk1"/>
                </a:solidFill>
                <a:latin typeface="Times New Roman"/>
                <a:ea typeface="Times New Roman"/>
                <a:cs typeface="Times New Roman"/>
                <a:sym typeface="Times New Roman"/>
              </a:rPr>
              <a:t>."</a:t>
            </a:r>
            <a:endParaRPr sz="1800" dirty="0">
              <a:solidFill>
                <a:schemeClr val="dk1"/>
              </a:solidFill>
              <a:latin typeface="Times New Roman"/>
              <a:ea typeface="Times New Roman"/>
              <a:cs typeface="Times New Roman"/>
              <a:sym typeface="Times New Roman"/>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Times New Roman"/>
              <a:ea typeface="Times New Roman"/>
              <a:cs typeface="Times New Roman"/>
              <a:sym typeface="Times New Roman"/>
            </a:endParaRPr>
          </a:p>
          <a:p>
            <a:pPr marR="0" lvl="0" algn="l" rtl="0">
              <a:spcBef>
                <a:spcPts val="0"/>
              </a:spcBef>
              <a:spcAft>
                <a:spcPts val="0"/>
              </a:spcAft>
              <a:buClr>
                <a:schemeClr val="dk1"/>
              </a:buClr>
              <a:buSzPts val="1800"/>
            </a:pPr>
            <a:r>
              <a:rPr lang="hu-HU" sz="1800" dirty="0">
                <a:solidFill>
                  <a:schemeClr val="dk1"/>
                </a:solidFill>
                <a:latin typeface="Times New Roman"/>
                <a:ea typeface="Times New Roman"/>
                <a:cs typeface="Times New Roman"/>
                <a:sym typeface="Times New Roman"/>
              </a:rPr>
              <a:t>3. </a:t>
            </a:r>
            <a:r>
              <a:rPr lang="hu-HU" sz="1800" dirty="0" err="1">
                <a:solidFill>
                  <a:schemeClr val="dk1"/>
                </a:solidFill>
                <a:latin typeface="Times New Roman"/>
                <a:ea typeface="Times New Roman"/>
                <a:cs typeface="Times New Roman"/>
                <a:sym typeface="Times New Roman"/>
              </a:rPr>
              <a:t>Decreasing</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tendency</a:t>
            </a:r>
            <a:r>
              <a:rPr lang="hu-HU" sz="1800" dirty="0">
                <a:solidFill>
                  <a:schemeClr val="dk1"/>
                </a:solidFill>
                <a:latin typeface="Times New Roman"/>
                <a:ea typeface="Times New Roman"/>
                <a:cs typeface="Times New Roman"/>
                <a:sym typeface="Times New Roman"/>
              </a:rPr>
              <a:t> of </a:t>
            </a:r>
            <a:r>
              <a:rPr lang="hu-HU" sz="1800" dirty="0" err="1">
                <a:solidFill>
                  <a:schemeClr val="dk1"/>
                </a:solidFill>
                <a:latin typeface="Times New Roman"/>
                <a:ea typeface="Times New Roman"/>
                <a:cs typeface="Times New Roman"/>
                <a:sym typeface="Times New Roman"/>
              </a:rPr>
              <a:t>using</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populist</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terms</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as</a:t>
            </a:r>
            <a:r>
              <a:rPr lang="hu-HU" sz="1800" dirty="0">
                <a:solidFill>
                  <a:schemeClr val="dk1"/>
                </a:solidFill>
                <a:latin typeface="Times New Roman"/>
                <a:ea typeface="Times New Roman"/>
                <a:cs typeface="Times New Roman"/>
                <a:sym typeface="Times New Roman"/>
              </a:rPr>
              <a:t> an </a:t>
            </a:r>
            <a:r>
              <a:rPr lang="hu-HU" sz="1800" dirty="0" err="1">
                <a:solidFill>
                  <a:schemeClr val="dk1"/>
                </a:solidFill>
                <a:latin typeface="Times New Roman"/>
                <a:ea typeface="Times New Roman"/>
                <a:cs typeface="Times New Roman"/>
                <a:sym typeface="Times New Roman"/>
              </a:rPr>
              <a:t>incumbent</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candidate</a:t>
            </a:r>
            <a:r>
              <a:rPr lang="hu-HU" sz="1800" dirty="0">
                <a:solidFill>
                  <a:schemeClr val="dk1"/>
                </a:solidFill>
                <a:latin typeface="Times New Roman"/>
                <a:ea typeface="Times New Roman"/>
                <a:cs typeface="Times New Roman"/>
                <a:sym typeface="Times New Roman"/>
              </a:rPr>
              <a:t> in </a:t>
            </a:r>
            <a:r>
              <a:rPr lang="hu-HU" sz="1800" dirty="0" err="1">
                <a:solidFill>
                  <a:schemeClr val="dk1"/>
                </a:solidFill>
                <a:latin typeface="Times New Roman"/>
                <a:ea typeface="Times New Roman"/>
                <a:cs typeface="Times New Roman"/>
                <a:sym typeface="Times New Roman"/>
              </a:rPr>
              <a:t>the</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second</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election</a:t>
            </a:r>
            <a:endParaRPr sz="1800" dirty="0">
              <a:solidFill>
                <a:schemeClr val="dk1"/>
              </a:solidFill>
              <a:latin typeface="Times New Roman"/>
              <a:ea typeface="Times New Roman"/>
              <a:cs typeface="Times New Roman"/>
              <a:sym typeface="Times New Roman"/>
            </a:endParaRPr>
          </a:p>
        </p:txBody>
      </p:sp>
      <p:sp>
        <p:nvSpPr>
          <p:cNvPr id="283" name="Google Shape;283;p14"/>
          <p:cNvSpPr txBox="1"/>
          <p:nvPr/>
        </p:nvSpPr>
        <p:spPr>
          <a:xfrm>
            <a:off x="5915575" y="748507"/>
            <a:ext cx="6203950" cy="120015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hu-HU" sz="1800" dirty="0" err="1">
                <a:solidFill>
                  <a:schemeClr val="dk1"/>
                </a:solidFill>
                <a:latin typeface="Times New Roman"/>
                <a:ea typeface="Times New Roman"/>
                <a:cs typeface="Times New Roman"/>
                <a:sym typeface="Times New Roman"/>
              </a:rPr>
              <a:t>Jagers</a:t>
            </a:r>
            <a:r>
              <a:rPr lang="hu-HU" sz="1800" dirty="0">
                <a:solidFill>
                  <a:schemeClr val="dk1"/>
                </a:solidFill>
                <a:latin typeface="Times New Roman"/>
                <a:ea typeface="Times New Roman"/>
                <a:cs typeface="Times New Roman"/>
                <a:sym typeface="Times New Roman"/>
              </a:rPr>
              <a:t>, J., &amp; </a:t>
            </a:r>
            <a:r>
              <a:rPr lang="hu-HU" sz="1800" dirty="0" err="1">
                <a:solidFill>
                  <a:schemeClr val="dk1"/>
                </a:solidFill>
                <a:latin typeface="Times New Roman"/>
                <a:ea typeface="Times New Roman"/>
                <a:cs typeface="Times New Roman"/>
                <a:sym typeface="Times New Roman"/>
              </a:rPr>
              <a:t>Walgrave</a:t>
            </a:r>
            <a:r>
              <a:rPr lang="hu-HU" sz="1800" dirty="0">
                <a:solidFill>
                  <a:schemeClr val="dk1"/>
                </a:solidFill>
                <a:latin typeface="Times New Roman"/>
                <a:ea typeface="Times New Roman"/>
                <a:cs typeface="Times New Roman"/>
                <a:sym typeface="Times New Roman"/>
              </a:rPr>
              <a:t>, S. (2007). </a:t>
            </a:r>
            <a:r>
              <a:rPr lang="hu-HU" sz="1800" b="1" dirty="0" err="1">
                <a:solidFill>
                  <a:schemeClr val="dk1"/>
                </a:solidFill>
                <a:latin typeface="Times New Roman"/>
                <a:ea typeface="Times New Roman"/>
                <a:cs typeface="Times New Roman"/>
                <a:sym typeface="Times New Roman"/>
              </a:rPr>
              <a:t>Populism</a:t>
            </a:r>
            <a:r>
              <a:rPr lang="hu-HU" sz="1800" b="1" dirty="0">
                <a:solidFill>
                  <a:schemeClr val="dk1"/>
                </a:solidFill>
                <a:latin typeface="Times New Roman"/>
                <a:ea typeface="Times New Roman"/>
                <a:cs typeface="Times New Roman"/>
                <a:sym typeface="Times New Roman"/>
              </a:rPr>
              <a:t> </a:t>
            </a:r>
            <a:r>
              <a:rPr lang="hu-HU" sz="1800" b="1" dirty="0" err="1">
                <a:solidFill>
                  <a:schemeClr val="dk1"/>
                </a:solidFill>
                <a:latin typeface="Times New Roman"/>
                <a:ea typeface="Times New Roman"/>
                <a:cs typeface="Times New Roman"/>
                <a:sym typeface="Times New Roman"/>
              </a:rPr>
              <a:t>as</a:t>
            </a:r>
            <a:r>
              <a:rPr lang="hu-HU" sz="1800" b="1" dirty="0">
                <a:solidFill>
                  <a:schemeClr val="dk1"/>
                </a:solidFill>
                <a:latin typeface="Times New Roman"/>
                <a:ea typeface="Times New Roman"/>
                <a:cs typeface="Times New Roman"/>
                <a:sym typeface="Times New Roman"/>
              </a:rPr>
              <a:t> </a:t>
            </a:r>
            <a:r>
              <a:rPr lang="hu-HU" sz="1800" b="1" dirty="0" err="1">
                <a:solidFill>
                  <a:schemeClr val="dk1"/>
                </a:solidFill>
                <a:latin typeface="Times New Roman"/>
                <a:ea typeface="Times New Roman"/>
                <a:cs typeface="Times New Roman"/>
                <a:sym typeface="Times New Roman"/>
              </a:rPr>
              <a:t>political</a:t>
            </a:r>
            <a:r>
              <a:rPr lang="hu-HU" sz="1800" b="1" dirty="0">
                <a:solidFill>
                  <a:schemeClr val="dk1"/>
                </a:solidFill>
                <a:latin typeface="Times New Roman"/>
                <a:ea typeface="Times New Roman"/>
                <a:cs typeface="Times New Roman"/>
                <a:sym typeface="Times New Roman"/>
              </a:rPr>
              <a:t> </a:t>
            </a:r>
            <a:r>
              <a:rPr lang="hu-HU" sz="1800" b="1" dirty="0" err="1">
                <a:solidFill>
                  <a:schemeClr val="dk1"/>
                </a:solidFill>
                <a:latin typeface="Times New Roman"/>
                <a:ea typeface="Times New Roman"/>
                <a:cs typeface="Times New Roman"/>
                <a:sym typeface="Times New Roman"/>
              </a:rPr>
              <a:t>communication</a:t>
            </a:r>
            <a:r>
              <a:rPr lang="hu-HU" sz="1800" b="1" dirty="0">
                <a:solidFill>
                  <a:schemeClr val="dk1"/>
                </a:solidFill>
                <a:latin typeface="Times New Roman"/>
                <a:ea typeface="Times New Roman"/>
                <a:cs typeface="Times New Roman"/>
                <a:sym typeface="Times New Roman"/>
              </a:rPr>
              <a:t> </a:t>
            </a:r>
            <a:r>
              <a:rPr lang="hu-HU" sz="1800" b="1" dirty="0" err="1">
                <a:solidFill>
                  <a:schemeClr val="dk1"/>
                </a:solidFill>
                <a:latin typeface="Times New Roman"/>
                <a:ea typeface="Times New Roman"/>
                <a:cs typeface="Times New Roman"/>
                <a:sym typeface="Times New Roman"/>
              </a:rPr>
              <a:t>style</a:t>
            </a:r>
            <a:r>
              <a:rPr lang="hu-HU" sz="1800" dirty="0">
                <a:solidFill>
                  <a:schemeClr val="dk1"/>
                </a:solidFill>
                <a:latin typeface="Times New Roman"/>
                <a:ea typeface="Times New Roman"/>
                <a:cs typeface="Times New Roman"/>
                <a:sym typeface="Times New Roman"/>
              </a:rPr>
              <a:t>: An </a:t>
            </a:r>
            <a:r>
              <a:rPr lang="hu-HU" sz="1800" dirty="0" err="1">
                <a:solidFill>
                  <a:schemeClr val="dk1"/>
                </a:solidFill>
                <a:latin typeface="Times New Roman"/>
                <a:ea typeface="Times New Roman"/>
                <a:cs typeface="Times New Roman"/>
                <a:sym typeface="Times New Roman"/>
              </a:rPr>
              <a:t>empirical</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study</a:t>
            </a:r>
            <a:r>
              <a:rPr lang="hu-HU" sz="1800" dirty="0">
                <a:solidFill>
                  <a:schemeClr val="dk1"/>
                </a:solidFill>
                <a:latin typeface="Times New Roman"/>
                <a:ea typeface="Times New Roman"/>
                <a:cs typeface="Times New Roman"/>
                <a:sym typeface="Times New Roman"/>
              </a:rPr>
              <a:t> of </a:t>
            </a:r>
            <a:r>
              <a:rPr lang="hu-HU" sz="1800" dirty="0" err="1">
                <a:solidFill>
                  <a:schemeClr val="dk1"/>
                </a:solidFill>
                <a:latin typeface="Times New Roman"/>
                <a:ea typeface="Times New Roman"/>
                <a:cs typeface="Times New Roman"/>
                <a:sym typeface="Times New Roman"/>
              </a:rPr>
              <a:t>political</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parties</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discourse</a:t>
            </a:r>
            <a:r>
              <a:rPr lang="hu-HU" sz="1800" dirty="0">
                <a:solidFill>
                  <a:schemeClr val="dk1"/>
                </a:solidFill>
                <a:latin typeface="Times New Roman"/>
                <a:ea typeface="Times New Roman"/>
                <a:cs typeface="Times New Roman"/>
                <a:sym typeface="Times New Roman"/>
              </a:rPr>
              <a:t> in Belgium. European Journal of </a:t>
            </a:r>
            <a:r>
              <a:rPr lang="hu-HU" sz="1800" dirty="0" err="1">
                <a:solidFill>
                  <a:schemeClr val="dk1"/>
                </a:solidFill>
                <a:latin typeface="Times New Roman"/>
                <a:ea typeface="Times New Roman"/>
                <a:cs typeface="Times New Roman"/>
                <a:sym typeface="Times New Roman"/>
              </a:rPr>
              <a:t>Political</a:t>
            </a:r>
            <a:r>
              <a:rPr lang="hu-HU" sz="1800" dirty="0">
                <a:solidFill>
                  <a:schemeClr val="dk1"/>
                </a:solidFill>
                <a:latin typeface="Times New Roman"/>
                <a:ea typeface="Times New Roman"/>
                <a:cs typeface="Times New Roman"/>
                <a:sym typeface="Times New Roman"/>
              </a:rPr>
              <a:t> Research, 46(3), 319-345.</a:t>
            </a:r>
            <a:endParaRPr sz="1800" dirty="0">
              <a:solidFill>
                <a:schemeClr val="dk1"/>
              </a:solidFill>
              <a:latin typeface="Times New Roman"/>
              <a:ea typeface="Times New Roman"/>
              <a:cs typeface="Times New Roman"/>
              <a:sym typeface="Times New Roman"/>
            </a:endParaRPr>
          </a:p>
        </p:txBody>
      </p:sp>
      <p:sp>
        <p:nvSpPr>
          <p:cNvPr id="284" name="Google Shape;284;p14"/>
          <p:cNvSpPr txBox="1"/>
          <p:nvPr/>
        </p:nvSpPr>
        <p:spPr>
          <a:xfrm>
            <a:off x="5915575" y="2098675"/>
            <a:ext cx="6272213" cy="646112"/>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hu-HU" sz="1800" dirty="0">
                <a:solidFill>
                  <a:schemeClr val="dk1"/>
                </a:solidFill>
                <a:latin typeface="Times New Roman"/>
                <a:ea typeface="Times New Roman"/>
                <a:cs typeface="Times New Roman"/>
                <a:sym typeface="Times New Roman"/>
              </a:rPr>
              <a:t>"…</a:t>
            </a:r>
            <a:r>
              <a:rPr lang="hu-HU" sz="1800" dirty="0" err="1">
                <a:solidFill>
                  <a:schemeClr val="dk1"/>
                </a:solidFill>
                <a:latin typeface="Times New Roman"/>
                <a:ea typeface="Times New Roman"/>
                <a:cs typeface="Times New Roman"/>
                <a:sym typeface="Times New Roman"/>
              </a:rPr>
              <a:t>political</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communication</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style</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one</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that</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contains</a:t>
            </a:r>
            <a:r>
              <a:rPr lang="hu-HU" sz="1800" dirty="0">
                <a:solidFill>
                  <a:schemeClr val="dk1"/>
                </a:solidFill>
                <a:latin typeface="Times New Roman"/>
                <a:ea typeface="Times New Roman"/>
                <a:cs typeface="Times New Roman"/>
                <a:sym typeface="Times New Roman"/>
              </a:rPr>
              <a:t> a </a:t>
            </a:r>
            <a:r>
              <a:rPr lang="hu-HU" sz="1800" dirty="0" err="1">
                <a:solidFill>
                  <a:schemeClr val="dk1"/>
                </a:solidFill>
                <a:latin typeface="Times New Roman"/>
                <a:ea typeface="Times New Roman"/>
                <a:cs typeface="Times New Roman"/>
                <a:sym typeface="Times New Roman"/>
              </a:rPr>
              <a:t>central</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binary</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between</a:t>
            </a:r>
            <a:r>
              <a:rPr lang="hu-HU" sz="1800" dirty="0">
                <a:solidFill>
                  <a:schemeClr val="dk1"/>
                </a:solidFill>
                <a:latin typeface="Times New Roman"/>
                <a:ea typeface="Times New Roman"/>
                <a:cs typeface="Times New Roman"/>
                <a:sym typeface="Times New Roman"/>
              </a:rPr>
              <a:t> »</a:t>
            </a:r>
            <a:r>
              <a:rPr lang="hu-HU" sz="1800" dirty="0" err="1">
                <a:solidFill>
                  <a:schemeClr val="dk1"/>
                </a:solidFill>
                <a:latin typeface="Times New Roman"/>
                <a:ea typeface="Times New Roman"/>
                <a:cs typeface="Times New Roman"/>
                <a:sym typeface="Times New Roman"/>
              </a:rPr>
              <a:t>us</a:t>
            </a:r>
            <a:r>
              <a:rPr lang="hu-HU" sz="1800" dirty="0">
                <a:solidFill>
                  <a:schemeClr val="dk1"/>
                </a:solidFill>
                <a:latin typeface="Times New Roman"/>
                <a:ea typeface="Times New Roman"/>
                <a:cs typeface="Times New Roman"/>
                <a:sym typeface="Times New Roman"/>
              </a:rPr>
              <a:t>« and »</a:t>
            </a:r>
            <a:r>
              <a:rPr lang="hu-HU" sz="1800" dirty="0" err="1">
                <a:solidFill>
                  <a:schemeClr val="dk1"/>
                </a:solidFill>
                <a:latin typeface="Times New Roman"/>
                <a:ea typeface="Times New Roman"/>
                <a:cs typeface="Times New Roman"/>
                <a:sym typeface="Times New Roman"/>
              </a:rPr>
              <a:t>them</a:t>
            </a:r>
            <a:r>
              <a:rPr lang="hu-HU" sz="1800" dirty="0">
                <a:solidFill>
                  <a:schemeClr val="dk1"/>
                </a:solidFill>
                <a:latin typeface="Times New Roman"/>
                <a:ea typeface="Times New Roman"/>
                <a:cs typeface="Times New Roman"/>
                <a:sym typeface="Times New Roman"/>
              </a:rPr>
              <a:t>«..."</a:t>
            </a:r>
            <a:r>
              <a:rPr lang="hu-HU" sz="1800" dirty="0" err="1">
                <a:solidFill>
                  <a:schemeClr val="dk1"/>
                </a:solidFill>
                <a:latin typeface="Times New Roman"/>
                <a:ea typeface="Times New Roman"/>
                <a:cs typeface="Times New Roman"/>
                <a:sym typeface="Times New Roman"/>
              </a:rPr>
              <a:t>Aalberg</a:t>
            </a:r>
            <a:r>
              <a:rPr lang="hu-HU" sz="1800" dirty="0">
                <a:solidFill>
                  <a:schemeClr val="dk1"/>
                </a:solidFill>
                <a:latin typeface="Times New Roman"/>
                <a:ea typeface="Times New Roman"/>
                <a:cs typeface="Times New Roman"/>
                <a:sym typeface="Times New Roman"/>
              </a:rPr>
              <a:t> 2016</a:t>
            </a:r>
            <a:endParaRPr sz="1800" dirty="0">
              <a:solidFill>
                <a:schemeClr val="dk1"/>
              </a:solidFill>
              <a:latin typeface="Times New Roman"/>
              <a:ea typeface="Times New Roman"/>
              <a:cs typeface="Times New Roman"/>
              <a:sym typeface="Times New Roman"/>
            </a:endParaRPr>
          </a:p>
        </p:txBody>
      </p:sp>
      <p:pic>
        <p:nvPicPr>
          <p:cNvPr id="8" name="Google Shape;273;p13" descr="A képen szöveg látható&#10;&#10;Automatikusan generált leírás"/>
          <p:cNvPicPr preferRelativeResize="0">
            <a:picLocks/>
          </p:cNvPicPr>
          <p:nvPr/>
        </p:nvPicPr>
        <p:blipFill rotWithShape="1">
          <a:blip r:embed="rId3">
            <a:alphaModFix/>
          </a:blip>
          <a:srcRect/>
          <a:stretch/>
        </p:blipFill>
        <p:spPr>
          <a:xfrm>
            <a:off x="0" y="0"/>
            <a:ext cx="5844687" cy="6858000"/>
          </a:xfrm>
          <a:prstGeom prst="rect">
            <a:avLst/>
          </a:prstGeom>
          <a:noFill/>
          <a:ln>
            <a:noFill/>
          </a:ln>
        </p:spPr>
      </p:pic>
      <p:pic>
        <p:nvPicPr>
          <p:cNvPr id="9"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3865" y="0"/>
            <a:ext cx="1388135" cy="6365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5"/>
          <p:cNvSpPr/>
          <p:nvPr/>
        </p:nvSpPr>
        <p:spPr>
          <a:xfrm>
            <a:off x="4165600" y="4037013"/>
            <a:ext cx="5816600" cy="217646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 name="Google Shape;291;p15"/>
          <p:cNvSpPr txBox="1"/>
          <p:nvPr/>
        </p:nvSpPr>
        <p:spPr>
          <a:xfrm>
            <a:off x="5437188" y="0"/>
            <a:ext cx="5443537"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hu-HU" sz="4000" b="1">
                <a:solidFill>
                  <a:schemeClr val="dk1"/>
                </a:solidFill>
                <a:latin typeface="Times New Roman"/>
                <a:ea typeface="Times New Roman"/>
                <a:cs typeface="Times New Roman"/>
                <a:sym typeface="Times New Roman"/>
              </a:rPr>
              <a:t>Vertical populism</a:t>
            </a:r>
            <a:endParaRPr/>
          </a:p>
        </p:txBody>
      </p:sp>
      <p:pic>
        <p:nvPicPr>
          <p:cNvPr id="292" name="Google Shape;292;p15" descr="hillary_clinton.jpg"/>
          <p:cNvPicPr preferRelativeResize="0"/>
          <p:nvPr/>
        </p:nvPicPr>
        <p:blipFill rotWithShape="1">
          <a:blip r:embed="rId3">
            <a:alphaModFix/>
          </a:blip>
          <a:srcRect/>
          <a:stretch/>
        </p:blipFill>
        <p:spPr>
          <a:xfrm>
            <a:off x="5046784" y="882648"/>
            <a:ext cx="4329113" cy="2879725"/>
          </a:xfrm>
          <a:prstGeom prst="rect">
            <a:avLst/>
          </a:prstGeom>
          <a:noFill/>
          <a:ln>
            <a:noFill/>
          </a:ln>
        </p:spPr>
      </p:pic>
      <p:pic>
        <p:nvPicPr>
          <p:cNvPr id="293" name="Google Shape;293;p15" descr="scholar_expert.jpg"/>
          <p:cNvPicPr preferRelativeResize="0"/>
          <p:nvPr/>
        </p:nvPicPr>
        <p:blipFill rotWithShape="1">
          <a:blip r:embed="rId4">
            <a:alphaModFix/>
          </a:blip>
          <a:srcRect/>
          <a:stretch/>
        </p:blipFill>
        <p:spPr>
          <a:xfrm>
            <a:off x="8099425" y="882648"/>
            <a:ext cx="4117975" cy="2879725"/>
          </a:xfrm>
          <a:prstGeom prst="rect">
            <a:avLst/>
          </a:prstGeom>
          <a:noFill/>
          <a:ln>
            <a:noFill/>
          </a:ln>
        </p:spPr>
      </p:pic>
      <p:pic>
        <p:nvPicPr>
          <p:cNvPr id="294" name="Google Shape;294;p15" descr="economy.jpg"/>
          <p:cNvPicPr preferRelativeResize="0"/>
          <p:nvPr/>
        </p:nvPicPr>
        <p:blipFill rotWithShape="1">
          <a:blip r:embed="rId5">
            <a:alphaModFix/>
          </a:blip>
          <a:srcRect/>
          <a:stretch/>
        </p:blipFill>
        <p:spPr>
          <a:xfrm>
            <a:off x="4584888" y="3762373"/>
            <a:ext cx="4271963" cy="2879725"/>
          </a:xfrm>
          <a:prstGeom prst="rect">
            <a:avLst/>
          </a:prstGeom>
          <a:noFill/>
          <a:ln>
            <a:noFill/>
          </a:ln>
        </p:spPr>
      </p:pic>
      <p:pic>
        <p:nvPicPr>
          <p:cNvPr id="295" name="Google Shape;295;p15" descr="media.jpg"/>
          <p:cNvPicPr preferRelativeResize="0"/>
          <p:nvPr/>
        </p:nvPicPr>
        <p:blipFill rotWithShape="1">
          <a:blip r:embed="rId6">
            <a:alphaModFix/>
          </a:blip>
          <a:srcRect/>
          <a:stretch/>
        </p:blipFill>
        <p:spPr>
          <a:xfrm>
            <a:off x="8099425" y="3762375"/>
            <a:ext cx="4092575" cy="2879725"/>
          </a:xfrm>
          <a:prstGeom prst="rect">
            <a:avLst/>
          </a:prstGeom>
          <a:noFill/>
          <a:ln>
            <a:noFill/>
          </a:ln>
        </p:spPr>
      </p:pic>
      <p:pic>
        <p:nvPicPr>
          <p:cNvPr id="9" name="Google Shape;273;p13" descr="A képen szöveg látható&#10;&#10;Automatikusan generált leírás"/>
          <p:cNvPicPr preferRelativeResize="0">
            <a:picLocks/>
          </p:cNvPicPr>
          <p:nvPr/>
        </p:nvPicPr>
        <p:blipFill rotWithShape="1">
          <a:blip r:embed="rId7">
            <a:alphaModFix/>
          </a:blip>
          <a:srcRect/>
          <a:stretch/>
        </p:blipFill>
        <p:spPr>
          <a:xfrm>
            <a:off x="0" y="0"/>
            <a:ext cx="5046784" cy="6858000"/>
          </a:xfrm>
          <a:prstGeom prst="rect">
            <a:avLst/>
          </a:prstGeom>
          <a:noFill/>
          <a:ln>
            <a:noFill/>
          </a:ln>
        </p:spPr>
      </p:pic>
      <p:pic>
        <p:nvPicPr>
          <p:cNvPr id="10"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3865" y="92886"/>
            <a:ext cx="1388135" cy="63656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p16"/>
          <p:cNvSpPr/>
          <p:nvPr/>
        </p:nvSpPr>
        <p:spPr>
          <a:xfrm>
            <a:off x="4165600" y="4037013"/>
            <a:ext cx="5816600" cy="217646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 name="Google Shape;302;p16"/>
          <p:cNvSpPr txBox="1"/>
          <p:nvPr/>
        </p:nvSpPr>
        <p:spPr>
          <a:xfrm>
            <a:off x="7227521" y="1515697"/>
            <a:ext cx="4597400" cy="193833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hu-HU" sz="2400" b="1" dirty="0" err="1">
                <a:solidFill>
                  <a:schemeClr val="dk1"/>
                </a:solidFill>
                <a:latin typeface="Times New Roman"/>
                <a:ea typeface="Times New Roman"/>
                <a:cs typeface="Times New Roman"/>
                <a:sym typeface="Times New Roman"/>
              </a:rPr>
              <a:t>Exclusionist</a:t>
            </a:r>
            <a:endParaRPr sz="2400" b="1"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ts val="2400"/>
              <a:buFont typeface="Calibri"/>
              <a:buAutoNum type="arabicPeriod"/>
            </a:pPr>
            <a:r>
              <a:rPr lang="hu-HU" sz="2400" b="1" dirty="0" err="1">
                <a:solidFill>
                  <a:schemeClr val="dk1"/>
                </a:solidFill>
                <a:latin typeface="Times New Roman"/>
                <a:ea typeface="Times New Roman"/>
                <a:cs typeface="Times New Roman"/>
                <a:sym typeface="Times New Roman"/>
              </a:rPr>
              <a:t>Welfare</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state</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chauvinist</a:t>
            </a:r>
            <a:endParaRPr sz="2400" b="1" dirty="0">
              <a:solidFill>
                <a:schemeClr val="dk1"/>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ts val="2400"/>
              <a:buFont typeface="Calibri"/>
              <a:buAutoNum type="arabicPeriod"/>
            </a:pPr>
            <a:r>
              <a:rPr lang="hu-HU" sz="2400" b="1" dirty="0">
                <a:solidFill>
                  <a:schemeClr val="dk1"/>
                </a:solidFill>
                <a:latin typeface="Times New Roman"/>
                <a:ea typeface="Times New Roman"/>
                <a:cs typeface="Times New Roman"/>
                <a:sym typeface="Times New Roman"/>
              </a:rPr>
              <a:t>In-</a:t>
            </a:r>
            <a:r>
              <a:rPr lang="hu-HU" sz="2400" b="1" dirty="0" err="1">
                <a:solidFill>
                  <a:schemeClr val="dk1"/>
                </a:solidFill>
                <a:latin typeface="Times New Roman"/>
                <a:ea typeface="Times New Roman"/>
                <a:cs typeface="Times New Roman"/>
                <a:sym typeface="Times New Roman"/>
              </a:rPr>
              <a:t>group</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superiority</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which</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emphasizes</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national</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culture</a:t>
            </a:r>
            <a:r>
              <a:rPr lang="hu-HU" sz="2400" b="1" dirty="0">
                <a:solidFill>
                  <a:schemeClr val="dk1"/>
                </a:solidFill>
                <a:latin typeface="Times New Roman"/>
                <a:ea typeface="Times New Roman"/>
                <a:cs typeface="Times New Roman"/>
                <a:sym typeface="Times New Roman"/>
              </a:rPr>
              <a:t> and </a:t>
            </a:r>
            <a:r>
              <a:rPr lang="hu-HU" sz="2400" b="1" dirty="0" err="1">
                <a:solidFill>
                  <a:schemeClr val="dk1"/>
                </a:solidFill>
                <a:latin typeface="Times New Roman"/>
                <a:ea typeface="Times New Roman"/>
                <a:cs typeface="Times New Roman"/>
                <a:sym typeface="Times New Roman"/>
              </a:rPr>
              <a:t>habits</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preeminence</a:t>
            </a:r>
            <a:endParaRPr dirty="0"/>
          </a:p>
        </p:txBody>
      </p:sp>
      <p:sp>
        <p:nvSpPr>
          <p:cNvPr id="303" name="Google Shape;303;p16"/>
          <p:cNvSpPr txBox="1"/>
          <p:nvPr/>
        </p:nvSpPr>
        <p:spPr>
          <a:xfrm>
            <a:off x="7789801" y="455735"/>
            <a:ext cx="33321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hu-HU" sz="2800" b="1" dirty="0" err="1">
                <a:solidFill>
                  <a:schemeClr val="tx1"/>
                </a:solidFill>
                <a:latin typeface="Times New Roman"/>
                <a:ea typeface="Times New Roman"/>
                <a:cs typeface="Times New Roman"/>
                <a:sym typeface="Times New Roman"/>
              </a:rPr>
              <a:t>Horizontal</a:t>
            </a:r>
            <a:r>
              <a:rPr lang="hu-HU" sz="2800" b="1" dirty="0">
                <a:solidFill>
                  <a:schemeClr val="tx1"/>
                </a:solidFill>
                <a:latin typeface="Times New Roman"/>
                <a:ea typeface="Times New Roman"/>
                <a:cs typeface="Times New Roman"/>
                <a:sym typeface="Times New Roman"/>
              </a:rPr>
              <a:t> </a:t>
            </a:r>
            <a:r>
              <a:rPr lang="hu-HU" sz="2800" b="1" dirty="0" err="1">
                <a:solidFill>
                  <a:schemeClr val="tx1"/>
                </a:solidFill>
                <a:latin typeface="Times New Roman"/>
                <a:ea typeface="Times New Roman"/>
                <a:cs typeface="Times New Roman"/>
                <a:sym typeface="Times New Roman"/>
              </a:rPr>
              <a:t>populism</a:t>
            </a:r>
            <a:endParaRPr dirty="0">
              <a:solidFill>
                <a:schemeClr val="tx1"/>
              </a:solidFill>
            </a:endParaRPr>
          </a:p>
        </p:txBody>
      </p:sp>
      <p:pic>
        <p:nvPicPr>
          <p:cNvPr id="6" name="Google Shape;273;p13" descr="A képen szöveg látható&#10;&#10;Automatikusan generált leírás"/>
          <p:cNvPicPr preferRelativeResize="0">
            <a:picLocks/>
          </p:cNvPicPr>
          <p:nvPr/>
        </p:nvPicPr>
        <p:blipFill rotWithShape="1">
          <a:blip r:embed="rId3">
            <a:alphaModFix/>
          </a:blip>
          <a:srcRect/>
          <a:stretch/>
        </p:blipFill>
        <p:spPr>
          <a:xfrm>
            <a:off x="0" y="0"/>
            <a:ext cx="6787662" cy="6796454"/>
          </a:xfrm>
          <a:prstGeom prst="rect">
            <a:avLst/>
          </a:prstGeom>
          <a:noFill/>
          <a:ln>
            <a:noFill/>
          </a:ln>
        </p:spPr>
      </p:pic>
      <p:pic>
        <p:nvPicPr>
          <p:cNvPr id="7"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1254" y="80756"/>
            <a:ext cx="1212849" cy="5561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pic>
        <p:nvPicPr>
          <p:cNvPr id="308" name="Google Shape;308;p17" descr="A person standing in front of a crowd of people&#10;&#10;Description automatically generated with low confidence"/>
          <p:cNvPicPr preferRelativeResize="0"/>
          <p:nvPr/>
        </p:nvPicPr>
        <p:blipFill rotWithShape="1">
          <a:blip r:embed="rId3">
            <a:alphaModFix/>
          </a:blip>
          <a:srcRect/>
          <a:stretch/>
        </p:blipFill>
        <p:spPr>
          <a:xfrm>
            <a:off x="-1" y="10"/>
            <a:ext cx="12192000" cy="6857990"/>
          </a:xfrm>
          <a:prstGeom prst="rect">
            <a:avLst/>
          </a:prstGeom>
          <a:noFill/>
          <a:ln>
            <a:noFill/>
          </a:ln>
        </p:spPr>
      </p:pic>
      <p:sp>
        <p:nvSpPr>
          <p:cNvPr id="309" name="Google Shape;309;p17"/>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Arial"/>
              <a:ea typeface="Arial"/>
              <a:cs typeface="Arial"/>
              <a:sym typeface="Arial"/>
            </a:endParaRPr>
          </a:p>
        </p:txBody>
      </p:sp>
      <p:sp>
        <p:nvSpPr>
          <p:cNvPr id="310" name="Google Shape;310;p17"/>
          <p:cNvSpPr txBox="1">
            <a:spLocks noGrp="1"/>
          </p:cNvSpPr>
          <p:nvPr>
            <p:ph type="title"/>
          </p:nvPr>
        </p:nvSpPr>
        <p:spPr>
          <a:xfrm>
            <a:off x="709448" y="1913950"/>
            <a:ext cx="4204137" cy="13427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hu-HU" sz="3600" b="1">
                <a:latin typeface="Times"/>
                <a:ea typeface="Times"/>
                <a:cs typeface="Times"/>
                <a:sym typeface="Times"/>
              </a:rPr>
              <a:t>The populist citizen I.</a:t>
            </a:r>
            <a:endParaRPr/>
          </a:p>
        </p:txBody>
      </p:sp>
      <p:cxnSp>
        <p:nvCxnSpPr>
          <p:cNvPr id="311" name="Google Shape;311;p17"/>
          <p:cNvCxnSpPr/>
          <p:nvPr/>
        </p:nvCxnSpPr>
        <p:spPr>
          <a:xfrm>
            <a:off x="2287051" y="3337139"/>
            <a:ext cx="935420" cy="0"/>
          </a:xfrm>
          <a:prstGeom prst="straightConnector1">
            <a:avLst/>
          </a:prstGeom>
          <a:noFill/>
          <a:ln w="25400" cap="sq" cmpd="sng">
            <a:solidFill>
              <a:srgbClr val="262626"/>
            </a:solidFill>
            <a:prstDash val="solid"/>
            <a:bevel/>
            <a:headEnd type="none" w="sm" len="sm"/>
            <a:tailEnd type="none" w="sm" len="sm"/>
          </a:ln>
        </p:spPr>
      </p:cxnSp>
      <p:sp>
        <p:nvSpPr>
          <p:cNvPr id="312" name="Google Shape;312;p17"/>
          <p:cNvSpPr txBox="1">
            <a:spLocks noGrp="1"/>
          </p:cNvSpPr>
          <p:nvPr>
            <p:ph type="body" idx="1"/>
          </p:nvPr>
        </p:nvSpPr>
        <p:spPr>
          <a:xfrm>
            <a:off x="525516" y="3417573"/>
            <a:ext cx="4593021" cy="2619839"/>
          </a:xfrm>
          <a:prstGeom prst="rect">
            <a:avLst/>
          </a:prstGeom>
          <a:noFill/>
          <a:ln>
            <a:noFill/>
          </a:ln>
        </p:spPr>
        <p:txBody>
          <a:bodyPr spcFirstLastPara="1" wrap="square" lIns="91425" tIns="45700" rIns="91425" bIns="45700" anchor="ctr" anchorCtr="0">
            <a:normAutofit/>
          </a:bodyPr>
          <a:lstStyle/>
          <a:p>
            <a:pPr marL="514350" lvl="0" indent="-514350" algn="l" rtl="0">
              <a:lnSpc>
                <a:spcPct val="90000"/>
              </a:lnSpc>
              <a:spcBef>
                <a:spcPts val="0"/>
              </a:spcBef>
              <a:spcAft>
                <a:spcPts val="0"/>
              </a:spcAft>
              <a:buClr>
                <a:schemeClr val="dk1"/>
              </a:buClr>
              <a:buSzPts val="1800"/>
              <a:buFont typeface="Calibri"/>
              <a:buAutoNum type="arabicParenR"/>
            </a:pPr>
            <a:r>
              <a:rPr lang="hu-HU" sz="1800">
                <a:latin typeface="Times"/>
                <a:ea typeface="Times"/>
                <a:cs typeface="Times"/>
                <a:sym typeface="Times"/>
              </a:rPr>
              <a:t>Distinction between the pure people and the corrupt elite.</a:t>
            </a:r>
            <a:endParaRPr/>
          </a:p>
          <a:p>
            <a:pPr marL="514350" lvl="0" indent="-514350" algn="l" rtl="0">
              <a:lnSpc>
                <a:spcPct val="90000"/>
              </a:lnSpc>
              <a:spcBef>
                <a:spcPts val="1000"/>
              </a:spcBef>
              <a:spcAft>
                <a:spcPts val="0"/>
              </a:spcAft>
              <a:buClr>
                <a:schemeClr val="dk1"/>
              </a:buClr>
              <a:buSzPts val="1800"/>
              <a:buFont typeface="Calibri"/>
              <a:buAutoNum type="arabicParenR"/>
            </a:pPr>
            <a:r>
              <a:rPr lang="hu-HU" sz="1800">
                <a:latin typeface="Times"/>
                <a:ea typeface="Times"/>
                <a:cs typeface="Times"/>
                <a:sym typeface="Times"/>
              </a:rPr>
              <a:t>An antagonistic relationship between the pure people and the corrupt elite.</a:t>
            </a:r>
            <a:endParaRPr/>
          </a:p>
          <a:p>
            <a:pPr marL="514350" lvl="0" indent="-514350" algn="l" rtl="0">
              <a:lnSpc>
                <a:spcPct val="90000"/>
              </a:lnSpc>
              <a:spcBef>
                <a:spcPts val="1000"/>
              </a:spcBef>
              <a:spcAft>
                <a:spcPts val="0"/>
              </a:spcAft>
              <a:buClr>
                <a:schemeClr val="dk1"/>
              </a:buClr>
              <a:buSzPts val="1800"/>
              <a:buFont typeface="Calibri"/>
              <a:buAutoNum type="arabicParenR"/>
            </a:pPr>
            <a:r>
              <a:rPr lang="hu-HU" sz="1800">
                <a:latin typeface="Times"/>
                <a:ea typeface="Times"/>
                <a:cs typeface="Times"/>
                <a:sym typeface="Times"/>
              </a:rPr>
              <a:t>Populists represent the general will.</a:t>
            </a:r>
            <a:endParaRPr/>
          </a:p>
        </p:txBody>
      </p:sp>
      <p:pic>
        <p:nvPicPr>
          <p:cNvPr id="7"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934" y="6117845"/>
            <a:ext cx="1388135" cy="6365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1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8" name="Google Shape;318;p18"/>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hu-HU" sz="5400" b="1">
                <a:latin typeface="Times"/>
                <a:ea typeface="Times"/>
                <a:cs typeface="Times"/>
                <a:sym typeface="Times"/>
              </a:rPr>
              <a:t>The populist citizen II.</a:t>
            </a:r>
            <a:endParaRPr/>
          </a:p>
        </p:txBody>
      </p:sp>
      <p:sp>
        <p:nvSpPr>
          <p:cNvPr id="319" name="Google Shape;319;p18"/>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0" name="Google Shape;320;p18"/>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1400"/>
              <a:buFont typeface="Calibri"/>
              <a:buAutoNum type="arabicParenR"/>
            </a:pPr>
            <a:r>
              <a:rPr lang="hu-HU" sz="1400" dirty="0">
                <a:latin typeface="Times"/>
                <a:ea typeface="Times"/>
                <a:cs typeface="Times"/>
                <a:sym typeface="Times"/>
              </a:rPr>
              <a:t>The </a:t>
            </a:r>
            <a:r>
              <a:rPr lang="hu-HU" sz="1400" dirty="0" err="1">
                <a:latin typeface="Times"/>
                <a:ea typeface="Times"/>
                <a:cs typeface="Times"/>
                <a:sym typeface="Times"/>
              </a:rPr>
              <a:t>politicians</a:t>
            </a:r>
            <a:r>
              <a:rPr lang="hu-HU" sz="1400" dirty="0">
                <a:latin typeface="Times"/>
                <a:ea typeface="Times"/>
                <a:cs typeface="Times"/>
                <a:sym typeface="Times"/>
              </a:rPr>
              <a:t> in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Parliament</a:t>
            </a:r>
            <a:r>
              <a:rPr lang="hu-HU" sz="1400" dirty="0">
                <a:latin typeface="Times"/>
                <a:ea typeface="Times"/>
                <a:cs typeface="Times"/>
                <a:sym typeface="Times"/>
              </a:rPr>
              <a:t> </a:t>
            </a:r>
            <a:r>
              <a:rPr lang="hu-HU" sz="1400" dirty="0" err="1">
                <a:latin typeface="Times"/>
                <a:ea typeface="Times"/>
                <a:cs typeface="Times"/>
                <a:sym typeface="Times"/>
              </a:rPr>
              <a:t>need</a:t>
            </a:r>
            <a:r>
              <a:rPr lang="hu-HU" sz="1400" dirty="0">
                <a:latin typeface="Times"/>
                <a:ea typeface="Times"/>
                <a:cs typeface="Times"/>
                <a:sym typeface="Times"/>
              </a:rPr>
              <a:t> </a:t>
            </a:r>
            <a:r>
              <a:rPr lang="hu-HU" sz="1400" dirty="0" err="1">
                <a:latin typeface="Times"/>
                <a:ea typeface="Times"/>
                <a:cs typeface="Times"/>
                <a:sym typeface="Times"/>
              </a:rPr>
              <a:t>to</a:t>
            </a:r>
            <a:r>
              <a:rPr lang="hu-HU" sz="1400" dirty="0">
                <a:latin typeface="Times"/>
                <a:ea typeface="Times"/>
                <a:cs typeface="Times"/>
                <a:sym typeface="Times"/>
              </a:rPr>
              <a:t> </a:t>
            </a:r>
            <a:r>
              <a:rPr lang="hu-HU" sz="1400" dirty="0" err="1">
                <a:latin typeface="Times"/>
                <a:ea typeface="Times"/>
                <a:cs typeface="Times"/>
                <a:sym typeface="Times"/>
              </a:rPr>
              <a:t>follow</a:t>
            </a:r>
            <a:r>
              <a:rPr lang="hu-HU" sz="1400" dirty="0">
                <a:latin typeface="Times"/>
                <a:ea typeface="Times"/>
                <a:cs typeface="Times"/>
                <a:sym typeface="Times"/>
              </a:rPr>
              <a:t>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will</a:t>
            </a:r>
            <a:r>
              <a:rPr lang="hu-HU" sz="1400" dirty="0">
                <a:latin typeface="Times"/>
                <a:ea typeface="Times"/>
                <a:cs typeface="Times"/>
                <a:sym typeface="Times"/>
              </a:rPr>
              <a:t> of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people</a:t>
            </a:r>
            <a:r>
              <a:rPr lang="hu-HU" sz="1400" dirty="0">
                <a:latin typeface="Times"/>
                <a:ea typeface="Times"/>
                <a:cs typeface="Times"/>
                <a:sym typeface="Times"/>
              </a:rPr>
              <a:t>. </a:t>
            </a:r>
            <a:endParaRPr sz="1400" dirty="0">
              <a:latin typeface="Times"/>
              <a:ea typeface="Times"/>
              <a:cs typeface="Times"/>
              <a:sym typeface="Times"/>
            </a:endParaRPr>
          </a:p>
          <a:p>
            <a:pPr marL="514350" lvl="0" indent="-514350" algn="l" rtl="0">
              <a:lnSpc>
                <a:spcPct val="90000"/>
              </a:lnSpc>
              <a:spcBef>
                <a:spcPts val="1000"/>
              </a:spcBef>
              <a:spcAft>
                <a:spcPts val="0"/>
              </a:spcAft>
              <a:buClr>
                <a:schemeClr val="dk1"/>
              </a:buClr>
              <a:buSzPts val="1400"/>
              <a:buFont typeface="Calibri"/>
              <a:buAutoNum type="arabicParenR"/>
            </a:pPr>
            <a:r>
              <a:rPr lang="hu-HU" sz="1400" dirty="0">
                <a:latin typeface="Times"/>
                <a:ea typeface="Times"/>
                <a:cs typeface="Times"/>
                <a:sym typeface="Times"/>
              </a:rPr>
              <a:t>The </a:t>
            </a:r>
            <a:r>
              <a:rPr lang="hu-HU" sz="1400" dirty="0" err="1">
                <a:latin typeface="Times"/>
                <a:ea typeface="Times"/>
                <a:cs typeface="Times"/>
                <a:sym typeface="Times"/>
              </a:rPr>
              <a:t>people</a:t>
            </a:r>
            <a:r>
              <a:rPr lang="hu-HU" sz="1400" dirty="0">
                <a:latin typeface="Times"/>
                <a:ea typeface="Times"/>
                <a:cs typeface="Times"/>
                <a:sym typeface="Times"/>
              </a:rPr>
              <a:t>, and </a:t>
            </a:r>
            <a:r>
              <a:rPr lang="hu-HU" sz="1400" dirty="0" err="1">
                <a:latin typeface="Times"/>
                <a:ea typeface="Times"/>
                <a:cs typeface="Times"/>
                <a:sym typeface="Times"/>
              </a:rPr>
              <a:t>not</a:t>
            </a:r>
            <a:r>
              <a:rPr lang="hu-HU" sz="1400" dirty="0">
                <a:latin typeface="Times"/>
                <a:ea typeface="Times"/>
                <a:cs typeface="Times"/>
                <a:sym typeface="Times"/>
              </a:rPr>
              <a:t>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politicians</a:t>
            </a:r>
            <a:r>
              <a:rPr lang="hu-HU" sz="1400" dirty="0">
                <a:latin typeface="Times"/>
                <a:ea typeface="Times"/>
                <a:cs typeface="Times"/>
                <a:sym typeface="Times"/>
              </a:rPr>
              <a:t>, </a:t>
            </a:r>
            <a:r>
              <a:rPr lang="hu-HU" sz="1400" dirty="0" err="1">
                <a:latin typeface="Times"/>
                <a:ea typeface="Times"/>
                <a:cs typeface="Times"/>
                <a:sym typeface="Times"/>
              </a:rPr>
              <a:t>should</a:t>
            </a:r>
            <a:r>
              <a:rPr lang="hu-HU" sz="1400" dirty="0">
                <a:latin typeface="Times"/>
                <a:ea typeface="Times"/>
                <a:cs typeface="Times"/>
                <a:sym typeface="Times"/>
              </a:rPr>
              <a:t> </a:t>
            </a:r>
            <a:r>
              <a:rPr lang="hu-HU" sz="1400" dirty="0" err="1">
                <a:latin typeface="Times"/>
                <a:ea typeface="Times"/>
                <a:cs typeface="Times"/>
                <a:sym typeface="Times"/>
              </a:rPr>
              <a:t>make</a:t>
            </a:r>
            <a:r>
              <a:rPr lang="hu-HU" sz="1400" dirty="0">
                <a:latin typeface="Times"/>
                <a:ea typeface="Times"/>
                <a:cs typeface="Times"/>
                <a:sym typeface="Times"/>
              </a:rPr>
              <a:t> </a:t>
            </a:r>
            <a:r>
              <a:rPr lang="hu-HU" sz="1400" dirty="0" err="1">
                <a:latin typeface="Times"/>
                <a:ea typeface="Times"/>
                <a:cs typeface="Times"/>
                <a:sym typeface="Times"/>
              </a:rPr>
              <a:t>the</a:t>
            </a:r>
            <a:r>
              <a:rPr lang="hu-HU" sz="1400" dirty="0">
                <a:latin typeface="Times"/>
                <a:ea typeface="Times"/>
                <a:cs typeface="Times"/>
                <a:sym typeface="Times"/>
              </a:rPr>
              <a:t> most </a:t>
            </a:r>
            <a:r>
              <a:rPr lang="hu-HU" sz="1400" dirty="0" err="1">
                <a:latin typeface="Times"/>
                <a:ea typeface="Times"/>
                <a:cs typeface="Times"/>
                <a:sym typeface="Times"/>
              </a:rPr>
              <a:t>important</a:t>
            </a:r>
            <a:r>
              <a:rPr lang="hu-HU" sz="1400" dirty="0">
                <a:latin typeface="Times"/>
                <a:ea typeface="Times"/>
                <a:cs typeface="Times"/>
                <a:sym typeface="Times"/>
              </a:rPr>
              <a:t> </a:t>
            </a:r>
            <a:r>
              <a:rPr lang="hu-HU" sz="1400" dirty="0" err="1">
                <a:latin typeface="Times"/>
                <a:ea typeface="Times"/>
                <a:cs typeface="Times"/>
                <a:sym typeface="Times"/>
              </a:rPr>
              <a:t>political</a:t>
            </a:r>
            <a:r>
              <a:rPr lang="hu-HU" sz="1400" dirty="0">
                <a:latin typeface="Times"/>
                <a:ea typeface="Times"/>
                <a:cs typeface="Times"/>
                <a:sym typeface="Times"/>
              </a:rPr>
              <a:t> decisions. </a:t>
            </a:r>
            <a:endParaRPr sz="1400" dirty="0">
              <a:latin typeface="Times"/>
              <a:ea typeface="Times"/>
              <a:cs typeface="Times"/>
              <a:sym typeface="Times"/>
            </a:endParaRPr>
          </a:p>
          <a:p>
            <a:pPr marL="514350" lvl="0" indent="-514350" algn="l" rtl="0">
              <a:lnSpc>
                <a:spcPct val="90000"/>
              </a:lnSpc>
              <a:spcBef>
                <a:spcPts val="1000"/>
              </a:spcBef>
              <a:spcAft>
                <a:spcPts val="0"/>
              </a:spcAft>
              <a:buClr>
                <a:schemeClr val="dk1"/>
              </a:buClr>
              <a:buSzPts val="1400"/>
              <a:buFont typeface="Calibri"/>
              <a:buAutoNum type="arabicParenR"/>
            </a:pPr>
            <a:r>
              <a:rPr lang="hu-HU" sz="1400" dirty="0">
                <a:latin typeface="Times"/>
                <a:ea typeface="Times"/>
                <a:cs typeface="Times"/>
                <a:sym typeface="Times"/>
              </a:rPr>
              <a:t>The </a:t>
            </a:r>
            <a:r>
              <a:rPr lang="hu-HU" sz="1400" dirty="0" err="1">
                <a:latin typeface="Times"/>
                <a:ea typeface="Times"/>
                <a:cs typeface="Times"/>
                <a:sym typeface="Times"/>
              </a:rPr>
              <a:t>political</a:t>
            </a:r>
            <a:r>
              <a:rPr lang="hu-HU" sz="1400" dirty="0">
                <a:latin typeface="Times"/>
                <a:ea typeface="Times"/>
                <a:cs typeface="Times"/>
                <a:sym typeface="Times"/>
              </a:rPr>
              <a:t> </a:t>
            </a:r>
            <a:r>
              <a:rPr lang="hu-HU" sz="1400" dirty="0" err="1">
                <a:latin typeface="Times"/>
                <a:ea typeface="Times"/>
                <a:cs typeface="Times"/>
                <a:sym typeface="Times"/>
              </a:rPr>
              <a:t>differences</a:t>
            </a:r>
            <a:r>
              <a:rPr lang="hu-HU" sz="1400" dirty="0">
                <a:latin typeface="Times"/>
                <a:ea typeface="Times"/>
                <a:cs typeface="Times"/>
                <a:sym typeface="Times"/>
              </a:rPr>
              <a:t> </a:t>
            </a:r>
            <a:r>
              <a:rPr lang="hu-HU" sz="1400" dirty="0" err="1">
                <a:latin typeface="Times"/>
                <a:ea typeface="Times"/>
                <a:cs typeface="Times"/>
                <a:sym typeface="Times"/>
              </a:rPr>
              <a:t>between</a:t>
            </a:r>
            <a:r>
              <a:rPr lang="hu-HU" sz="1400" dirty="0">
                <a:latin typeface="Times"/>
                <a:ea typeface="Times"/>
                <a:cs typeface="Times"/>
                <a:sym typeface="Times"/>
              </a:rPr>
              <a:t>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elite</a:t>
            </a:r>
            <a:r>
              <a:rPr lang="hu-HU" sz="1400" dirty="0">
                <a:latin typeface="Times"/>
                <a:ea typeface="Times"/>
                <a:cs typeface="Times"/>
                <a:sym typeface="Times"/>
              </a:rPr>
              <a:t> and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people</a:t>
            </a:r>
            <a:r>
              <a:rPr lang="hu-HU" sz="1400" dirty="0">
                <a:latin typeface="Times"/>
                <a:ea typeface="Times"/>
                <a:cs typeface="Times"/>
                <a:sym typeface="Times"/>
              </a:rPr>
              <a:t> </a:t>
            </a:r>
            <a:r>
              <a:rPr lang="hu-HU" sz="1400" dirty="0" err="1">
                <a:latin typeface="Times"/>
                <a:ea typeface="Times"/>
                <a:cs typeface="Times"/>
                <a:sym typeface="Times"/>
              </a:rPr>
              <a:t>are</a:t>
            </a:r>
            <a:r>
              <a:rPr lang="hu-HU" sz="1400" dirty="0">
                <a:latin typeface="Times"/>
                <a:ea typeface="Times"/>
                <a:cs typeface="Times"/>
                <a:sym typeface="Times"/>
              </a:rPr>
              <a:t> </a:t>
            </a:r>
            <a:r>
              <a:rPr lang="hu-HU" sz="1400" dirty="0" err="1">
                <a:latin typeface="Times"/>
                <a:ea typeface="Times"/>
                <a:cs typeface="Times"/>
                <a:sym typeface="Times"/>
              </a:rPr>
              <a:t>larger</a:t>
            </a:r>
            <a:r>
              <a:rPr lang="hu-HU" sz="1400" dirty="0">
                <a:latin typeface="Times"/>
                <a:ea typeface="Times"/>
                <a:cs typeface="Times"/>
                <a:sym typeface="Times"/>
              </a:rPr>
              <a:t> </a:t>
            </a:r>
            <a:r>
              <a:rPr lang="hu-HU" sz="1400" dirty="0" err="1">
                <a:latin typeface="Times"/>
                <a:ea typeface="Times"/>
                <a:cs typeface="Times"/>
                <a:sym typeface="Times"/>
              </a:rPr>
              <a:t>than</a:t>
            </a:r>
            <a:r>
              <a:rPr lang="hu-HU" sz="1400" dirty="0">
                <a:latin typeface="Times"/>
                <a:ea typeface="Times"/>
                <a:cs typeface="Times"/>
                <a:sym typeface="Times"/>
              </a:rPr>
              <a:t>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differences</a:t>
            </a:r>
            <a:r>
              <a:rPr lang="hu-HU" sz="1400" dirty="0">
                <a:latin typeface="Times"/>
                <a:ea typeface="Times"/>
                <a:cs typeface="Times"/>
                <a:sym typeface="Times"/>
              </a:rPr>
              <a:t> </a:t>
            </a:r>
            <a:r>
              <a:rPr lang="hu-HU" sz="1400" dirty="0" err="1">
                <a:latin typeface="Times"/>
                <a:ea typeface="Times"/>
                <a:cs typeface="Times"/>
                <a:sym typeface="Times"/>
              </a:rPr>
              <a:t>among</a:t>
            </a:r>
            <a:r>
              <a:rPr lang="hu-HU" sz="1400" dirty="0">
                <a:latin typeface="Times"/>
                <a:ea typeface="Times"/>
                <a:cs typeface="Times"/>
                <a:sym typeface="Times"/>
              </a:rPr>
              <a:t> </a:t>
            </a:r>
            <a:r>
              <a:rPr lang="hu-HU" sz="1400" dirty="0" err="1">
                <a:latin typeface="Times"/>
                <a:ea typeface="Times"/>
                <a:cs typeface="Times"/>
                <a:sym typeface="Times"/>
              </a:rPr>
              <a:t>the</a:t>
            </a:r>
            <a:r>
              <a:rPr lang="hu-HU" sz="1400" dirty="0">
                <a:latin typeface="Times"/>
                <a:ea typeface="Times"/>
                <a:cs typeface="Times"/>
                <a:sym typeface="Times"/>
              </a:rPr>
              <a:t> </a:t>
            </a:r>
            <a:r>
              <a:rPr lang="hu-HU" sz="1400" dirty="0" err="1">
                <a:latin typeface="Times"/>
                <a:ea typeface="Times"/>
                <a:cs typeface="Times"/>
                <a:sym typeface="Times"/>
              </a:rPr>
              <a:t>people</a:t>
            </a:r>
            <a:r>
              <a:rPr lang="hu-HU" sz="1400" dirty="0">
                <a:latin typeface="Times"/>
                <a:ea typeface="Times"/>
                <a:cs typeface="Times"/>
                <a:sym typeface="Times"/>
              </a:rPr>
              <a:t>. </a:t>
            </a:r>
            <a:endParaRPr sz="1400" dirty="0">
              <a:latin typeface="Times"/>
              <a:ea typeface="Times"/>
              <a:cs typeface="Times"/>
              <a:sym typeface="Times"/>
            </a:endParaRPr>
          </a:p>
          <a:p>
            <a:pPr marL="514350" lvl="0" indent="-514350" algn="l" rtl="0">
              <a:lnSpc>
                <a:spcPct val="90000"/>
              </a:lnSpc>
              <a:spcBef>
                <a:spcPts val="1000"/>
              </a:spcBef>
              <a:spcAft>
                <a:spcPts val="0"/>
              </a:spcAft>
              <a:buClr>
                <a:schemeClr val="dk1"/>
              </a:buClr>
              <a:buSzPts val="1400"/>
              <a:buFont typeface="Calibri"/>
              <a:buAutoNum type="arabicParenR"/>
            </a:pPr>
            <a:r>
              <a:rPr lang="hu-HU" sz="1400" dirty="0">
                <a:latin typeface="Times"/>
                <a:ea typeface="Times"/>
                <a:cs typeface="Times"/>
                <a:sym typeface="Times"/>
              </a:rPr>
              <a:t>I </a:t>
            </a:r>
            <a:r>
              <a:rPr lang="hu-HU" sz="1400" dirty="0" err="1">
                <a:latin typeface="Times"/>
                <a:ea typeface="Times"/>
                <a:cs typeface="Times"/>
                <a:sym typeface="Times"/>
              </a:rPr>
              <a:t>would</a:t>
            </a:r>
            <a:r>
              <a:rPr lang="hu-HU" sz="1400" dirty="0">
                <a:latin typeface="Times"/>
                <a:ea typeface="Times"/>
                <a:cs typeface="Times"/>
                <a:sym typeface="Times"/>
              </a:rPr>
              <a:t> </a:t>
            </a:r>
            <a:r>
              <a:rPr lang="hu-HU" sz="1400" dirty="0" err="1">
                <a:latin typeface="Times"/>
                <a:ea typeface="Times"/>
                <a:cs typeface="Times"/>
                <a:sym typeface="Times"/>
              </a:rPr>
              <a:t>rather</a:t>
            </a:r>
            <a:r>
              <a:rPr lang="hu-HU" sz="1400" dirty="0">
                <a:latin typeface="Times"/>
                <a:ea typeface="Times"/>
                <a:cs typeface="Times"/>
                <a:sym typeface="Times"/>
              </a:rPr>
              <a:t> be </a:t>
            </a:r>
            <a:r>
              <a:rPr lang="hu-HU" sz="1400" dirty="0" err="1">
                <a:latin typeface="Times"/>
                <a:ea typeface="Times"/>
                <a:cs typeface="Times"/>
                <a:sym typeface="Times"/>
              </a:rPr>
              <a:t>represented</a:t>
            </a:r>
            <a:r>
              <a:rPr lang="hu-HU" sz="1400" dirty="0">
                <a:latin typeface="Times"/>
                <a:ea typeface="Times"/>
                <a:cs typeface="Times"/>
                <a:sym typeface="Times"/>
              </a:rPr>
              <a:t> </a:t>
            </a:r>
            <a:r>
              <a:rPr lang="hu-HU" sz="1400" dirty="0" err="1">
                <a:latin typeface="Times"/>
                <a:ea typeface="Times"/>
                <a:cs typeface="Times"/>
                <a:sym typeface="Times"/>
              </a:rPr>
              <a:t>by</a:t>
            </a:r>
            <a:r>
              <a:rPr lang="hu-HU" sz="1400" dirty="0">
                <a:latin typeface="Times"/>
                <a:ea typeface="Times"/>
                <a:cs typeface="Times"/>
                <a:sym typeface="Times"/>
              </a:rPr>
              <a:t> an </a:t>
            </a:r>
            <a:r>
              <a:rPr lang="hu-HU" sz="1400" dirty="0" err="1">
                <a:latin typeface="Times"/>
                <a:ea typeface="Times"/>
                <a:cs typeface="Times"/>
                <a:sym typeface="Times"/>
              </a:rPr>
              <a:t>ordinary</a:t>
            </a:r>
            <a:r>
              <a:rPr lang="hu-HU" sz="1400" dirty="0">
                <a:latin typeface="Times"/>
                <a:ea typeface="Times"/>
                <a:cs typeface="Times"/>
                <a:sym typeface="Times"/>
              </a:rPr>
              <a:t> </a:t>
            </a:r>
            <a:r>
              <a:rPr lang="hu-HU" sz="1400" dirty="0" err="1">
                <a:latin typeface="Times"/>
                <a:ea typeface="Times"/>
                <a:cs typeface="Times"/>
                <a:sym typeface="Times"/>
              </a:rPr>
              <a:t>citizen</a:t>
            </a:r>
            <a:r>
              <a:rPr lang="hu-HU" sz="1400" dirty="0">
                <a:latin typeface="Times"/>
                <a:ea typeface="Times"/>
                <a:cs typeface="Times"/>
                <a:sym typeface="Times"/>
              </a:rPr>
              <a:t> </a:t>
            </a:r>
            <a:r>
              <a:rPr lang="hu-HU" sz="1400" dirty="0" err="1">
                <a:latin typeface="Times"/>
                <a:ea typeface="Times"/>
                <a:cs typeface="Times"/>
                <a:sym typeface="Times"/>
              </a:rPr>
              <a:t>than</a:t>
            </a:r>
            <a:r>
              <a:rPr lang="hu-HU" sz="1400" dirty="0">
                <a:latin typeface="Times"/>
                <a:ea typeface="Times"/>
                <a:cs typeface="Times"/>
                <a:sym typeface="Times"/>
              </a:rPr>
              <a:t> </a:t>
            </a:r>
            <a:r>
              <a:rPr lang="hu-HU" sz="1400" dirty="0" err="1">
                <a:latin typeface="Times"/>
                <a:ea typeface="Times"/>
                <a:cs typeface="Times"/>
                <a:sym typeface="Times"/>
              </a:rPr>
              <a:t>by</a:t>
            </a:r>
            <a:r>
              <a:rPr lang="hu-HU" sz="1400" dirty="0">
                <a:latin typeface="Times"/>
                <a:ea typeface="Times"/>
                <a:cs typeface="Times"/>
                <a:sym typeface="Times"/>
              </a:rPr>
              <a:t> a </a:t>
            </a:r>
            <a:r>
              <a:rPr lang="hu-HU" sz="1400" dirty="0" err="1">
                <a:latin typeface="Times"/>
                <a:ea typeface="Times"/>
                <a:cs typeface="Times"/>
                <a:sym typeface="Times"/>
              </a:rPr>
              <a:t>professional</a:t>
            </a:r>
            <a:r>
              <a:rPr lang="hu-HU" sz="1400" dirty="0">
                <a:latin typeface="Times"/>
                <a:ea typeface="Times"/>
                <a:cs typeface="Times"/>
                <a:sym typeface="Times"/>
              </a:rPr>
              <a:t> </a:t>
            </a:r>
            <a:r>
              <a:rPr lang="hu-HU" sz="1400" dirty="0" err="1">
                <a:latin typeface="Times"/>
                <a:ea typeface="Times"/>
                <a:cs typeface="Times"/>
                <a:sym typeface="Times"/>
              </a:rPr>
              <a:t>politician</a:t>
            </a:r>
            <a:r>
              <a:rPr lang="hu-HU" sz="1400" dirty="0">
                <a:latin typeface="Times"/>
                <a:ea typeface="Times"/>
                <a:cs typeface="Times"/>
                <a:sym typeface="Times"/>
              </a:rPr>
              <a:t>. </a:t>
            </a:r>
            <a:endParaRPr sz="1400" dirty="0">
              <a:latin typeface="Times"/>
              <a:ea typeface="Times"/>
              <a:cs typeface="Times"/>
              <a:sym typeface="Times"/>
            </a:endParaRPr>
          </a:p>
          <a:p>
            <a:pPr marL="514350" lvl="0" indent="-514350" algn="l" rtl="0">
              <a:lnSpc>
                <a:spcPct val="90000"/>
              </a:lnSpc>
              <a:spcBef>
                <a:spcPts val="1000"/>
              </a:spcBef>
              <a:spcAft>
                <a:spcPts val="0"/>
              </a:spcAft>
              <a:buClr>
                <a:schemeClr val="dk1"/>
              </a:buClr>
              <a:buSzPts val="1400"/>
              <a:buFont typeface="Calibri"/>
              <a:buAutoNum type="arabicParenR"/>
            </a:pPr>
            <a:r>
              <a:rPr lang="hu-HU" sz="1400" dirty="0" err="1">
                <a:latin typeface="Times"/>
                <a:ea typeface="Times"/>
                <a:cs typeface="Times"/>
                <a:sym typeface="Times"/>
              </a:rPr>
              <a:t>Elected</a:t>
            </a:r>
            <a:r>
              <a:rPr lang="hu-HU" sz="1400" dirty="0">
                <a:latin typeface="Times"/>
                <a:ea typeface="Times"/>
                <a:cs typeface="Times"/>
                <a:sym typeface="Times"/>
              </a:rPr>
              <a:t> </a:t>
            </a:r>
            <a:r>
              <a:rPr lang="hu-HU" sz="1400" dirty="0" err="1">
                <a:latin typeface="Times"/>
                <a:ea typeface="Times"/>
                <a:cs typeface="Times"/>
                <a:sym typeface="Times"/>
              </a:rPr>
              <a:t>officials</a:t>
            </a:r>
            <a:r>
              <a:rPr lang="hu-HU" sz="1400" dirty="0">
                <a:latin typeface="Times"/>
                <a:ea typeface="Times"/>
                <a:cs typeface="Times"/>
                <a:sym typeface="Times"/>
              </a:rPr>
              <a:t> </a:t>
            </a:r>
            <a:r>
              <a:rPr lang="hu-HU" sz="1400" dirty="0" err="1">
                <a:latin typeface="Times"/>
                <a:ea typeface="Times"/>
                <a:cs typeface="Times"/>
                <a:sym typeface="Times"/>
              </a:rPr>
              <a:t>talk</a:t>
            </a:r>
            <a:r>
              <a:rPr lang="hu-HU" sz="1400" dirty="0">
                <a:latin typeface="Times"/>
                <a:ea typeface="Times"/>
                <a:cs typeface="Times"/>
                <a:sym typeface="Times"/>
              </a:rPr>
              <a:t> </a:t>
            </a:r>
            <a:r>
              <a:rPr lang="hu-HU" sz="1400" dirty="0" err="1">
                <a:latin typeface="Times"/>
                <a:ea typeface="Times"/>
                <a:cs typeface="Times"/>
                <a:sym typeface="Times"/>
              </a:rPr>
              <a:t>too</a:t>
            </a:r>
            <a:r>
              <a:rPr lang="hu-HU" sz="1400" dirty="0">
                <a:latin typeface="Times"/>
                <a:ea typeface="Times"/>
                <a:cs typeface="Times"/>
                <a:sym typeface="Times"/>
              </a:rPr>
              <a:t> </a:t>
            </a:r>
            <a:r>
              <a:rPr lang="hu-HU" sz="1400" dirty="0" err="1">
                <a:latin typeface="Times"/>
                <a:ea typeface="Times"/>
                <a:cs typeface="Times"/>
                <a:sym typeface="Times"/>
              </a:rPr>
              <a:t>much</a:t>
            </a:r>
            <a:r>
              <a:rPr lang="hu-HU" sz="1400" dirty="0">
                <a:latin typeface="Times"/>
                <a:ea typeface="Times"/>
                <a:cs typeface="Times"/>
                <a:sym typeface="Times"/>
              </a:rPr>
              <a:t> and </a:t>
            </a:r>
            <a:r>
              <a:rPr lang="hu-HU" sz="1400" dirty="0" err="1">
                <a:latin typeface="Times"/>
                <a:ea typeface="Times"/>
                <a:cs typeface="Times"/>
                <a:sym typeface="Times"/>
              </a:rPr>
              <a:t>take</a:t>
            </a:r>
            <a:r>
              <a:rPr lang="hu-HU" sz="1400" dirty="0">
                <a:latin typeface="Times"/>
                <a:ea typeface="Times"/>
                <a:cs typeface="Times"/>
                <a:sym typeface="Times"/>
              </a:rPr>
              <a:t> </a:t>
            </a:r>
            <a:r>
              <a:rPr lang="hu-HU" sz="1400" dirty="0" err="1">
                <a:latin typeface="Times"/>
                <a:ea typeface="Times"/>
                <a:cs typeface="Times"/>
                <a:sym typeface="Times"/>
              </a:rPr>
              <a:t>too</a:t>
            </a:r>
            <a:r>
              <a:rPr lang="hu-HU" sz="1400" dirty="0">
                <a:latin typeface="Times"/>
                <a:ea typeface="Times"/>
                <a:cs typeface="Times"/>
                <a:sym typeface="Times"/>
              </a:rPr>
              <a:t> </a:t>
            </a:r>
            <a:r>
              <a:rPr lang="hu-HU" sz="1400" dirty="0" err="1">
                <a:latin typeface="Times"/>
                <a:ea typeface="Times"/>
                <a:cs typeface="Times"/>
                <a:sym typeface="Times"/>
              </a:rPr>
              <a:t>little</a:t>
            </a:r>
            <a:r>
              <a:rPr lang="hu-HU" sz="1400" dirty="0">
                <a:latin typeface="Times"/>
                <a:ea typeface="Times"/>
                <a:cs typeface="Times"/>
                <a:sym typeface="Times"/>
              </a:rPr>
              <a:t> </a:t>
            </a:r>
            <a:r>
              <a:rPr lang="hu-HU" sz="1400" dirty="0" err="1">
                <a:latin typeface="Times"/>
                <a:ea typeface="Times"/>
                <a:cs typeface="Times"/>
                <a:sym typeface="Times"/>
              </a:rPr>
              <a:t>action</a:t>
            </a:r>
            <a:r>
              <a:rPr lang="hu-HU" sz="1400" dirty="0">
                <a:latin typeface="Times"/>
                <a:ea typeface="Times"/>
                <a:cs typeface="Times"/>
                <a:sym typeface="Times"/>
              </a:rPr>
              <a:t>. </a:t>
            </a:r>
            <a:endParaRPr sz="1400" dirty="0">
              <a:latin typeface="Times"/>
              <a:ea typeface="Times"/>
              <a:cs typeface="Times"/>
              <a:sym typeface="Times"/>
            </a:endParaRPr>
          </a:p>
          <a:p>
            <a:pPr marL="514350" lvl="0" indent="-514350" algn="l" rtl="0">
              <a:lnSpc>
                <a:spcPct val="90000"/>
              </a:lnSpc>
              <a:spcBef>
                <a:spcPts val="1000"/>
              </a:spcBef>
              <a:spcAft>
                <a:spcPts val="0"/>
              </a:spcAft>
              <a:buClr>
                <a:schemeClr val="dk1"/>
              </a:buClr>
              <a:buSzPts val="1400"/>
              <a:buFont typeface="Calibri"/>
              <a:buAutoNum type="arabicParenR"/>
            </a:pPr>
            <a:r>
              <a:rPr lang="hu-HU" sz="1400" dirty="0" err="1">
                <a:latin typeface="Times"/>
                <a:ea typeface="Times"/>
                <a:cs typeface="Times"/>
                <a:sym typeface="Times"/>
              </a:rPr>
              <a:t>What</a:t>
            </a:r>
            <a:r>
              <a:rPr lang="hu-HU" sz="1400" dirty="0">
                <a:latin typeface="Times"/>
                <a:ea typeface="Times"/>
                <a:cs typeface="Times"/>
                <a:sym typeface="Times"/>
              </a:rPr>
              <a:t> </a:t>
            </a:r>
            <a:r>
              <a:rPr lang="hu-HU" sz="1400" dirty="0" err="1">
                <a:latin typeface="Times"/>
                <a:ea typeface="Times"/>
                <a:cs typeface="Times"/>
                <a:sym typeface="Times"/>
              </a:rPr>
              <a:t>people</a:t>
            </a:r>
            <a:r>
              <a:rPr lang="hu-HU" sz="1400" dirty="0">
                <a:latin typeface="Times"/>
                <a:ea typeface="Times"/>
                <a:cs typeface="Times"/>
                <a:sym typeface="Times"/>
              </a:rPr>
              <a:t> </a:t>
            </a:r>
            <a:r>
              <a:rPr lang="hu-HU" sz="1400" dirty="0" err="1">
                <a:latin typeface="Times"/>
                <a:ea typeface="Times"/>
                <a:cs typeface="Times"/>
                <a:sym typeface="Times"/>
              </a:rPr>
              <a:t>call</a:t>
            </a:r>
            <a:r>
              <a:rPr lang="hu-HU" sz="1400" dirty="0">
                <a:latin typeface="Times"/>
                <a:ea typeface="Times"/>
                <a:cs typeface="Times"/>
                <a:sym typeface="Times"/>
              </a:rPr>
              <a:t> ‘</a:t>
            </a:r>
            <a:r>
              <a:rPr lang="hu-HU" sz="1400" dirty="0" err="1">
                <a:latin typeface="Times"/>
                <a:ea typeface="Times"/>
                <a:cs typeface="Times"/>
                <a:sym typeface="Times"/>
              </a:rPr>
              <a:t>compromise</a:t>
            </a:r>
            <a:r>
              <a:rPr lang="hu-HU" sz="1400" dirty="0">
                <a:latin typeface="Times"/>
                <a:ea typeface="Times"/>
                <a:cs typeface="Times"/>
                <a:sym typeface="Times"/>
              </a:rPr>
              <a:t>’ in </a:t>
            </a:r>
            <a:r>
              <a:rPr lang="hu-HU" sz="1400" dirty="0" err="1">
                <a:latin typeface="Times"/>
                <a:ea typeface="Times"/>
                <a:cs typeface="Times"/>
                <a:sym typeface="Times"/>
              </a:rPr>
              <a:t>politics</a:t>
            </a:r>
            <a:r>
              <a:rPr lang="hu-HU" sz="1400" dirty="0">
                <a:latin typeface="Times"/>
                <a:ea typeface="Times"/>
                <a:cs typeface="Times"/>
                <a:sym typeface="Times"/>
              </a:rPr>
              <a:t> is </a:t>
            </a:r>
            <a:r>
              <a:rPr lang="hu-HU" sz="1400" dirty="0" err="1">
                <a:latin typeface="Times"/>
                <a:ea typeface="Times"/>
                <a:cs typeface="Times"/>
                <a:sym typeface="Times"/>
              </a:rPr>
              <a:t>really</a:t>
            </a:r>
            <a:r>
              <a:rPr lang="hu-HU" sz="1400" dirty="0">
                <a:latin typeface="Times"/>
                <a:ea typeface="Times"/>
                <a:cs typeface="Times"/>
                <a:sym typeface="Times"/>
              </a:rPr>
              <a:t> </a:t>
            </a:r>
            <a:r>
              <a:rPr lang="hu-HU" sz="1400" dirty="0" err="1">
                <a:latin typeface="Times"/>
                <a:ea typeface="Times"/>
                <a:cs typeface="Times"/>
                <a:sym typeface="Times"/>
              </a:rPr>
              <a:t>just</a:t>
            </a:r>
            <a:r>
              <a:rPr lang="hu-HU" sz="1400" dirty="0">
                <a:latin typeface="Times"/>
                <a:ea typeface="Times"/>
                <a:cs typeface="Times"/>
                <a:sym typeface="Times"/>
              </a:rPr>
              <a:t> </a:t>
            </a:r>
            <a:r>
              <a:rPr lang="hu-HU" sz="1400" dirty="0" err="1">
                <a:latin typeface="Times"/>
                <a:ea typeface="Times"/>
                <a:cs typeface="Times"/>
                <a:sym typeface="Times"/>
              </a:rPr>
              <a:t>selling</a:t>
            </a:r>
            <a:r>
              <a:rPr lang="hu-HU" sz="1400" dirty="0">
                <a:latin typeface="Times"/>
                <a:ea typeface="Times"/>
                <a:cs typeface="Times"/>
                <a:sym typeface="Times"/>
              </a:rPr>
              <a:t> out </a:t>
            </a:r>
            <a:r>
              <a:rPr lang="hu-HU" sz="1400" dirty="0" err="1">
                <a:latin typeface="Times"/>
                <a:ea typeface="Times"/>
                <a:cs typeface="Times"/>
                <a:sym typeface="Times"/>
              </a:rPr>
              <a:t>on</a:t>
            </a:r>
            <a:r>
              <a:rPr lang="hu-HU" sz="1400" dirty="0">
                <a:latin typeface="Times"/>
                <a:ea typeface="Times"/>
                <a:cs typeface="Times"/>
                <a:sym typeface="Times"/>
              </a:rPr>
              <a:t> </a:t>
            </a:r>
            <a:r>
              <a:rPr lang="hu-HU" sz="1400" dirty="0" err="1">
                <a:latin typeface="Times"/>
                <a:ea typeface="Times"/>
                <a:cs typeface="Times"/>
                <a:sym typeface="Times"/>
              </a:rPr>
              <a:t>one’s</a:t>
            </a:r>
            <a:r>
              <a:rPr lang="hu-HU" sz="1400" dirty="0">
                <a:latin typeface="Times"/>
                <a:ea typeface="Times"/>
                <a:cs typeface="Times"/>
                <a:sym typeface="Times"/>
              </a:rPr>
              <a:t> </a:t>
            </a:r>
            <a:r>
              <a:rPr lang="hu-HU" sz="1400" dirty="0" err="1">
                <a:latin typeface="Times"/>
                <a:ea typeface="Times"/>
                <a:cs typeface="Times"/>
                <a:sym typeface="Times"/>
              </a:rPr>
              <a:t>principles</a:t>
            </a:r>
            <a:r>
              <a:rPr lang="hu-HU" sz="1400">
                <a:latin typeface="Times"/>
                <a:ea typeface="Times"/>
                <a:cs typeface="Times"/>
                <a:sym typeface="Times"/>
              </a:rPr>
              <a:t>.</a:t>
            </a:r>
            <a:endParaRPr sz="1400" dirty="0">
              <a:latin typeface="Times"/>
              <a:ea typeface="Times"/>
              <a:cs typeface="Times"/>
              <a:sym typeface="Times"/>
            </a:endParaRPr>
          </a:p>
        </p:txBody>
      </p:sp>
      <p:pic>
        <p:nvPicPr>
          <p:cNvPr id="321" name="Google Shape;321;p18" descr="A large group of people holding signs&#10;&#10;Description automatically generated"/>
          <p:cNvPicPr preferRelativeResize="0"/>
          <p:nvPr/>
        </p:nvPicPr>
        <p:blipFill rotWithShape="1">
          <a:blip r:embed="rId3">
            <a:alphaModFix/>
          </a:blip>
          <a:srcRect l="18918" r="20899"/>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7"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85"/>
            <a:ext cx="1388135" cy="6365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p19"/>
          <p:cNvSpPr txBox="1"/>
          <p:nvPr/>
        </p:nvSpPr>
        <p:spPr>
          <a:xfrm>
            <a:off x="2535727" y="527538"/>
            <a:ext cx="6537325"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hu-HU" sz="3200" b="1" dirty="0">
                <a:solidFill>
                  <a:schemeClr val="dk1"/>
                </a:solidFill>
                <a:latin typeface="Times New Roman"/>
                <a:ea typeface="Times New Roman"/>
                <a:cs typeface="Times New Roman"/>
                <a:sym typeface="Times New Roman"/>
              </a:rPr>
              <a:t>Explicit </a:t>
            </a:r>
            <a:r>
              <a:rPr lang="hu-HU" sz="3200" b="1" dirty="0" err="1">
                <a:solidFill>
                  <a:schemeClr val="dk1"/>
                </a:solidFill>
                <a:latin typeface="Times New Roman"/>
                <a:ea typeface="Times New Roman"/>
                <a:cs typeface="Times New Roman"/>
                <a:sym typeface="Times New Roman"/>
              </a:rPr>
              <a:t>Populism</a:t>
            </a:r>
            <a:endParaRPr sz="3200" b="1" dirty="0">
              <a:solidFill>
                <a:schemeClr val="dk1"/>
              </a:solidFill>
              <a:latin typeface="Times New Roman"/>
              <a:ea typeface="Times New Roman"/>
              <a:cs typeface="Times New Roman"/>
              <a:sym typeface="Times New Roman"/>
            </a:endParaRPr>
          </a:p>
        </p:txBody>
      </p:sp>
      <p:graphicFrame>
        <p:nvGraphicFramePr>
          <p:cNvPr id="329" name="Google Shape;329;p19"/>
          <p:cNvGraphicFramePr/>
          <p:nvPr>
            <p:extLst>
              <p:ext uri="{D42A27DB-BD31-4B8C-83A1-F6EECF244321}">
                <p14:modId xmlns:p14="http://schemas.microsoft.com/office/powerpoint/2010/main" val="4065030108"/>
              </p:ext>
            </p:extLst>
          </p:nvPr>
        </p:nvGraphicFramePr>
        <p:xfrm>
          <a:off x="4900601" y="2470638"/>
          <a:ext cx="7087737" cy="2203500"/>
        </p:xfrm>
        <a:graphic>
          <a:graphicData uri="http://schemas.openxmlformats.org/drawingml/2006/table">
            <a:tbl>
              <a:tblPr firstRow="1" firstCol="1" bandRow="1">
                <a:noFill/>
                <a:tableStyleId>{D52A75E1-0A95-4C10-8E76-79321D94AC0F}</a:tableStyleId>
              </a:tblPr>
              <a:tblGrid>
                <a:gridCol w="2078111">
                  <a:extLst>
                    <a:ext uri="{9D8B030D-6E8A-4147-A177-3AD203B41FA5}">
                      <a16:colId xmlns:a16="http://schemas.microsoft.com/office/drawing/2014/main" val="20000"/>
                    </a:ext>
                  </a:extLst>
                </a:gridCol>
                <a:gridCol w="551431">
                  <a:extLst>
                    <a:ext uri="{9D8B030D-6E8A-4147-A177-3AD203B41FA5}">
                      <a16:colId xmlns:a16="http://schemas.microsoft.com/office/drawing/2014/main" val="20001"/>
                    </a:ext>
                  </a:extLst>
                </a:gridCol>
                <a:gridCol w="500404">
                  <a:extLst>
                    <a:ext uri="{9D8B030D-6E8A-4147-A177-3AD203B41FA5}">
                      <a16:colId xmlns:a16="http://schemas.microsoft.com/office/drawing/2014/main" val="20002"/>
                    </a:ext>
                  </a:extLst>
                </a:gridCol>
                <a:gridCol w="593939">
                  <a:extLst>
                    <a:ext uri="{9D8B030D-6E8A-4147-A177-3AD203B41FA5}">
                      <a16:colId xmlns:a16="http://schemas.microsoft.com/office/drawing/2014/main" val="20003"/>
                    </a:ext>
                  </a:extLst>
                </a:gridCol>
                <a:gridCol w="602459">
                  <a:extLst>
                    <a:ext uri="{9D8B030D-6E8A-4147-A177-3AD203B41FA5}">
                      <a16:colId xmlns:a16="http://schemas.microsoft.com/office/drawing/2014/main" val="20004"/>
                    </a:ext>
                  </a:extLst>
                </a:gridCol>
                <a:gridCol w="500404">
                  <a:extLst>
                    <a:ext uri="{9D8B030D-6E8A-4147-A177-3AD203B41FA5}">
                      <a16:colId xmlns:a16="http://schemas.microsoft.com/office/drawing/2014/main" val="20005"/>
                    </a:ext>
                  </a:extLst>
                </a:gridCol>
                <a:gridCol w="606718">
                  <a:extLst>
                    <a:ext uri="{9D8B030D-6E8A-4147-A177-3AD203B41FA5}">
                      <a16:colId xmlns:a16="http://schemas.microsoft.com/office/drawing/2014/main" val="20006"/>
                    </a:ext>
                  </a:extLst>
                </a:gridCol>
                <a:gridCol w="730028">
                  <a:extLst>
                    <a:ext uri="{9D8B030D-6E8A-4147-A177-3AD203B41FA5}">
                      <a16:colId xmlns:a16="http://schemas.microsoft.com/office/drawing/2014/main" val="20007"/>
                    </a:ext>
                  </a:extLst>
                </a:gridCol>
                <a:gridCol w="924243">
                  <a:extLst>
                    <a:ext uri="{9D8B030D-6E8A-4147-A177-3AD203B41FA5}">
                      <a16:colId xmlns:a16="http://schemas.microsoft.com/office/drawing/2014/main" val="20008"/>
                    </a:ext>
                  </a:extLst>
                </a:gridCol>
              </a:tblGrid>
              <a:tr h="440700">
                <a:tc>
                  <a:txBody>
                    <a:bodyPr/>
                    <a:lstStyle/>
                    <a:p>
                      <a:pPr marL="0" marR="0" lvl="0" indent="0" algn="l" rtl="0">
                        <a:lnSpc>
                          <a:spcPct val="115000"/>
                        </a:lnSpc>
                        <a:spcBef>
                          <a:spcPts val="0"/>
                        </a:spcBef>
                        <a:spcAft>
                          <a:spcPts val="0"/>
                        </a:spcAft>
                        <a:buNone/>
                      </a:pPr>
                      <a:r>
                        <a:rPr lang="hu-HU" sz="1200" b="1" dirty="0">
                          <a:latin typeface="Times"/>
                          <a:ea typeface="Times"/>
                          <a:cs typeface="Times"/>
                          <a:sym typeface="Times"/>
                        </a:rPr>
                        <a:t> </a:t>
                      </a:r>
                      <a:endParaRPr sz="1200" b="1" dirty="0">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I </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II</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III</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IV</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V</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VI</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VII</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200" b="1">
                          <a:latin typeface="Times"/>
                          <a:ea typeface="Times"/>
                          <a:cs typeface="Times"/>
                          <a:sym typeface="Times"/>
                        </a:rPr>
                        <a:t>S VIII</a:t>
                      </a:r>
                      <a:endParaRPr sz="1200" b="1">
                        <a:solidFill>
                          <a:srgbClr val="000000"/>
                        </a:solidFill>
                        <a:latin typeface="Times"/>
                        <a:ea typeface="Times"/>
                        <a:cs typeface="Times"/>
                        <a:sym typeface="Times"/>
                      </a:endParaRPr>
                    </a:p>
                  </a:txBody>
                  <a:tcPr marL="66700" marR="66700" marT="0" marB="0"/>
                </a:tc>
                <a:extLst>
                  <a:ext uri="{0D108BD9-81ED-4DB2-BD59-A6C34878D82A}">
                    <a16:rowId xmlns:a16="http://schemas.microsoft.com/office/drawing/2014/main" val="10000"/>
                  </a:ext>
                </a:extLst>
              </a:tr>
              <a:tr h="440700">
                <a:tc>
                  <a:txBody>
                    <a:bodyPr/>
                    <a:lstStyle/>
                    <a:p>
                      <a:pPr marL="0" marR="0" lvl="0" indent="0" algn="l" rtl="0">
                        <a:lnSpc>
                          <a:spcPct val="115000"/>
                        </a:lnSpc>
                        <a:spcBef>
                          <a:spcPts val="0"/>
                        </a:spcBef>
                        <a:spcAft>
                          <a:spcPts val="0"/>
                        </a:spcAft>
                        <a:buNone/>
                      </a:pPr>
                      <a:r>
                        <a:rPr lang="hu-HU" sz="1200" b="1">
                          <a:latin typeface="Times"/>
                          <a:ea typeface="Times"/>
                          <a:cs typeface="Times"/>
                          <a:sym typeface="Times"/>
                        </a:rPr>
                        <a:t>‘Corrupt’ Elite</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extLst>
                  <a:ext uri="{0D108BD9-81ED-4DB2-BD59-A6C34878D82A}">
                    <a16:rowId xmlns:a16="http://schemas.microsoft.com/office/drawing/2014/main" val="10001"/>
                  </a:ext>
                </a:extLst>
              </a:tr>
              <a:tr h="440700">
                <a:tc>
                  <a:txBody>
                    <a:bodyPr/>
                    <a:lstStyle/>
                    <a:p>
                      <a:pPr marL="0" marR="0" lvl="0" indent="0" algn="l" rtl="0">
                        <a:lnSpc>
                          <a:spcPct val="115000"/>
                        </a:lnSpc>
                        <a:spcBef>
                          <a:spcPts val="0"/>
                        </a:spcBef>
                        <a:spcAft>
                          <a:spcPts val="0"/>
                        </a:spcAft>
                        <a:buNone/>
                      </a:pPr>
                      <a:r>
                        <a:rPr lang="hu-HU" sz="1200" b="1">
                          <a:latin typeface="Times"/>
                          <a:ea typeface="Times"/>
                          <a:cs typeface="Times"/>
                          <a:sym typeface="Times"/>
                        </a:rPr>
                        <a:t>‘Dangerous’ Minorities</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dirty="0">
                          <a:solidFill>
                            <a:srgbClr val="FF0000"/>
                          </a:solidFill>
                          <a:latin typeface="Times"/>
                          <a:ea typeface="Times"/>
                          <a:cs typeface="Times"/>
                          <a:sym typeface="Times"/>
                        </a:rPr>
                        <a:t>🗶</a:t>
                      </a:r>
                      <a:endParaRPr sz="1800" b="1" dirty="0">
                        <a:solidFill>
                          <a:srgbClr val="FF0000"/>
                        </a:solidFill>
                        <a:latin typeface="Times"/>
                        <a:ea typeface="Times"/>
                        <a:cs typeface="Times"/>
                        <a:sym typeface="Times"/>
                      </a:endParaRPr>
                    </a:p>
                  </a:txBody>
                  <a:tcPr marL="66700" marR="66700" marT="0" marB="0"/>
                </a:tc>
                <a:extLst>
                  <a:ext uri="{0D108BD9-81ED-4DB2-BD59-A6C34878D82A}">
                    <a16:rowId xmlns:a16="http://schemas.microsoft.com/office/drawing/2014/main" val="10002"/>
                  </a:ext>
                </a:extLst>
              </a:tr>
              <a:tr h="440700">
                <a:tc>
                  <a:txBody>
                    <a:bodyPr/>
                    <a:lstStyle/>
                    <a:p>
                      <a:pPr marL="0" marR="0" lvl="0" indent="0" algn="l" rtl="0">
                        <a:lnSpc>
                          <a:spcPct val="115000"/>
                        </a:lnSpc>
                        <a:spcBef>
                          <a:spcPts val="0"/>
                        </a:spcBef>
                        <a:spcAft>
                          <a:spcPts val="0"/>
                        </a:spcAft>
                        <a:buNone/>
                      </a:pPr>
                      <a:r>
                        <a:rPr lang="hu-HU" sz="1200" b="1">
                          <a:latin typeface="Times"/>
                          <a:ea typeface="Times"/>
                          <a:cs typeface="Times"/>
                          <a:sym typeface="Times"/>
                        </a:rPr>
                        <a:t>‘Good’ People</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extLst>
                  <a:ext uri="{0D108BD9-81ED-4DB2-BD59-A6C34878D82A}">
                    <a16:rowId xmlns:a16="http://schemas.microsoft.com/office/drawing/2014/main" val="10003"/>
                  </a:ext>
                </a:extLst>
              </a:tr>
              <a:tr h="440700">
                <a:tc>
                  <a:txBody>
                    <a:bodyPr/>
                    <a:lstStyle/>
                    <a:p>
                      <a:pPr marL="0" marR="0" lvl="0" indent="0" algn="l" rtl="0">
                        <a:lnSpc>
                          <a:spcPct val="115000"/>
                        </a:lnSpc>
                        <a:spcBef>
                          <a:spcPts val="0"/>
                        </a:spcBef>
                        <a:spcAft>
                          <a:spcPts val="0"/>
                        </a:spcAft>
                        <a:buNone/>
                      </a:pPr>
                      <a:r>
                        <a:rPr lang="hu-HU" sz="1200" b="1">
                          <a:latin typeface="Times"/>
                          <a:ea typeface="Times"/>
                          <a:cs typeface="Times"/>
                          <a:sym typeface="Times"/>
                        </a:rPr>
                        <a:t>Explicit Populism</a:t>
                      </a:r>
                      <a:endParaRPr sz="1200" b="1">
                        <a:solidFill>
                          <a:srgbClr val="00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chemeClr val="accent6"/>
                          </a:solidFill>
                          <a:latin typeface="Times"/>
                          <a:ea typeface="Times"/>
                          <a:cs typeface="Times"/>
                          <a:sym typeface="Times"/>
                        </a:rPr>
                        <a:t>✔</a:t>
                      </a:r>
                      <a:endParaRPr sz="1800" b="1">
                        <a:solidFill>
                          <a:schemeClr val="accent6"/>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a:solidFill>
                            <a:srgbClr val="FF0000"/>
                          </a:solidFill>
                          <a:latin typeface="Times"/>
                          <a:ea typeface="Times"/>
                          <a:cs typeface="Times"/>
                          <a:sym typeface="Times"/>
                        </a:rPr>
                        <a:t>🗶</a:t>
                      </a:r>
                      <a:endParaRPr sz="1800" b="1">
                        <a:solidFill>
                          <a:srgbClr val="FF0000"/>
                        </a:solidFill>
                        <a:latin typeface="Times"/>
                        <a:ea typeface="Times"/>
                        <a:cs typeface="Times"/>
                        <a:sym typeface="Times"/>
                      </a:endParaRPr>
                    </a:p>
                  </a:txBody>
                  <a:tcPr marL="66700" marR="66700" marT="0" marB="0"/>
                </a:tc>
                <a:tc>
                  <a:txBody>
                    <a:bodyPr/>
                    <a:lstStyle/>
                    <a:p>
                      <a:pPr marL="0" marR="0" lvl="0" indent="0" algn="ctr" rtl="0">
                        <a:lnSpc>
                          <a:spcPct val="115000"/>
                        </a:lnSpc>
                        <a:spcBef>
                          <a:spcPts val="0"/>
                        </a:spcBef>
                        <a:spcAft>
                          <a:spcPts val="0"/>
                        </a:spcAft>
                        <a:buNone/>
                      </a:pPr>
                      <a:r>
                        <a:rPr lang="hu-HU" sz="1800" b="1" dirty="0">
                          <a:solidFill>
                            <a:srgbClr val="FF0000"/>
                          </a:solidFill>
                          <a:latin typeface="Times"/>
                          <a:ea typeface="Times"/>
                          <a:cs typeface="Times"/>
                          <a:sym typeface="Times"/>
                        </a:rPr>
                        <a:t>🗶</a:t>
                      </a:r>
                      <a:endParaRPr sz="1800" b="1" dirty="0">
                        <a:solidFill>
                          <a:srgbClr val="FF0000"/>
                        </a:solidFill>
                        <a:latin typeface="Times"/>
                        <a:ea typeface="Times"/>
                        <a:cs typeface="Times"/>
                        <a:sym typeface="Times"/>
                      </a:endParaRPr>
                    </a:p>
                  </a:txBody>
                  <a:tcPr marL="66700" marR="66700" marT="0" marB="0"/>
                </a:tc>
                <a:extLst>
                  <a:ext uri="{0D108BD9-81ED-4DB2-BD59-A6C34878D82A}">
                    <a16:rowId xmlns:a16="http://schemas.microsoft.com/office/drawing/2014/main" val="10004"/>
                  </a:ext>
                </a:extLst>
              </a:tr>
            </a:tbl>
          </a:graphicData>
        </a:graphic>
      </p:graphicFrame>
      <p:sp>
        <p:nvSpPr>
          <p:cNvPr id="330" name="Google Shape;330;p19"/>
          <p:cNvSpPr txBox="1"/>
          <p:nvPr/>
        </p:nvSpPr>
        <p:spPr>
          <a:xfrm>
            <a:off x="5535125" y="5089793"/>
            <a:ext cx="3165475" cy="676275"/>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hu-HU" sz="2000" b="1" dirty="0" err="1">
                <a:solidFill>
                  <a:schemeClr val="dk1"/>
                </a:solidFill>
                <a:latin typeface="Times"/>
                <a:ea typeface="Times"/>
                <a:cs typeface="Times"/>
                <a:sym typeface="Times"/>
              </a:rPr>
              <a:t>Direct</a:t>
            </a:r>
            <a:r>
              <a:rPr lang="hu-HU" sz="2000" b="1" dirty="0">
                <a:solidFill>
                  <a:schemeClr val="dk1"/>
                </a:solidFill>
                <a:latin typeface="Times"/>
                <a:ea typeface="Times"/>
                <a:cs typeface="Times"/>
                <a:sym typeface="Times"/>
              </a:rPr>
              <a:t> </a:t>
            </a:r>
            <a:r>
              <a:rPr lang="hu-HU" sz="2000" b="1" dirty="0" err="1">
                <a:solidFill>
                  <a:schemeClr val="dk1"/>
                </a:solidFill>
                <a:latin typeface="Times"/>
                <a:ea typeface="Times"/>
                <a:cs typeface="Times"/>
                <a:sym typeface="Times"/>
              </a:rPr>
              <a:t>dichotomy</a:t>
            </a:r>
            <a:r>
              <a:rPr lang="hu-HU" sz="2000" b="1" dirty="0">
                <a:solidFill>
                  <a:schemeClr val="dk1"/>
                </a:solidFill>
                <a:latin typeface="Times"/>
                <a:ea typeface="Times"/>
                <a:cs typeface="Times"/>
                <a:sym typeface="Times"/>
              </a:rPr>
              <a:t>!</a:t>
            </a:r>
            <a:endParaRPr sz="18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Arial"/>
              <a:buNone/>
            </a:pPr>
            <a:endParaRPr sz="1800" dirty="0">
              <a:solidFill>
                <a:schemeClr val="dk1"/>
              </a:solidFill>
              <a:latin typeface="Times New Roman"/>
              <a:ea typeface="Times New Roman"/>
              <a:cs typeface="Times New Roman"/>
              <a:sym typeface="Times New Roman"/>
            </a:endParaRPr>
          </a:p>
        </p:txBody>
      </p:sp>
      <p:pic>
        <p:nvPicPr>
          <p:cNvPr id="2" name="Kép 1"/>
          <p:cNvPicPr>
            <a:picLocks noChangeAspect="1"/>
          </p:cNvPicPr>
          <p:nvPr/>
        </p:nvPicPr>
        <p:blipFill>
          <a:blip r:embed="rId3"/>
          <a:stretch>
            <a:fillRect/>
          </a:stretch>
        </p:blipFill>
        <p:spPr>
          <a:xfrm>
            <a:off x="0" y="1387498"/>
            <a:ext cx="4900601" cy="4387362"/>
          </a:xfrm>
          <a:prstGeom prst="rect">
            <a:avLst/>
          </a:prstGeom>
        </p:spPr>
      </p:pic>
      <p:cxnSp>
        <p:nvCxnSpPr>
          <p:cNvPr id="4" name="Egyenes összekötő 3"/>
          <p:cNvCxnSpPr/>
          <p:nvPr/>
        </p:nvCxnSpPr>
        <p:spPr>
          <a:xfrm>
            <a:off x="609600" y="2019300"/>
            <a:ext cx="2209800" cy="0"/>
          </a:xfrm>
          <a:prstGeom prst="line">
            <a:avLst/>
          </a:prstGeom>
          <a:ln w="317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2" name="Egyenes összekötő 11"/>
          <p:cNvCxnSpPr/>
          <p:nvPr/>
        </p:nvCxnSpPr>
        <p:spPr>
          <a:xfrm>
            <a:off x="609600" y="2200275"/>
            <a:ext cx="676275" cy="0"/>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9926" y="183069"/>
            <a:ext cx="1388135" cy="6365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7" name="Google Shape;337;p20"/>
          <p:cNvSpPr txBox="1"/>
          <p:nvPr/>
        </p:nvSpPr>
        <p:spPr>
          <a:xfrm>
            <a:off x="3370263" y="19050"/>
            <a:ext cx="6537325"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hu-HU" sz="3200" b="1" dirty="0">
                <a:solidFill>
                  <a:schemeClr val="dk1"/>
                </a:solidFill>
                <a:latin typeface="Times New Roman"/>
                <a:ea typeface="Times New Roman"/>
                <a:cs typeface="Times New Roman"/>
                <a:sym typeface="Times New Roman"/>
              </a:rPr>
              <a:t>Implicit </a:t>
            </a:r>
            <a:r>
              <a:rPr lang="hu-HU" sz="3200" b="1" dirty="0" err="1">
                <a:solidFill>
                  <a:schemeClr val="dk1"/>
                </a:solidFill>
                <a:latin typeface="Times New Roman"/>
                <a:ea typeface="Times New Roman"/>
                <a:cs typeface="Times New Roman"/>
                <a:sym typeface="Times New Roman"/>
              </a:rPr>
              <a:t>Populism</a:t>
            </a:r>
            <a:endParaRPr sz="3200" b="1" dirty="0">
              <a:solidFill>
                <a:schemeClr val="dk1"/>
              </a:solidFill>
              <a:latin typeface="Times New Roman"/>
              <a:ea typeface="Times New Roman"/>
              <a:cs typeface="Times New Roman"/>
              <a:sym typeface="Times New Roman"/>
            </a:endParaRPr>
          </a:p>
        </p:txBody>
      </p:sp>
      <p:pic>
        <p:nvPicPr>
          <p:cNvPr id="7" name="Kép 6"/>
          <p:cNvPicPr>
            <a:picLocks noChangeAspect="1"/>
          </p:cNvPicPr>
          <p:nvPr/>
        </p:nvPicPr>
        <p:blipFill>
          <a:blip r:embed="rId3"/>
          <a:stretch>
            <a:fillRect/>
          </a:stretch>
        </p:blipFill>
        <p:spPr>
          <a:xfrm>
            <a:off x="6537141" y="2233840"/>
            <a:ext cx="4686299" cy="4384981"/>
          </a:xfrm>
          <a:prstGeom prst="rect">
            <a:avLst/>
          </a:prstGeom>
        </p:spPr>
      </p:pic>
      <p:cxnSp>
        <p:nvCxnSpPr>
          <p:cNvPr id="9" name="Egyenes összekötő 8"/>
          <p:cNvCxnSpPr>
            <a:cxnSpLocks/>
          </p:cNvCxnSpPr>
          <p:nvPr/>
        </p:nvCxnSpPr>
        <p:spPr>
          <a:xfrm>
            <a:off x="9741695" y="3136225"/>
            <a:ext cx="1042569" cy="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16" name="Egyenes összekötő 15"/>
          <p:cNvCxnSpPr/>
          <p:nvPr/>
        </p:nvCxnSpPr>
        <p:spPr>
          <a:xfrm flipV="1">
            <a:off x="7127917" y="3297417"/>
            <a:ext cx="648000" cy="0"/>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13" name="Szövegdoboz 12"/>
          <p:cNvSpPr txBox="1"/>
          <p:nvPr/>
        </p:nvSpPr>
        <p:spPr>
          <a:xfrm>
            <a:off x="6893169" y="1055077"/>
            <a:ext cx="4026877" cy="707886"/>
          </a:xfrm>
          <a:prstGeom prst="rect">
            <a:avLst/>
          </a:prstGeom>
          <a:noFill/>
        </p:spPr>
        <p:txBody>
          <a:bodyPr wrap="square" rtlCol="0">
            <a:spAutoFit/>
          </a:bodyPr>
          <a:lstStyle/>
          <a:p>
            <a:pPr lvl="0">
              <a:buClr>
                <a:schemeClr val="dk1"/>
              </a:buClr>
              <a:buSzPts val="1800"/>
            </a:pPr>
            <a:r>
              <a:rPr lang="hu-HU" sz="2000" b="1" dirty="0" err="1">
                <a:solidFill>
                  <a:schemeClr val="dk1"/>
                </a:solidFill>
                <a:latin typeface="Times New Roman"/>
                <a:ea typeface="Times New Roman"/>
                <a:cs typeface="Times New Roman"/>
                <a:sym typeface="Times New Roman"/>
              </a:rPr>
              <a:t>Type</a:t>
            </a:r>
            <a:r>
              <a:rPr lang="hu-HU" sz="2000" b="1" dirty="0">
                <a:solidFill>
                  <a:schemeClr val="dk1"/>
                </a:solidFill>
                <a:latin typeface="Times New Roman"/>
                <a:ea typeface="Times New Roman"/>
                <a:cs typeface="Times New Roman"/>
                <a:sym typeface="Times New Roman"/>
              </a:rPr>
              <a:t> </a:t>
            </a:r>
            <a:r>
              <a:rPr lang="hu-HU" sz="2000" b="1" dirty="0">
                <a:solidFill>
                  <a:schemeClr val="dk1"/>
                </a:solidFill>
                <a:latin typeface="Times"/>
                <a:ea typeface="Times"/>
                <a:cs typeface="Times"/>
                <a:sym typeface="Times"/>
              </a:rPr>
              <a:t>‘B’:</a:t>
            </a:r>
            <a:r>
              <a:rPr lang="hu-HU" sz="2000" b="1" dirty="0">
                <a:solidFill>
                  <a:schemeClr val="dk1"/>
                </a:solidFill>
                <a:latin typeface="Times New Roman"/>
                <a:ea typeface="Times"/>
                <a:cs typeface="Times New Roman"/>
                <a:sym typeface="Times New Roman"/>
              </a:rPr>
              <a:t> </a:t>
            </a:r>
            <a:r>
              <a:rPr lang="hu-HU" sz="2000" dirty="0" err="1">
                <a:solidFill>
                  <a:schemeClr val="dk1"/>
                </a:solidFill>
                <a:latin typeface="Times"/>
                <a:ea typeface="Times"/>
                <a:cs typeface="Times"/>
                <a:sym typeface="Times"/>
              </a:rPr>
              <a:t>People-centrism</a:t>
            </a:r>
            <a:endParaRPr lang="hu-HU" sz="2000" dirty="0">
              <a:solidFill>
                <a:schemeClr val="dk1"/>
              </a:solidFill>
              <a:latin typeface="Times"/>
              <a:ea typeface="Times"/>
              <a:cs typeface="Times"/>
              <a:sym typeface="Times"/>
            </a:endParaRPr>
          </a:p>
          <a:p>
            <a:endParaRPr lang="hu-HU" sz="2000" dirty="0"/>
          </a:p>
        </p:txBody>
      </p:sp>
      <p:cxnSp>
        <p:nvCxnSpPr>
          <p:cNvPr id="17" name="Egyenes összekötő nyíllal 16"/>
          <p:cNvCxnSpPr/>
          <p:nvPr/>
        </p:nvCxnSpPr>
        <p:spPr>
          <a:xfrm>
            <a:off x="8239275" y="1451581"/>
            <a:ext cx="8792" cy="811078"/>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Szövegdoboz 18"/>
          <p:cNvSpPr txBox="1"/>
          <p:nvPr/>
        </p:nvSpPr>
        <p:spPr>
          <a:xfrm>
            <a:off x="981075" y="1055077"/>
            <a:ext cx="3722688" cy="707886"/>
          </a:xfrm>
          <a:prstGeom prst="rect">
            <a:avLst/>
          </a:prstGeom>
          <a:noFill/>
        </p:spPr>
        <p:txBody>
          <a:bodyPr wrap="square" rtlCol="0">
            <a:spAutoFit/>
          </a:bodyPr>
          <a:lstStyle/>
          <a:p>
            <a:r>
              <a:rPr lang="hu-HU" sz="2000" b="1" dirty="0" err="1">
                <a:solidFill>
                  <a:schemeClr val="dk1"/>
                </a:solidFill>
                <a:latin typeface="Times" panose="02020603050405020304" pitchFamily="18" charset="0"/>
                <a:ea typeface="Times New Roman"/>
                <a:cs typeface="Times" panose="02020603050405020304" pitchFamily="18" charset="0"/>
                <a:sym typeface="Times New Roman"/>
              </a:rPr>
              <a:t>Type</a:t>
            </a:r>
            <a:r>
              <a:rPr lang="hu-HU" sz="2000" b="1" dirty="0">
                <a:solidFill>
                  <a:schemeClr val="dk1"/>
                </a:solidFill>
                <a:latin typeface="Times" panose="02020603050405020304" pitchFamily="18" charset="0"/>
                <a:ea typeface="Times New Roman"/>
                <a:cs typeface="Times" panose="02020603050405020304" pitchFamily="18" charset="0"/>
                <a:sym typeface="Times New Roman"/>
              </a:rPr>
              <a:t> </a:t>
            </a:r>
            <a:r>
              <a:rPr lang="hu-HU" sz="2000" b="1" dirty="0">
                <a:solidFill>
                  <a:schemeClr val="dk1"/>
                </a:solidFill>
                <a:latin typeface="Times" panose="02020603050405020304" pitchFamily="18" charset="0"/>
                <a:ea typeface="Times"/>
                <a:cs typeface="Times" panose="02020603050405020304" pitchFamily="18" charset="0"/>
                <a:sym typeface="Times"/>
              </a:rPr>
              <a:t>‘</a:t>
            </a:r>
            <a:r>
              <a:rPr lang="hu-HU" sz="2000" b="1" dirty="0">
                <a:solidFill>
                  <a:schemeClr val="dk1"/>
                </a:solidFill>
                <a:latin typeface="Times" panose="02020603050405020304" pitchFamily="18" charset="0"/>
                <a:ea typeface="Times New Roman"/>
                <a:cs typeface="Times" panose="02020603050405020304" pitchFamily="18" charset="0"/>
                <a:sym typeface="Times New Roman"/>
              </a:rPr>
              <a:t>A’:</a:t>
            </a:r>
            <a:r>
              <a:rPr lang="hu-HU" sz="2000" dirty="0" err="1">
                <a:solidFill>
                  <a:schemeClr val="dk1"/>
                </a:solidFill>
                <a:latin typeface="Times" panose="02020603050405020304" pitchFamily="18" charset="0"/>
                <a:ea typeface="Times New Roman"/>
                <a:cs typeface="Times" panose="02020603050405020304" pitchFamily="18" charset="0"/>
                <a:sym typeface="Times New Roman"/>
              </a:rPr>
              <a:t>Antagonism</a:t>
            </a:r>
            <a:endParaRPr lang="hu-HU" sz="2000" dirty="0">
              <a:solidFill>
                <a:schemeClr val="dk1"/>
              </a:solidFill>
              <a:latin typeface="Times" panose="02020603050405020304" pitchFamily="18" charset="0"/>
              <a:ea typeface="Times New Roman"/>
              <a:cs typeface="Times" panose="02020603050405020304" pitchFamily="18" charset="0"/>
              <a:sym typeface="Times New Roman"/>
            </a:endParaRPr>
          </a:p>
          <a:p>
            <a:endParaRPr lang="hu-HU" sz="2000" dirty="0">
              <a:latin typeface="Times" panose="02020603050405020304" pitchFamily="18" charset="0"/>
              <a:cs typeface="Times" panose="02020603050405020304" pitchFamily="18" charset="0"/>
            </a:endParaRPr>
          </a:p>
        </p:txBody>
      </p:sp>
      <p:pic>
        <p:nvPicPr>
          <p:cNvPr id="20" name="Kép 19"/>
          <p:cNvPicPr>
            <a:picLocks noChangeAspect="1"/>
          </p:cNvPicPr>
          <p:nvPr/>
        </p:nvPicPr>
        <p:blipFill>
          <a:blip r:embed="rId4"/>
          <a:stretch>
            <a:fillRect/>
          </a:stretch>
        </p:blipFill>
        <p:spPr>
          <a:xfrm>
            <a:off x="630008" y="2210499"/>
            <a:ext cx="4937288" cy="4528419"/>
          </a:xfrm>
          <a:prstGeom prst="rect">
            <a:avLst/>
          </a:prstGeom>
        </p:spPr>
      </p:pic>
      <p:cxnSp>
        <p:nvCxnSpPr>
          <p:cNvPr id="26" name="Egyenes összekötő nyíllal 25"/>
          <p:cNvCxnSpPr/>
          <p:nvPr/>
        </p:nvCxnSpPr>
        <p:spPr>
          <a:xfrm>
            <a:off x="2124076" y="1451581"/>
            <a:ext cx="9524" cy="782259"/>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gyenes összekötő 28"/>
          <p:cNvCxnSpPr/>
          <p:nvPr/>
        </p:nvCxnSpPr>
        <p:spPr>
          <a:xfrm flipV="1">
            <a:off x="2842419" y="2648089"/>
            <a:ext cx="1976804" cy="733"/>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31" name="Egyenes összekötő 30"/>
          <p:cNvCxnSpPr/>
          <p:nvPr/>
        </p:nvCxnSpPr>
        <p:spPr>
          <a:xfrm flipV="1">
            <a:off x="2837886" y="2982504"/>
            <a:ext cx="1724758" cy="10258"/>
          </a:xfrm>
          <a:prstGeom prst="line">
            <a:avLst/>
          </a:prstGeom>
          <a:ln w="41275"/>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panose="02020603050405020304" pitchFamily="18" charset="0"/>
                <a:cs typeface="Times" panose="02020603050405020304" pitchFamily="18" charset="0"/>
              </a:rPr>
              <a:t>The </a:t>
            </a:r>
            <a:r>
              <a:rPr lang="hu-HU" b="1" dirty="0" err="1">
                <a:latin typeface="Times" panose="02020603050405020304" pitchFamily="18" charset="0"/>
                <a:cs typeface="Times" panose="02020603050405020304" pitchFamily="18" charset="0"/>
              </a:rPr>
              <a:t>tricky</a:t>
            </a:r>
            <a:r>
              <a:rPr lang="hu-HU" b="1" dirty="0">
                <a:latin typeface="Times" panose="02020603050405020304" pitchFamily="18" charset="0"/>
                <a:cs typeface="Times" panose="02020603050405020304" pitchFamily="18" charset="0"/>
              </a:rPr>
              <a:t> </a:t>
            </a:r>
            <a:r>
              <a:rPr lang="hu-HU" b="1" dirty="0" err="1">
                <a:latin typeface="Times" panose="02020603050405020304" pitchFamily="18" charset="0"/>
                <a:cs typeface="Times" panose="02020603050405020304" pitchFamily="18" charset="0"/>
              </a:rPr>
              <a:t>ones</a:t>
            </a:r>
            <a:endParaRPr lang="hu-HU" b="1" dirty="0">
              <a:latin typeface="Times" panose="02020603050405020304" pitchFamily="18" charset="0"/>
              <a:cs typeface="Times" panose="02020603050405020304" pitchFamily="18" charset="0"/>
            </a:endParaRPr>
          </a:p>
        </p:txBody>
      </p:sp>
      <p:pic>
        <p:nvPicPr>
          <p:cNvPr id="4" name="Kép 3"/>
          <p:cNvPicPr>
            <a:picLocks noChangeAspect="1"/>
          </p:cNvPicPr>
          <p:nvPr/>
        </p:nvPicPr>
        <p:blipFill>
          <a:blip r:embed="rId2"/>
          <a:stretch>
            <a:fillRect/>
          </a:stretch>
        </p:blipFill>
        <p:spPr>
          <a:xfrm>
            <a:off x="333375" y="1690688"/>
            <a:ext cx="5600700" cy="4991100"/>
          </a:xfrm>
          <a:prstGeom prst="rect">
            <a:avLst/>
          </a:prstGeom>
        </p:spPr>
      </p:pic>
      <p:pic>
        <p:nvPicPr>
          <p:cNvPr id="5" name="Kép 4"/>
          <p:cNvPicPr>
            <a:picLocks noChangeAspect="1"/>
          </p:cNvPicPr>
          <p:nvPr/>
        </p:nvPicPr>
        <p:blipFill>
          <a:blip r:embed="rId3"/>
          <a:stretch>
            <a:fillRect/>
          </a:stretch>
        </p:blipFill>
        <p:spPr>
          <a:xfrm>
            <a:off x="6096000" y="1914525"/>
            <a:ext cx="5648325" cy="4767263"/>
          </a:xfrm>
          <a:prstGeom prst="rect">
            <a:avLst/>
          </a:prstGeom>
        </p:spPr>
      </p:pic>
    </p:spTree>
    <p:extLst>
      <p:ext uri="{BB962C8B-B14F-4D97-AF65-F5344CB8AC3E}">
        <p14:creationId xmlns:p14="http://schemas.microsoft.com/office/powerpoint/2010/main" val="1021461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hu-HU" b="1" dirty="0">
                <a:latin typeface="Times"/>
                <a:ea typeface="Times"/>
                <a:cs typeface="Times"/>
                <a:sym typeface="Times"/>
              </a:rPr>
              <a:t>Explicit and Implicit </a:t>
            </a:r>
            <a:r>
              <a:rPr lang="hu-HU" b="1" dirty="0" err="1">
                <a:latin typeface="Times"/>
                <a:ea typeface="Times"/>
                <a:cs typeface="Times"/>
                <a:sym typeface="Times"/>
              </a:rPr>
              <a:t>Populism</a:t>
            </a:r>
            <a:r>
              <a:rPr lang="hu-HU" b="1" dirty="0">
                <a:latin typeface="Times"/>
                <a:ea typeface="Times"/>
                <a:cs typeface="Times"/>
                <a:sym typeface="Times"/>
              </a:rPr>
              <a:t> in Hungary in 2018 </a:t>
            </a:r>
            <a:endParaRPr b="1" dirty="0"/>
          </a:p>
        </p:txBody>
      </p:sp>
      <p:sp>
        <p:nvSpPr>
          <p:cNvPr id="370" name="Google Shape;370;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None/>
            </a:pPr>
            <a:r>
              <a:rPr lang="hu-HU">
                <a:latin typeface="Times"/>
                <a:ea typeface="Times"/>
                <a:cs typeface="Times"/>
                <a:sym typeface="Times"/>
              </a:rPr>
              <a:t>Viktor Orbán’s Speeches</a:t>
            </a:r>
            <a:endParaRPr/>
          </a:p>
        </p:txBody>
      </p:sp>
      <p:sp>
        <p:nvSpPr>
          <p:cNvPr id="371" name="Google Shape;371;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None/>
            </a:pPr>
            <a:r>
              <a:rPr lang="hu-HU" dirty="0" err="1">
                <a:latin typeface="Times"/>
                <a:ea typeface="Times"/>
                <a:cs typeface="Times"/>
                <a:sym typeface="Times"/>
              </a:rPr>
              <a:t>Fidesz’s</a:t>
            </a:r>
            <a:r>
              <a:rPr lang="hu-HU" dirty="0">
                <a:latin typeface="Times"/>
                <a:ea typeface="Times"/>
                <a:cs typeface="Times"/>
                <a:sym typeface="Times"/>
              </a:rPr>
              <a:t> Facebook </a:t>
            </a:r>
            <a:r>
              <a:rPr lang="hu-HU" dirty="0" err="1">
                <a:latin typeface="Times"/>
                <a:ea typeface="Times"/>
                <a:cs typeface="Times"/>
                <a:sym typeface="Times"/>
              </a:rPr>
              <a:t>Posts</a:t>
            </a:r>
            <a:r>
              <a:rPr lang="hu-HU" dirty="0">
                <a:latin typeface="Times"/>
                <a:ea typeface="Times"/>
                <a:cs typeface="Times"/>
                <a:sym typeface="Times"/>
              </a:rPr>
              <a:t> </a:t>
            </a:r>
            <a:endParaRPr dirty="0"/>
          </a:p>
        </p:txBody>
      </p:sp>
      <p:pic>
        <p:nvPicPr>
          <p:cNvPr id="3" name="Picture 2">
            <a:extLst>
              <a:ext uri="{FF2B5EF4-FFF2-40B4-BE49-F238E27FC236}">
                <a16:creationId xmlns:a16="http://schemas.microsoft.com/office/drawing/2014/main" id="{FF40BAEF-9D11-E755-6050-BCC3B4D1BB04}"/>
              </a:ext>
            </a:extLst>
          </p:cNvPr>
          <p:cNvPicPr>
            <a:picLocks noChangeAspect="1"/>
          </p:cNvPicPr>
          <p:nvPr/>
        </p:nvPicPr>
        <p:blipFill>
          <a:blip r:embed="rId3"/>
          <a:stretch>
            <a:fillRect/>
          </a:stretch>
        </p:blipFill>
        <p:spPr>
          <a:xfrm>
            <a:off x="6192838" y="2772659"/>
            <a:ext cx="5162550" cy="2971800"/>
          </a:xfrm>
          <a:prstGeom prst="rect">
            <a:avLst/>
          </a:prstGeom>
        </p:spPr>
      </p:pic>
      <p:pic>
        <p:nvPicPr>
          <p:cNvPr id="9" name="Picture 8">
            <a:extLst>
              <a:ext uri="{FF2B5EF4-FFF2-40B4-BE49-F238E27FC236}">
                <a16:creationId xmlns:a16="http://schemas.microsoft.com/office/drawing/2014/main" id="{3BF8AFBE-F8AB-57A8-1603-ACE8D81BFAB9}"/>
              </a:ext>
            </a:extLst>
          </p:cNvPr>
          <p:cNvPicPr>
            <a:picLocks noChangeAspect="1"/>
          </p:cNvPicPr>
          <p:nvPr/>
        </p:nvPicPr>
        <p:blipFill>
          <a:blip r:embed="rId4"/>
          <a:stretch>
            <a:fillRect/>
          </a:stretch>
        </p:blipFill>
        <p:spPr>
          <a:xfrm>
            <a:off x="711200" y="2710746"/>
            <a:ext cx="5286375" cy="30956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a:latin typeface="Times" panose="02020603050405020304" pitchFamily="18" charset="0"/>
                <a:cs typeface="Times" panose="02020603050405020304" pitchFamily="18" charset="0"/>
              </a:rPr>
              <a:t>Schedule of </a:t>
            </a:r>
            <a:r>
              <a:rPr lang="hu-HU" dirty="0" err="1">
                <a:latin typeface="Times" panose="02020603050405020304" pitchFamily="18" charset="0"/>
                <a:cs typeface="Times" panose="02020603050405020304" pitchFamily="18" charset="0"/>
              </a:rPr>
              <a:t>the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lecture</a:t>
            </a:r>
            <a:endParaRPr lang="hu-HU" dirty="0">
              <a:latin typeface="Times" panose="02020603050405020304" pitchFamily="18" charset="0"/>
              <a:cs typeface="Times" panose="02020603050405020304" pitchFamily="18" charset="0"/>
            </a:endParaRPr>
          </a:p>
        </p:txBody>
      </p:sp>
      <p:sp>
        <p:nvSpPr>
          <p:cNvPr id="3" name="Szöveg helye 2"/>
          <p:cNvSpPr>
            <a:spLocks noGrp="1"/>
          </p:cNvSpPr>
          <p:nvPr>
            <p:ph type="body" idx="1"/>
          </p:nvPr>
        </p:nvSpPr>
        <p:spPr/>
        <p:txBody>
          <a:bodyPr/>
          <a:lstStyle/>
          <a:p>
            <a:pPr marL="628650" indent="-514350">
              <a:buFont typeface="+mj-lt"/>
              <a:buAutoNum type="arabicParenR"/>
            </a:pPr>
            <a:r>
              <a:rPr lang="hu-HU" dirty="0" err="1">
                <a:latin typeface="Times" panose="02020603050405020304" pitchFamily="18" charset="0"/>
                <a:cs typeface="Times" panose="02020603050405020304" pitchFamily="18" charset="0"/>
              </a:rPr>
              <a:t>Introducing</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the</a:t>
            </a:r>
            <a:r>
              <a:rPr lang="hu-HU" dirty="0">
                <a:latin typeface="Times" panose="02020603050405020304" pitchFamily="18" charset="0"/>
                <a:cs typeface="Times" panose="02020603050405020304" pitchFamily="18" charset="0"/>
              </a:rPr>
              <a:t> project</a:t>
            </a:r>
          </a:p>
          <a:p>
            <a:pPr marL="628650" indent="-514350">
              <a:buFont typeface="+mj-lt"/>
              <a:buAutoNum type="arabicParenR"/>
            </a:pPr>
            <a:r>
              <a:rPr lang="hu-HU" dirty="0" err="1">
                <a:latin typeface="Times" panose="02020603050405020304" pitchFamily="18" charset="0"/>
                <a:cs typeface="Times" panose="02020603050405020304" pitchFamily="18" charset="0"/>
              </a:rPr>
              <a:t>Conceptualizing</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the</a:t>
            </a:r>
            <a:r>
              <a:rPr lang="hu-HU" dirty="0">
                <a:latin typeface="Times" panose="02020603050405020304" pitchFamily="18" charset="0"/>
                <a:cs typeface="Times" panose="02020603050405020304" pitchFamily="18" charset="0"/>
              </a:rPr>
              <a:t> main </a:t>
            </a:r>
            <a:r>
              <a:rPr lang="hu-HU" dirty="0" err="1">
                <a:latin typeface="Times" panose="02020603050405020304" pitchFamily="18" charset="0"/>
                <a:cs typeface="Times" panose="02020603050405020304" pitchFamily="18" charset="0"/>
              </a:rPr>
              <a:t>theoretical</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perspective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populism</a:t>
            </a:r>
            <a:r>
              <a:rPr lang="hu-HU" dirty="0">
                <a:latin typeface="Times" panose="02020603050405020304" pitchFamily="18" charset="0"/>
                <a:cs typeface="Times" panose="02020603050405020304" pitchFamily="18" charset="0"/>
              </a:rPr>
              <a:t>) in </a:t>
            </a:r>
            <a:r>
              <a:rPr lang="hu-HU" dirty="0" err="1">
                <a:latin typeface="Times" panose="02020603050405020304" pitchFamily="18" charset="0"/>
                <a:cs typeface="Times" panose="02020603050405020304" pitchFamily="18" charset="0"/>
              </a:rPr>
              <a:t>detail</a:t>
            </a:r>
            <a:endParaRPr lang="hu-HU" dirty="0">
              <a:latin typeface="Times" panose="02020603050405020304" pitchFamily="18" charset="0"/>
              <a:cs typeface="Times" panose="02020603050405020304" pitchFamily="18" charset="0"/>
            </a:endParaRPr>
          </a:p>
          <a:p>
            <a:pPr marL="628650" indent="-514350">
              <a:buFont typeface="+mj-lt"/>
              <a:buAutoNum type="arabicParenR"/>
            </a:pPr>
            <a:r>
              <a:rPr lang="hu-HU" dirty="0" err="1">
                <a:latin typeface="Times" panose="02020603050405020304" pitchFamily="18" charset="0"/>
                <a:cs typeface="Times" panose="02020603050405020304" pitchFamily="18" charset="0"/>
              </a:rPr>
              <a:t>Clarifying</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populism</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via</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specific</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instances</a:t>
            </a:r>
            <a:endParaRPr lang="hu-HU" dirty="0">
              <a:latin typeface="Times" panose="02020603050405020304" pitchFamily="18" charset="0"/>
              <a:cs typeface="Times" panose="02020603050405020304" pitchFamily="18" charset="0"/>
            </a:endParaRPr>
          </a:p>
          <a:p>
            <a:pPr marL="628650" indent="-514350">
              <a:buFont typeface="+mj-lt"/>
              <a:buAutoNum type="arabicParenR"/>
            </a:pPr>
            <a:r>
              <a:rPr lang="hu-HU" dirty="0" err="1">
                <a:latin typeface="Times" panose="02020603050405020304" pitchFamily="18" charset="0"/>
                <a:cs typeface="Times" panose="02020603050405020304" pitchFamily="18" charset="0"/>
              </a:rPr>
              <a:t>Describing</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preliminary</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findings</a:t>
            </a:r>
            <a:endParaRPr lang="hu-HU" dirty="0">
              <a:latin typeface="Times" panose="02020603050405020304" pitchFamily="18" charset="0"/>
              <a:cs typeface="Times" panose="02020603050405020304" pitchFamily="18" charset="0"/>
            </a:endParaRPr>
          </a:p>
          <a:p>
            <a:pPr marL="628650" indent="-514350">
              <a:buFont typeface="+mj-lt"/>
              <a:buAutoNum type="arabicParenR"/>
            </a:pPr>
            <a:r>
              <a:rPr lang="hu-HU" dirty="0" err="1">
                <a:latin typeface="Times" panose="02020603050405020304" pitchFamily="18" charset="0"/>
                <a:cs typeface="Times" panose="02020603050405020304" pitchFamily="18" charset="0"/>
              </a:rPr>
              <a:t>Providing</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the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related</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findings</a:t>
            </a:r>
            <a:r>
              <a:rPr lang="hu-HU" dirty="0">
                <a:latin typeface="Times" panose="02020603050405020304" pitchFamily="18" charset="0"/>
                <a:cs typeface="Times" panose="02020603050405020304" pitchFamily="18" charset="0"/>
              </a:rPr>
              <a:t> during </a:t>
            </a:r>
            <a:r>
              <a:rPr lang="hu-HU" dirty="0" err="1">
                <a:latin typeface="Times" panose="02020603050405020304" pitchFamily="18" charset="0"/>
                <a:cs typeface="Times" panose="02020603050405020304" pitchFamily="18" charset="0"/>
              </a:rPr>
              <a:t>the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grant</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period</a:t>
            </a:r>
            <a:r>
              <a:rPr lang="hu-HU" dirty="0">
                <a:latin typeface="Times" panose="02020603050405020304" pitchFamily="18" charset="0"/>
                <a:cs typeface="Times" panose="02020603050405020304" pitchFamily="18" charset="0"/>
              </a:rPr>
              <a:t> </a:t>
            </a:r>
          </a:p>
        </p:txBody>
      </p:sp>
      <p:pic>
        <p:nvPicPr>
          <p:cNvPr id="4"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8708" y="6067735"/>
            <a:ext cx="1723292" cy="790265"/>
          </a:xfrm>
          <a:prstGeom prst="rect">
            <a:avLst/>
          </a:prstGeom>
          <a:noFill/>
          <a:ln>
            <a:noFill/>
          </a:ln>
        </p:spPr>
      </p:pic>
    </p:spTree>
    <p:extLst>
      <p:ext uri="{BB962C8B-B14F-4D97-AF65-F5344CB8AC3E}">
        <p14:creationId xmlns:p14="http://schemas.microsoft.com/office/powerpoint/2010/main" val="692276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hu-HU" b="1" dirty="0" err="1">
                <a:latin typeface="Times"/>
                <a:ea typeface="Times"/>
                <a:cs typeface="Times"/>
                <a:sym typeface="Times"/>
              </a:rPr>
              <a:t>Political</a:t>
            </a:r>
            <a:r>
              <a:rPr lang="hu-HU" b="1" dirty="0">
                <a:latin typeface="Times"/>
                <a:ea typeface="Times"/>
                <a:cs typeface="Times"/>
                <a:sym typeface="Times"/>
              </a:rPr>
              <a:t> agenda during </a:t>
            </a:r>
            <a:r>
              <a:rPr lang="hu-HU" b="1" dirty="0" err="1">
                <a:latin typeface="Times"/>
                <a:ea typeface="Times"/>
                <a:cs typeface="Times"/>
                <a:sym typeface="Times"/>
              </a:rPr>
              <a:t>the</a:t>
            </a:r>
            <a:r>
              <a:rPr lang="hu-HU" b="1" dirty="0">
                <a:latin typeface="Times"/>
                <a:ea typeface="Times"/>
                <a:cs typeface="Times"/>
                <a:sym typeface="Times"/>
              </a:rPr>
              <a:t> 2018 </a:t>
            </a:r>
            <a:r>
              <a:rPr lang="hu-HU" b="1" dirty="0" err="1">
                <a:latin typeface="Times"/>
                <a:ea typeface="Times"/>
                <a:cs typeface="Times"/>
                <a:sym typeface="Times"/>
              </a:rPr>
              <a:t>parliamentary</a:t>
            </a:r>
            <a:r>
              <a:rPr lang="hu-HU" b="1" dirty="0">
                <a:latin typeface="Times"/>
                <a:ea typeface="Times"/>
                <a:cs typeface="Times"/>
                <a:sym typeface="Times"/>
              </a:rPr>
              <a:t> </a:t>
            </a:r>
            <a:r>
              <a:rPr lang="hu-HU" b="1" dirty="0" err="1">
                <a:latin typeface="Times"/>
                <a:ea typeface="Times"/>
                <a:cs typeface="Times"/>
                <a:sym typeface="Times"/>
              </a:rPr>
              <a:t>elections</a:t>
            </a:r>
            <a:r>
              <a:rPr lang="hu-HU" b="1" dirty="0">
                <a:latin typeface="Times"/>
                <a:ea typeface="Times"/>
                <a:cs typeface="Times"/>
                <a:sym typeface="Times"/>
              </a:rPr>
              <a:t> in Hungary</a:t>
            </a:r>
            <a:endParaRPr b="1" dirty="0"/>
          </a:p>
        </p:txBody>
      </p:sp>
      <p:sp>
        <p:nvSpPr>
          <p:cNvPr id="379" name="Google Shape;379;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None/>
            </a:pPr>
            <a:r>
              <a:rPr lang="hu-HU">
                <a:latin typeface="Times"/>
                <a:ea typeface="Times"/>
                <a:cs typeface="Times"/>
                <a:sym typeface="Times"/>
              </a:rPr>
              <a:t>Viktor Orbán’s Speeches</a:t>
            </a:r>
            <a:endParaRPr/>
          </a:p>
        </p:txBody>
      </p:sp>
      <p:sp>
        <p:nvSpPr>
          <p:cNvPr id="381" name="Google Shape;381;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None/>
            </a:pPr>
            <a:r>
              <a:rPr lang="hu-HU">
                <a:latin typeface="Times"/>
                <a:ea typeface="Times"/>
                <a:cs typeface="Times"/>
                <a:sym typeface="Times"/>
              </a:rPr>
              <a:t>Fidesz’s Facebook Posts </a:t>
            </a:r>
            <a:endParaRPr/>
          </a:p>
        </p:txBody>
      </p:sp>
      <p:pic>
        <p:nvPicPr>
          <p:cNvPr id="3" name="Picture 2">
            <a:extLst>
              <a:ext uri="{FF2B5EF4-FFF2-40B4-BE49-F238E27FC236}">
                <a16:creationId xmlns:a16="http://schemas.microsoft.com/office/drawing/2014/main" id="{6F6F8C3F-AE2E-B01D-8209-AD43A92D095B}"/>
              </a:ext>
            </a:extLst>
          </p:cNvPr>
          <p:cNvPicPr>
            <a:picLocks noChangeAspect="1"/>
          </p:cNvPicPr>
          <p:nvPr/>
        </p:nvPicPr>
        <p:blipFill>
          <a:blip r:embed="rId3"/>
          <a:stretch>
            <a:fillRect/>
          </a:stretch>
        </p:blipFill>
        <p:spPr>
          <a:xfrm>
            <a:off x="6265568" y="2780678"/>
            <a:ext cx="5183188" cy="3261903"/>
          </a:xfrm>
          <a:prstGeom prst="rect">
            <a:avLst/>
          </a:prstGeom>
        </p:spPr>
      </p:pic>
      <p:pic>
        <p:nvPicPr>
          <p:cNvPr id="9" name="Picture 8">
            <a:extLst>
              <a:ext uri="{FF2B5EF4-FFF2-40B4-BE49-F238E27FC236}">
                <a16:creationId xmlns:a16="http://schemas.microsoft.com/office/drawing/2014/main" id="{AAFCC599-3250-3020-2D7E-BFDDF89A8C70}"/>
              </a:ext>
            </a:extLst>
          </p:cNvPr>
          <p:cNvPicPr>
            <a:picLocks noChangeAspect="1"/>
          </p:cNvPicPr>
          <p:nvPr/>
        </p:nvPicPr>
        <p:blipFill>
          <a:blip r:embed="rId4"/>
          <a:stretch>
            <a:fillRect/>
          </a:stretch>
        </p:blipFill>
        <p:spPr>
          <a:xfrm>
            <a:off x="929915" y="2622484"/>
            <a:ext cx="5524500" cy="34575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838200" y="3079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B8C6"/>
              </a:buClr>
              <a:buSzPts val="4400"/>
              <a:buFont typeface="Calibri"/>
              <a:buNone/>
            </a:pPr>
            <a:r>
              <a:rPr lang="hu-HU" b="1" dirty="0">
                <a:solidFill>
                  <a:srgbClr val="32B8C6"/>
                </a:solidFill>
                <a:latin typeface="Times" panose="02020603050405020304" pitchFamily="18" charset="0"/>
                <a:cs typeface="Times" panose="02020603050405020304" pitchFamily="18" charset="0"/>
              </a:rPr>
              <a:t>The </a:t>
            </a:r>
            <a:r>
              <a:rPr lang="hu-HU" b="1" dirty="0" err="1">
                <a:solidFill>
                  <a:srgbClr val="32B8C6"/>
                </a:solidFill>
                <a:latin typeface="Times" panose="02020603050405020304" pitchFamily="18" charset="0"/>
                <a:cs typeface="Times" panose="02020603050405020304" pitchFamily="18" charset="0"/>
              </a:rPr>
              <a:t>Case</a:t>
            </a:r>
            <a:r>
              <a:rPr lang="hu-HU" b="1" dirty="0">
                <a:solidFill>
                  <a:srgbClr val="32B8C6"/>
                </a:solidFill>
                <a:latin typeface="Times" panose="02020603050405020304" pitchFamily="18" charset="0"/>
                <a:cs typeface="Times" panose="02020603050405020304" pitchFamily="18" charset="0"/>
              </a:rPr>
              <a:t> </a:t>
            </a:r>
            <a:r>
              <a:rPr lang="hu-HU" b="1" dirty="0" err="1">
                <a:solidFill>
                  <a:srgbClr val="32B8C6"/>
                </a:solidFill>
                <a:latin typeface="Times" panose="02020603050405020304" pitchFamily="18" charset="0"/>
                <a:cs typeface="Times" panose="02020603050405020304" pitchFamily="18" charset="0"/>
              </a:rPr>
              <a:t>Study</a:t>
            </a:r>
            <a:endParaRPr b="1" dirty="0">
              <a:solidFill>
                <a:srgbClr val="32B8C6"/>
              </a:solidFill>
              <a:latin typeface="Times" panose="02020603050405020304" pitchFamily="18" charset="0"/>
              <a:cs typeface="Times" panose="02020603050405020304" pitchFamily="18" charset="0"/>
            </a:endParaRPr>
          </a:p>
        </p:txBody>
      </p:sp>
      <p:sp>
        <p:nvSpPr>
          <p:cNvPr id="99" name="Google Shape;99;p3"/>
          <p:cNvSpPr txBox="1">
            <a:spLocks noGrp="1"/>
          </p:cNvSpPr>
          <p:nvPr>
            <p:ph type="body" idx="1"/>
          </p:nvPr>
        </p:nvSpPr>
        <p:spPr>
          <a:xfrm>
            <a:off x="14297" y="1314448"/>
            <a:ext cx="12449175" cy="62007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hu-HU" sz="2400" b="1" dirty="0" err="1">
                <a:latin typeface="Times" panose="02020603050405020304" pitchFamily="18" charset="0"/>
                <a:cs typeface="Times" panose="02020603050405020304" pitchFamily="18" charset="0"/>
              </a:rPr>
              <a:t>Leadership</a:t>
            </a:r>
            <a:r>
              <a:rPr lang="hu-HU" sz="2400" b="1" dirty="0">
                <a:latin typeface="Times" panose="02020603050405020304" pitchFamily="18" charset="0"/>
                <a:cs typeface="Times" panose="02020603050405020304" pitchFamily="18" charset="0"/>
              </a:rPr>
              <a:t> </a:t>
            </a:r>
            <a:r>
              <a:rPr lang="hu-HU" sz="2400" b="1" dirty="0" err="1">
                <a:latin typeface="Times" panose="02020603050405020304" pitchFamily="18" charset="0"/>
                <a:cs typeface="Times" panose="02020603050405020304" pitchFamily="18" charset="0"/>
              </a:rPr>
              <a:t>styles</a:t>
            </a:r>
            <a:r>
              <a:rPr lang="hu-HU" sz="2400" b="1" dirty="0">
                <a:latin typeface="Times" panose="02020603050405020304" pitchFamily="18" charset="0"/>
                <a:cs typeface="Times" panose="02020603050405020304" pitchFamily="18" charset="0"/>
              </a:rPr>
              <a:t> </a:t>
            </a:r>
            <a:r>
              <a:rPr lang="hu-HU" sz="2400" b="1" dirty="0" err="1">
                <a:latin typeface="Times" panose="02020603050405020304" pitchFamily="18" charset="0"/>
                <a:cs typeface="Times" panose="02020603050405020304" pitchFamily="18" charset="0"/>
              </a:rPr>
              <a:t>related</a:t>
            </a:r>
            <a:r>
              <a:rPr lang="hu-HU" sz="2400" b="1" dirty="0">
                <a:latin typeface="Times" panose="02020603050405020304" pitchFamily="18" charset="0"/>
                <a:cs typeface="Times" panose="02020603050405020304" pitchFamily="18" charset="0"/>
              </a:rPr>
              <a:t> </a:t>
            </a:r>
            <a:r>
              <a:rPr lang="hu-HU" sz="2400" b="1" dirty="0" err="1">
                <a:latin typeface="Times" panose="02020603050405020304" pitchFamily="18" charset="0"/>
                <a:cs typeface="Times" panose="02020603050405020304" pitchFamily="18" charset="0"/>
              </a:rPr>
              <a:t>to</a:t>
            </a:r>
            <a:r>
              <a:rPr lang="hu-HU" sz="2400" b="1" dirty="0">
                <a:latin typeface="Times" panose="02020603050405020304" pitchFamily="18" charset="0"/>
                <a:cs typeface="Times" panose="02020603050405020304" pitchFamily="18" charset="0"/>
              </a:rPr>
              <a:t> </a:t>
            </a:r>
            <a:r>
              <a:rPr lang="hu-HU" sz="2400" b="1" dirty="0" err="1">
                <a:latin typeface="Times" panose="02020603050405020304" pitchFamily="18" charset="0"/>
                <a:cs typeface="Times" panose="02020603050405020304" pitchFamily="18" charset="0"/>
              </a:rPr>
              <a:t>the</a:t>
            </a:r>
            <a:r>
              <a:rPr lang="hu-HU" sz="2400" b="1" dirty="0">
                <a:latin typeface="Times" panose="02020603050405020304" pitchFamily="18" charset="0"/>
                <a:cs typeface="Times" panose="02020603050405020304" pitchFamily="18" charset="0"/>
              </a:rPr>
              <a:t> COVID-19 </a:t>
            </a:r>
            <a:r>
              <a:rPr lang="hu-HU" sz="2400" b="1" dirty="0" err="1">
                <a:latin typeface="Times" panose="02020603050405020304" pitchFamily="18" charset="0"/>
                <a:cs typeface="Times" panose="02020603050405020304" pitchFamily="18" charset="0"/>
              </a:rPr>
              <a:t>pandemic</a:t>
            </a:r>
            <a:endParaRPr sz="2400" b="1"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000"/>
              <a:buChar char="•"/>
            </a:pPr>
            <a:r>
              <a:rPr lang="hu-HU" sz="2000" dirty="0" err="1">
                <a:latin typeface="Times" panose="02020603050405020304" pitchFamily="18" charset="0"/>
                <a:cs typeface="Times" panose="02020603050405020304" pitchFamily="18" charset="0"/>
              </a:rPr>
              <a:t>according</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to</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the</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Adaptive</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Leadership</a:t>
            </a:r>
            <a:r>
              <a:rPr lang="hu-HU" sz="2000" dirty="0">
                <a:latin typeface="Times" panose="02020603050405020304" pitchFamily="18" charset="0"/>
                <a:cs typeface="Times" panose="02020603050405020304" pitchFamily="18" charset="0"/>
              </a:rPr>
              <a:t> Framework</a:t>
            </a:r>
            <a:endParaRPr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000"/>
              <a:buChar char="•"/>
            </a:pPr>
            <a:r>
              <a:rPr lang="hu-HU" sz="2000" dirty="0" err="1">
                <a:latin typeface="Times" panose="02020603050405020304" pitchFamily="18" charset="0"/>
                <a:cs typeface="Times" panose="02020603050405020304" pitchFamily="18" charset="0"/>
              </a:rPr>
              <a:t>comparing</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to</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former</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leadership</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styles</a:t>
            </a:r>
            <a:endParaRPr sz="2000"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000"/>
              <a:buChar char="•"/>
            </a:pPr>
            <a:r>
              <a:rPr lang="hu-HU" sz="2000" dirty="0" err="1">
                <a:latin typeface="Times" panose="02020603050405020304" pitchFamily="18" charset="0"/>
                <a:cs typeface="Times" panose="02020603050405020304" pitchFamily="18" charset="0"/>
              </a:rPr>
              <a:t>with</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regard</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to</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the</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specificities</a:t>
            </a:r>
            <a:r>
              <a:rPr lang="hu-HU" sz="2000" dirty="0">
                <a:latin typeface="Times" panose="02020603050405020304" pitchFamily="18" charset="0"/>
                <a:cs typeface="Times" panose="02020603050405020304" pitchFamily="18" charset="0"/>
              </a:rPr>
              <a:t> of </a:t>
            </a:r>
            <a:r>
              <a:rPr lang="hu-HU" sz="2000" dirty="0" err="1">
                <a:latin typeface="Times" panose="02020603050405020304" pitchFamily="18" charset="0"/>
                <a:cs typeface="Times" panose="02020603050405020304" pitchFamily="18" charset="0"/>
              </a:rPr>
              <a:t>the</a:t>
            </a:r>
            <a:r>
              <a:rPr lang="hu-HU" sz="2000" dirty="0">
                <a:latin typeface="Times" panose="02020603050405020304" pitchFamily="18" charset="0"/>
                <a:cs typeface="Times" panose="02020603050405020304" pitchFamily="18" charset="0"/>
              </a:rPr>
              <a:t> </a:t>
            </a:r>
            <a:r>
              <a:rPr lang="hu-HU" sz="2000" dirty="0" err="1">
                <a:latin typeface="Times" panose="02020603050405020304" pitchFamily="18" charset="0"/>
                <a:cs typeface="Times" panose="02020603050405020304" pitchFamily="18" charset="0"/>
              </a:rPr>
              <a:t>regime</a:t>
            </a:r>
            <a:endParaRPr sz="2000" dirty="0">
              <a:latin typeface="Times" panose="02020603050405020304" pitchFamily="18" charset="0"/>
              <a:cs typeface="Times" panose="02020603050405020304" pitchFamily="18" charset="0"/>
            </a:endParaRPr>
          </a:p>
          <a:p>
            <a:pPr marL="228600" lvl="0" indent="-228600" algn="l" rtl="0">
              <a:lnSpc>
                <a:spcPct val="90000"/>
              </a:lnSpc>
              <a:spcBef>
                <a:spcPts val="1000"/>
              </a:spcBef>
              <a:spcAft>
                <a:spcPts val="0"/>
              </a:spcAft>
              <a:buClr>
                <a:schemeClr val="dk1"/>
              </a:buClr>
              <a:buSzPts val="2400"/>
              <a:buChar char="•"/>
            </a:pPr>
            <a:r>
              <a:rPr lang="hu-HU" sz="2400" b="1" dirty="0">
                <a:latin typeface="Times" panose="02020603050405020304" pitchFamily="18" charset="0"/>
                <a:cs typeface="Times" panose="02020603050405020304" pitchFamily="18" charset="0"/>
              </a:rPr>
              <a:t>The </a:t>
            </a:r>
            <a:r>
              <a:rPr lang="hu-HU" sz="2400" b="1" dirty="0" err="1">
                <a:latin typeface="Times" panose="02020603050405020304" pitchFamily="18" charset="0"/>
                <a:cs typeface="Times" panose="02020603050405020304" pitchFamily="18" charset="0"/>
              </a:rPr>
              <a:t>research</a:t>
            </a:r>
            <a:endParaRPr sz="2400" b="1"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400"/>
              <a:buChar char="•"/>
            </a:pPr>
            <a:r>
              <a:rPr lang="hu-HU" dirty="0" err="1">
                <a:latin typeface="Times" panose="02020603050405020304" pitchFamily="18" charset="0"/>
                <a:cs typeface="Times" panose="02020603050405020304" pitchFamily="18" charset="0"/>
              </a:rPr>
              <a:t>data</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collection</a:t>
            </a:r>
            <a:endParaRPr dirty="0">
              <a:latin typeface="Times" panose="02020603050405020304" pitchFamily="18" charset="0"/>
              <a:cs typeface="Times" panose="02020603050405020304" pitchFamily="18" charset="0"/>
            </a:endParaRPr>
          </a:p>
          <a:p>
            <a:pPr marL="1143000" lvl="2" indent="-228600" algn="l" rtl="0">
              <a:lnSpc>
                <a:spcPct val="90000"/>
              </a:lnSpc>
              <a:spcBef>
                <a:spcPts val="500"/>
              </a:spcBef>
              <a:spcAft>
                <a:spcPts val="0"/>
              </a:spcAft>
              <a:buClr>
                <a:schemeClr val="dk1"/>
              </a:buClr>
              <a:buSzPts val="2000"/>
              <a:buChar char="•"/>
            </a:pPr>
            <a:r>
              <a:rPr lang="hu-HU" dirty="0">
                <a:latin typeface="Times" panose="02020603050405020304" pitchFamily="18" charset="0"/>
                <a:cs typeface="Times" panose="02020603050405020304" pitchFamily="18" charset="0"/>
              </a:rPr>
              <a:t>Timeline of </a:t>
            </a:r>
            <a:r>
              <a:rPr lang="hu-HU" dirty="0" err="1">
                <a:latin typeface="Times" panose="02020603050405020304" pitchFamily="18" charset="0"/>
                <a:cs typeface="Times" panose="02020603050405020304" pitchFamily="18" charset="0"/>
              </a:rPr>
              <a:t>pandemic</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waves</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c</a:t>
            </a:r>
            <a:r>
              <a:rPr lang="hu-HU" sz="1800" dirty="0" err="1">
                <a:latin typeface="Times" panose="02020603050405020304" pitchFamily="18" charset="0"/>
                <a:cs typeface="Times" panose="02020603050405020304" pitchFamily="18" charset="0"/>
              </a:rPr>
              <a:t>ases</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deaths</a:t>
            </a:r>
            <a:r>
              <a:rPr lang="hu-HU" sz="1800" dirty="0">
                <a:latin typeface="Times" panose="02020603050405020304" pitchFamily="18" charset="0"/>
                <a:cs typeface="Times" panose="02020603050405020304" pitchFamily="18" charset="0"/>
              </a:rPr>
              <a:t>, in </a:t>
            </a:r>
            <a:r>
              <a:rPr lang="hu-HU" sz="1800" dirty="0" err="1">
                <a:latin typeface="Times" panose="02020603050405020304" pitchFamily="18" charset="0"/>
                <a:cs typeface="Times" panose="02020603050405020304" pitchFamily="18" charset="0"/>
              </a:rPr>
              <a:t>hospital</a:t>
            </a:r>
            <a:r>
              <a:rPr lang="hu-HU" sz="1800" dirty="0">
                <a:latin typeface="Times" panose="02020603050405020304" pitchFamily="18" charset="0"/>
                <a:cs typeface="Times" panose="02020603050405020304" pitchFamily="18" charset="0"/>
              </a:rPr>
              <a:t>, in </a:t>
            </a:r>
            <a:r>
              <a:rPr lang="hu-HU" sz="1800" dirty="0" err="1">
                <a:latin typeface="Times" panose="02020603050405020304" pitchFamily="18" charset="0"/>
                <a:cs typeface="Times" panose="02020603050405020304" pitchFamily="18" charset="0"/>
              </a:rPr>
              <a:t>ventilation</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beds</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conducted</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tests</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rate</a:t>
            </a:r>
            <a:r>
              <a:rPr lang="hu-HU" sz="1800" dirty="0">
                <a:latin typeface="Times" panose="02020603050405020304" pitchFamily="18" charset="0"/>
                <a:cs typeface="Times" panose="02020603050405020304" pitchFamily="18" charset="0"/>
              </a:rPr>
              <a:t> of </a:t>
            </a:r>
            <a:r>
              <a:rPr lang="hu-HU" sz="1800" dirty="0" err="1">
                <a:latin typeface="Times" panose="02020603050405020304" pitchFamily="18" charset="0"/>
                <a:cs typeface="Times" panose="02020603050405020304" pitchFamily="18" charset="0"/>
              </a:rPr>
              <a:t>positive</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tests</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received</a:t>
            </a:r>
            <a:r>
              <a:rPr lang="hu-HU" sz="1800" dirty="0">
                <a:latin typeface="Times" panose="02020603050405020304" pitchFamily="18" charset="0"/>
                <a:cs typeface="Times" panose="02020603050405020304" pitchFamily="18" charset="0"/>
              </a:rPr>
              <a:t> 1st </a:t>
            </a:r>
            <a:r>
              <a:rPr lang="hu-HU" sz="1800" dirty="0" err="1">
                <a:latin typeface="Times" panose="02020603050405020304" pitchFamily="18" charset="0"/>
                <a:cs typeface="Times" panose="02020603050405020304" pitchFamily="18" charset="0"/>
              </a:rPr>
              <a:t>vaccine</a:t>
            </a:r>
            <a:r>
              <a:rPr lang="hu-HU" sz="1800" dirty="0">
                <a:latin typeface="Times" panose="02020603050405020304" pitchFamily="18" charset="0"/>
                <a:cs typeface="Times" panose="02020603050405020304" pitchFamily="18" charset="0"/>
              </a:rPr>
              <a:t>, </a:t>
            </a:r>
            <a:r>
              <a:rPr lang="hu-HU" sz="1800" dirty="0" err="1">
                <a:latin typeface="Times" panose="02020603050405020304" pitchFamily="18" charset="0"/>
                <a:cs typeface="Times" panose="02020603050405020304" pitchFamily="18" charset="0"/>
              </a:rPr>
              <a:t>received</a:t>
            </a:r>
            <a:r>
              <a:rPr lang="hu-HU" sz="1800" dirty="0">
                <a:latin typeface="Times" panose="02020603050405020304" pitchFamily="18" charset="0"/>
                <a:cs typeface="Times" panose="02020603050405020304" pitchFamily="18" charset="0"/>
              </a:rPr>
              <a:t> 2nd </a:t>
            </a:r>
            <a:r>
              <a:rPr lang="hu-HU" sz="1800" dirty="0" err="1">
                <a:latin typeface="Times" panose="02020603050405020304" pitchFamily="18" charset="0"/>
                <a:cs typeface="Times" panose="02020603050405020304" pitchFamily="18" charset="0"/>
              </a:rPr>
              <a:t>vaccine</a:t>
            </a:r>
            <a:r>
              <a:rPr lang="hu-HU" sz="1800" dirty="0">
                <a:latin typeface="Times" panose="02020603050405020304" pitchFamily="18" charset="0"/>
                <a:cs typeface="Times" panose="02020603050405020304" pitchFamily="18" charset="0"/>
              </a:rPr>
              <a:t>)</a:t>
            </a:r>
            <a:endParaRPr sz="1800" dirty="0">
              <a:latin typeface="Times" panose="02020603050405020304" pitchFamily="18" charset="0"/>
              <a:cs typeface="Times" panose="02020603050405020304" pitchFamily="18" charset="0"/>
            </a:endParaRPr>
          </a:p>
          <a:p>
            <a:pPr marL="1143000" lvl="2" indent="-228600" algn="l" rtl="0">
              <a:lnSpc>
                <a:spcPct val="90000"/>
              </a:lnSpc>
              <a:spcBef>
                <a:spcPts val="500"/>
              </a:spcBef>
              <a:spcAft>
                <a:spcPts val="0"/>
              </a:spcAft>
              <a:buClr>
                <a:schemeClr val="dk1"/>
              </a:buClr>
              <a:buSzPts val="2000"/>
              <a:buChar char="•"/>
            </a:pPr>
            <a:r>
              <a:rPr lang="hu-HU" dirty="0" err="1">
                <a:latin typeface="Times" panose="02020603050405020304" pitchFamily="18" charset="0"/>
                <a:cs typeface="Times" panose="02020603050405020304" pitchFamily="18" charset="0"/>
              </a:rPr>
              <a:t>Announcements</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on</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the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official</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governmental</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page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for</a:t>
            </a:r>
            <a:r>
              <a:rPr lang="hu-HU" dirty="0">
                <a:latin typeface="Times" panose="02020603050405020304" pitchFamily="18" charset="0"/>
                <a:cs typeface="Times" panose="02020603050405020304" pitchFamily="18" charset="0"/>
              </a:rPr>
              <a:t> COVID-19 </a:t>
            </a:r>
            <a:r>
              <a:rPr lang="hu-HU" dirty="0" err="1">
                <a:latin typeface="Times" panose="02020603050405020304" pitchFamily="18" charset="0"/>
                <a:cs typeface="Times" panose="02020603050405020304" pitchFamily="18" charset="0"/>
              </a:rPr>
              <a:t>pandemic</a:t>
            </a:r>
            <a:r>
              <a:rPr lang="hu-HU" dirty="0">
                <a:latin typeface="Times" panose="02020603050405020304" pitchFamily="18" charset="0"/>
                <a:cs typeface="Times" panose="02020603050405020304" pitchFamily="18" charset="0"/>
              </a:rPr>
              <a:t> (</a:t>
            </a:r>
            <a:r>
              <a:rPr lang="hu-HU" u="sng" dirty="0">
                <a:solidFill>
                  <a:schemeClr val="hlink"/>
                </a:solidFill>
                <a:latin typeface="Times" panose="02020603050405020304" pitchFamily="18" charset="0"/>
                <a:cs typeface="Times" panose="02020603050405020304" pitchFamily="18" charset="0"/>
                <a:hlinkClick r:id="rId3"/>
              </a:rPr>
              <a:t>https://koronavirus.gov.hu/</a:t>
            </a:r>
            <a:r>
              <a:rPr lang="hu-HU" dirty="0">
                <a:latin typeface="Times" panose="02020603050405020304" pitchFamily="18" charset="0"/>
                <a:cs typeface="Times" panose="02020603050405020304" pitchFamily="18" charset="0"/>
              </a:rPr>
              <a:t>)</a:t>
            </a:r>
            <a:endParaRPr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400"/>
              <a:buChar char="•"/>
            </a:pPr>
            <a:r>
              <a:rPr lang="hu-HU" dirty="0" err="1">
                <a:latin typeface="Times" panose="02020603050405020304" pitchFamily="18" charset="0"/>
                <a:cs typeface="Times" panose="02020603050405020304" pitchFamily="18" charset="0"/>
              </a:rPr>
              <a:t>literature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review</a:t>
            </a:r>
            <a:r>
              <a:rPr lang="hu-HU" dirty="0">
                <a:latin typeface="Times" panose="02020603050405020304" pitchFamily="18" charset="0"/>
                <a:cs typeface="Times" panose="02020603050405020304" pitchFamily="18" charset="0"/>
              </a:rPr>
              <a:t> of parallel </a:t>
            </a:r>
            <a:r>
              <a:rPr lang="hu-HU" dirty="0" err="1">
                <a:latin typeface="Times" panose="02020603050405020304" pitchFamily="18" charset="0"/>
                <a:cs typeface="Times" panose="02020603050405020304" pitchFamily="18" charset="0"/>
              </a:rPr>
              <a:t>pandemic-related</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research</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on</a:t>
            </a:r>
            <a:r>
              <a:rPr lang="hu-HU" dirty="0">
                <a:latin typeface="Times" panose="02020603050405020304" pitchFamily="18" charset="0"/>
                <a:cs typeface="Times" panose="02020603050405020304" pitchFamily="18" charset="0"/>
              </a:rPr>
              <a:t> Hungary (e. g. Szabó-</a:t>
            </a:r>
            <a:r>
              <a:rPr lang="hu-HU" dirty="0" err="1">
                <a:latin typeface="Times" panose="02020603050405020304" pitchFamily="18" charset="0"/>
                <a:cs typeface="Times" panose="02020603050405020304" pitchFamily="18" charset="0"/>
              </a:rPr>
              <a:t>Körösényi</a:t>
            </a:r>
            <a:r>
              <a:rPr lang="hu-HU" dirty="0">
                <a:latin typeface="Times" panose="02020603050405020304" pitchFamily="18" charset="0"/>
                <a:cs typeface="Times" panose="02020603050405020304" pitchFamily="18" charset="0"/>
              </a:rPr>
              <a:t>-</a:t>
            </a:r>
            <a:r>
              <a:rPr lang="hu-HU" dirty="0" err="1">
                <a:latin typeface="Times" panose="02020603050405020304" pitchFamily="18" charset="0"/>
                <a:cs typeface="Times" panose="02020603050405020304" pitchFamily="18" charset="0"/>
              </a:rPr>
              <a:t>Böcskei</a:t>
            </a:r>
            <a:r>
              <a:rPr lang="hu-HU" dirty="0">
                <a:latin typeface="Times" panose="02020603050405020304" pitchFamily="18" charset="0"/>
                <a:cs typeface="Times" panose="02020603050405020304" pitchFamily="18" charset="0"/>
              </a:rPr>
              <a:t> 2020)</a:t>
            </a:r>
            <a:endParaRPr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400"/>
              <a:buChar char="•"/>
            </a:pPr>
            <a:r>
              <a:rPr lang="hu-HU" dirty="0">
                <a:latin typeface="Times" panose="02020603050405020304" pitchFamily="18" charset="0"/>
                <a:cs typeface="Times" panose="02020603050405020304" pitchFamily="18" charset="0"/>
              </a:rPr>
              <a:t>mixed-</a:t>
            </a:r>
            <a:r>
              <a:rPr lang="hu-HU" dirty="0" err="1">
                <a:latin typeface="Times" panose="02020603050405020304" pitchFamily="18" charset="0"/>
                <a:cs typeface="Times" panose="02020603050405020304" pitchFamily="18" charset="0"/>
              </a:rPr>
              <a:t>method</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content</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analysis</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Maxqda</a:t>
            </a:r>
            <a:r>
              <a:rPr lang="hu-HU" dirty="0">
                <a:latin typeface="Times" panose="02020603050405020304" pitchFamily="18" charset="0"/>
                <a:cs typeface="Times" panose="02020603050405020304" pitchFamily="18" charset="0"/>
              </a:rPr>
              <a:t> 2022)</a:t>
            </a:r>
            <a:endParaRPr dirty="0">
              <a:latin typeface="Times" panose="02020603050405020304" pitchFamily="18" charset="0"/>
              <a:cs typeface="Times" panose="02020603050405020304" pitchFamily="18" charset="0"/>
            </a:endParaRPr>
          </a:p>
          <a:p>
            <a:pPr marL="1143000" lvl="2" indent="-228600" algn="l" rtl="0">
              <a:lnSpc>
                <a:spcPct val="90000"/>
              </a:lnSpc>
              <a:spcBef>
                <a:spcPts val="500"/>
              </a:spcBef>
              <a:spcAft>
                <a:spcPts val="0"/>
              </a:spcAft>
              <a:buClr>
                <a:schemeClr val="dk1"/>
              </a:buClr>
              <a:buSzPts val="2000"/>
              <a:buChar char="•"/>
            </a:pPr>
            <a:r>
              <a:rPr lang="hu-HU" dirty="0" err="1">
                <a:latin typeface="Times" panose="02020603050405020304" pitchFamily="18" charset="0"/>
                <a:cs typeface="Times" panose="02020603050405020304" pitchFamily="18" charset="0"/>
              </a:rPr>
              <a:t>comparative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study</a:t>
            </a:r>
            <a:r>
              <a:rPr lang="hu-HU" dirty="0">
                <a:latin typeface="Times" panose="02020603050405020304" pitchFamily="18" charset="0"/>
                <a:cs typeface="Times" panose="02020603050405020304" pitchFamily="18" charset="0"/>
              </a:rPr>
              <a:t>: Viktor </a:t>
            </a:r>
            <a:r>
              <a:rPr lang="hu-HU" dirty="0" err="1">
                <a:latin typeface="Times" panose="02020603050405020304" pitchFamily="18" charset="0"/>
                <a:cs typeface="Times" panose="02020603050405020304" pitchFamily="18" charset="0"/>
              </a:rPr>
              <a:t>Orbán’s</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pandemic</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speeches</a:t>
            </a:r>
            <a:r>
              <a:rPr lang="hu-HU" dirty="0">
                <a:latin typeface="Times" panose="02020603050405020304" pitchFamily="18" charset="0"/>
                <a:cs typeface="Times" panose="02020603050405020304" pitchFamily="18" charset="0"/>
              </a:rPr>
              <a:t> and </a:t>
            </a:r>
            <a:r>
              <a:rPr lang="hu-HU" dirty="0" err="1">
                <a:latin typeface="Times" panose="02020603050405020304" pitchFamily="18" charset="0"/>
                <a:cs typeface="Times" panose="02020603050405020304" pitchFamily="18" charset="0"/>
              </a:rPr>
              <a:t>previous</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campaign</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communication</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styles</a:t>
            </a:r>
            <a:r>
              <a:rPr lang="hu-HU" dirty="0">
                <a:latin typeface="Times" panose="02020603050405020304" pitchFamily="18" charset="0"/>
                <a:cs typeface="Times" panose="02020603050405020304" pitchFamily="18" charset="0"/>
              </a:rPr>
              <a:t>”</a:t>
            </a:r>
            <a:endParaRPr dirty="0">
              <a:latin typeface="Times" panose="02020603050405020304" pitchFamily="18" charset="0"/>
              <a:cs typeface="Times" panose="02020603050405020304" pitchFamily="18" charset="0"/>
            </a:endParaRPr>
          </a:p>
          <a:p>
            <a:pPr marL="228600" lvl="0" indent="-228600" algn="l" rtl="0">
              <a:lnSpc>
                <a:spcPct val="90000"/>
              </a:lnSpc>
              <a:spcBef>
                <a:spcPts val="1000"/>
              </a:spcBef>
              <a:spcAft>
                <a:spcPts val="0"/>
              </a:spcAft>
              <a:buClr>
                <a:schemeClr val="dk1"/>
              </a:buClr>
              <a:buSzPts val="2400"/>
              <a:buChar char="•"/>
            </a:pPr>
            <a:r>
              <a:rPr lang="hu-HU" sz="2400" b="1" dirty="0">
                <a:latin typeface="Times" panose="02020603050405020304" pitchFamily="18" charset="0"/>
                <a:cs typeface="Times" panose="02020603050405020304" pitchFamily="18" charset="0"/>
              </a:rPr>
              <a:t>Media </a:t>
            </a:r>
            <a:r>
              <a:rPr lang="hu-HU" sz="2400" b="1" dirty="0" err="1">
                <a:latin typeface="Times" panose="02020603050405020304" pitchFamily="18" charset="0"/>
                <a:cs typeface="Times" panose="02020603050405020304" pitchFamily="18" charset="0"/>
              </a:rPr>
              <a:t>appearance</a:t>
            </a:r>
            <a:r>
              <a:rPr lang="hu-HU" sz="2400" dirty="0">
                <a:latin typeface="Times" panose="02020603050405020304" pitchFamily="18" charset="0"/>
                <a:cs typeface="Times" panose="02020603050405020304" pitchFamily="18" charset="0"/>
              </a:rPr>
              <a:t>: </a:t>
            </a:r>
            <a:r>
              <a:rPr lang="hu-HU" sz="2400" u="sng" dirty="0">
                <a:solidFill>
                  <a:schemeClr val="hlink"/>
                </a:solidFill>
                <a:latin typeface="Times" panose="02020603050405020304" pitchFamily="18" charset="0"/>
                <a:cs typeface="Times" panose="02020603050405020304" pitchFamily="18" charset="0"/>
                <a:hlinkClick r:id="rId4"/>
              </a:rPr>
              <a:t>https://mandiner.hu/cikk/20221031_populizmus_covid_v4_kutatas</a:t>
            </a:r>
            <a:r>
              <a:rPr lang="hu-HU" sz="2400" dirty="0">
                <a:latin typeface="Times" panose="02020603050405020304" pitchFamily="18" charset="0"/>
                <a:cs typeface="Times" panose="02020603050405020304" pitchFamily="18" charset="0"/>
              </a:rPr>
              <a:t> </a:t>
            </a:r>
            <a:endParaRPr dirty="0">
              <a:latin typeface="Times" panose="02020603050405020304" pitchFamily="18" charset="0"/>
              <a:cs typeface="Times" panose="02020603050405020304" pitchFamily="18" charset="0"/>
            </a:endParaRPr>
          </a:p>
          <a:p>
            <a:pPr marL="228600" lvl="0" indent="-76200" algn="l" rtl="0">
              <a:lnSpc>
                <a:spcPct val="90000"/>
              </a:lnSpc>
              <a:spcBef>
                <a:spcPts val="1000"/>
              </a:spcBef>
              <a:spcAft>
                <a:spcPts val="0"/>
              </a:spcAft>
              <a:buClr>
                <a:schemeClr val="dk1"/>
              </a:buClr>
              <a:buSzPts val="2400"/>
              <a:buNone/>
            </a:pPr>
            <a:endParaRPr sz="2400" dirty="0">
              <a:latin typeface="Times" panose="02020603050405020304" pitchFamily="18" charset="0"/>
              <a:cs typeface="Times" panose="02020603050405020304" pitchFamily="18" charset="0"/>
            </a:endParaRPr>
          </a:p>
        </p:txBody>
      </p:sp>
      <p:pic>
        <p:nvPicPr>
          <p:cNvPr id="100" name="Google Shape;100;p3" descr="Logo - Visegrad Fund - Visegrad Fund"/>
          <p:cNvPicPr preferRelativeResize="0"/>
          <p:nvPr/>
        </p:nvPicPr>
        <p:blipFill rotWithShape="1">
          <a:blip r:embed="rId5">
            <a:alphaModFix/>
          </a:blip>
          <a:srcRect/>
          <a:stretch/>
        </p:blipFill>
        <p:spPr>
          <a:xfrm>
            <a:off x="9484743" y="117636"/>
            <a:ext cx="2590800" cy="1188085"/>
          </a:xfrm>
          <a:prstGeom prst="rect">
            <a:avLst/>
          </a:prstGeom>
          <a:noFill/>
          <a:ln>
            <a:noFill/>
          </a:ln>
        </p:spPr>
      </p:pic>
    </p:spTree>
    <p:extLst>
      <p:ext uri="{BB962C8B-B14F-4D97-AF65-F5344CB8AC3E}">
        <p14:creationId xmlns:p14="http://schemas.microsoft.com/office/powerpoint/2010/main" val="293741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body" idx="1"/>
          </p:nvPr>
        </p:nvSpPr>
        <p:spPr>
          <a:xfrm>
            <a:off x="528638" y="771525"/>
            <a:ext cx="10825162" cy="594360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hu-HU" b="1" i="1" dirty="0" err="1">
                <a:latin typeface="Times" panose="02020603050405020304" pitchFamily="18" charset="0"/>
                <a:cs typeface="Times" panose="02020603050405020304" pitchFamily="18" charset="0"/>
              </a:rPr>
              <a:t>Identifying</a:t>
            </a:r>
            <a:r>
              <a:rPr lang="hu-HU" b="1" i="1" dirty="0">
                <a:latin typeface="Times" panose="02020603050405020304" pitchFamily="18" charset="0"/>
                <a:cs typeface="Times" panose="02020603050405020304" pitchFamily="18" charset="0"/>
              </a:rPr>
              <a:t> </a:t>
            </a:r>
            <a:r>
              <a:rPr lang="hu-HU" b="1" i="1" dirty="0" err="1">
                <a:latin typeface="Times" panose="02020603050405020304" pitchFamily="18" charset="0"/>
                <a:cs typeface="Times" panose="02020603050405020304" pitchFamily="18" charset="0"/>
              </a:rPr>
              <a:t>the</a:t>
            </a:r>
            <a:r>
              <a:rPr lang="hu-HU" b="1" i="1" dirty="0">
                <a:latin typeface="Times" panose="02020603050405020304" pitchFamily="18" charset="0"/>
                <a:cs typeface="Times" panose="02020603050405020304" pitchFamily="18" charset="0"/>
              </a:rPr>
              <a:t> main </a:t>
            </a:r>
            <a:r>
              <a:rPr lang="hu-HU" b="1" i="1" dirty="0" err="1">
                <a:latin typeface="Times" panose="02020603050405020304" pitchFamily="18" charset="0"/>
                <a:cs typeface="Times" panose="02020603050405020304" pitchFamily="18" charset="0"/>
              </a:rPr>
              <a:t>values</a:t>
            </a:r>
            <a:r>
              <a:rPr lang="hu-HU" b="1" i="1" dirty="0">
                <a:latin typeface="Times" panose="02020603050405020304" pitchFamily="18" charset="0"/>
                <a:cs typeface="Times" panose="02020603050405020304" pitchFamily="18" charset="0"/>
              </a:rPr>
              <a:t> and </a:t>
            </a:r>
            <a:r>
              <a:rPr lang="hu-HU" b="1" i="1" dirty="0" err="1">
                <a:latin typeface="Times" panose="02020603050405020304" pitchFamily="18" charset="0"/>
                <a:cs typeface="Times" panose="02020603050405020304" pitchFamily="18" charset="0"/>
              </a:rPr>
              <a:t>priorities</a:t>
            </a:r>
            <a:endParaRPr b="1" i="1"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400"/>
              <a:buChar char="•"/>
            </a:pPr>
            <a:r>
              <a:rPr lang="hu-HU" dirty="0" err="1">
                <a:latin typeface="Times" panose="02020603050405020304" pitchFamily="18" charset="0"/>
                <a:cs typeface="Times" panose="02020603050405020304" pitchFamily="18" charset="0"/>
              </a:rPr>
              <a:t>low</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consistency</a:t>
            </a:r>
            <a:endParaRPr dirty="0">
              <a:latin typeface="Times" panose="02020603050405020304" pitchFamily="18" charset="0"/>
              <a:cs typeface="Times" panose="02020603050405020304" pitchFamily="18" charset="0"/>
            </a:endParaRPr>
          </a:p>
          <a:p>
            <a:pPr marL="1143000" lvl="2" indent="-228600" algn="l" rtl="0">
              <a:lnSpc>
                <a:spcPct val="90000"/>
              </a:lnSpc>
              <a:spcBef>
                <a:spcPts val="500"/>
              </a:spcBef>
              <a:spcAft>
                <a:spcPts val="0"/>
              </a:spcAft>
              <a:buClr>
                <a:schemeClr val="dk1"/>
              </a:buClr>
              <a:buSzPts val="2400"/>
              <a:buChar char="•"/>
            </a:pPr>
            <a:r>
              <a:rPr lang="hu-HU" sz="2400" dirty="0">
                <a:latin typeface="Times" panose="02020603050405020304" pitchFamily="18" charset="0"/>
                <a:cs typeface="Times" panose="02020603050405020304" pitchFamily="18" charset="0"/>
              </a:rPr>
              <a:t>1st </a:t>
            </a:r>
            <a:r>
              <a:rPr lang="hu-HU" sz="2400" dirty="0" err="1">
                <a:latin typeface="Times" panose="02020603050405020304" pitchFamily="18" charset="0"/>
                <a:cs typeface="Times" panose="02020603050405020304" pitchFamily="18" charset="0"/>
              </a:rPr>
              <a:t>wave</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citizens</a:t>
            </a:r>
            <a:r>
              <a:rPr lang="hu-HU" sz="2400" dirty="0">
                <a:latin typeface="Times" panose="02020603050405020304" pitchFamily="18" charset="0"/>
                <a:cs typeface="Times" panose="02020603050405020304" pitchFamily="18" charset="0"/>
              </a:rPr>
              <a:t>’ </a:t>
            </a:r>
            <a:r>
              <a:rPr lang="hu-HU" sz="2400" u="sng" dirty="0" err="1">
                <a:latin typeface="Times" panose="02020603050405020304" pitchFamily="18" charset="0"/>
                <a:cs typeface="Times" panose="02020603050405020304" pitchFamily="18" charset="0"/>
              </a:rPr>
              <a:t>health</a:t>
            </a:r>
            <a:r>
              <a:rPr lang="hu-HU" sz="2400" u="sng" dirty="0">
                <a:latin typeface="Times" panose="02020603050405020304" pitchFamily="18" charset="0"/>
                <a:cs typeface="Times" panose="02020603050405020304" pitchFamily="18" charset="0"/>
              </a:rPr>
              <a:t> over </a:t>
            </a:r>
            <a:r>
              <a:rPr lang="hu-HU" sz="2400" u="sng" dirty="0" err="1">
                <a:latin typeface="Times" panose="02020603050405020304" pitchFamily="18" charset="0"/>
                <a:cs typeface="Times" panose="02020603050405020304" pitchFamily="18" charset="0"/>
              </a:rPr>
              <a:t>economy</a:t>
            </a:r>
            <a:endParaRPr sz="2400" u="sng" dirty="0">
              <a:latin typeface="Times" panose="02020603050405020304" pitchFamily="18" charset="0"/>
              <a:cs typeface="Times" panose="02020603050405020304" pitchFamily="18" charset="0"/>
            </a:endParaRPr>
          </a:p>
          <a:p>
            <a:pPr marL="1143000" lvl="2" indent="-228600" algn="l" rtl="0">
              <a:lnSpc>
                <a:spcPct val="90000"/>
              </a:lnSpc>
              <a:spcBef>
                <a:spcPts val="500"/>
              </a:spcBef>
              <a:spcAft>
                <a:spcPts val="0"/>
              </a:spcAft>
              <a:buClr>
                <a:schemeClr val="dk1"/>
              </a:buClr>
              <a:buSzPts val="2400"/>
              <a:buChar char="•"/>
            </a:pPr>
            <a:r>
              <a:rPr lang="hu-HU" sz="2400" dirty="0">
                <a:latin typeface="Times" panose="02020603050405020304" pitchFamily="18" charset="0"/>
                <a:cs typeface="Times" panose="02020603050405020304" pitchFamily="18" charset="0"/>
              </a:rPr>
              <a:t>2nd </a:t>
            </a:r>
            <a:r>
              <a:rPr lang="hu-HU" sz="2400" dirty="0" err="1">
                <a:latin typeface="Times" panose="02020603050405020304" pitchFamily="18" charset="0"/>
                <a:cs typeface="Times" panose="02020603050405020304" pitchFamily="18" charset="0"/>
              </a:rPr>
              <a:t>wave</a:t>
            </a:r>
            <a:r>
              <a:rPr lang="hu-HU" sz="2400" dirty="0">
                <a:latin typeface="Times" panose="02020603050405020304" pitchFamily="18" charset="0"/>
                <a:cs typeface="Times" panose="02020603050405020304" pitchFamily="18" charset="0"/>
              </a:rPr>
              <a:t>: </a:t>
            </a:r>
            <a:r>
              <a:rPr lang="hu-HU" sz="2400" u="sng" dirty="0" err="1">
                <a:latin typeface="Times" panose="02020603050405020304" pitchFamily="18" charset="0"/>
                <a:cs typeface="Times" panose="02020603050405020304" pitchFamily="18" charset="0"/>
              </a:rPr>
              <a:t>protecting</a:t>
            </a:r>
            <a:r>
              <a:rPr lang="hu-HU" sz="2400" u="sng" dirty="0">
                <a:latin typeface="Times" panose="02020603050405020304" pitchFamily="18" charset="0"/>
                <a:cs typeface="Times" panose="02020603050405020304" pitchFamily="18" charset="0"/>
              </a:rPr>
              <a:t> </a:t>
            </a:r>
            <a:r>
              <a:rPr lang="hu-HU" sz="2400" u="sng" dirty="0" err="1">
                <a:latin typeface="Times" panose="02020603050405020304" pitchFamily="18" charset="0"/>
                <a:cs typeface="Times" panose="02020603050405020304" pitchFamily="18" charset="0"/>
              </a:rPr>
              <a:t>jobs</a:t>
            </a:r>
            <a:r>
              <a:rPr lang="hu-HU" sz="2400" u="sng" dirty="0">
                <a:latin typeface="Times" panose="02020603050405020304" pitchFamily="18" charset="0"/>
                <a:cs typeface="Times" panose="02020603050405020304" pitchFamily="18" charset="0"/>
              </a:rPr>
              <a:t> and </a:t>
            </a:r>
            <a:r>
              <a:rPr lang="hu-HU" sz="2400" u="sng" dirty="0" err="1">
                <a:latin typeface="Times" panose="02020603050405020304" pitchFamily="18" charset="0"/>
                <a:cs typeface="Times" panose="02020603050405020304" pitchFamily="18" charset="0"/>
              </a:rPr>
              <a:t>economy</a:t>
            </a:r>
            <a:r>
              <a:rPr lang="hu-HU" sz="2400" u="sng" dirty="0">
                <a:latin typeface="Times" panose="02020603050405020304" pitchFamily="18" charset="0"/>
                <a:cs typeface="Times" panose="02020603050405020304" pitchFamily="18" charset="0"/>
              </a:rPr>
              <a:t> </a:t>
            </a:r>
            <a:r>
              <a:rPr lang="hu-HU" sz="2400" dirty="0">
                <a:latin typeface="Times" panose="02020603050405020304" pitchFamily="18" charset="0"/>
                <a:cs typeface="Times" panose="02020603050405020304" pitchFamily="18" charset="0"/>
              </a:rPr>
              <a:t>has </a:t>
            </a:r>
            <a:r>
              <a:rPr lang="hu-HU" sz="2400" dirty="0" err="1">
                <a:latin typeface="Times" panose="02020603050405020304" pitchFamily="18" charset="0"/>
                <a:cs typeface="Times" panose="02020603050405020304" pitchFamily="18" charset="0"/>
              </a:rPr>
              <a:t>become</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the</a:t>
            </a:r>
            <a:r>
              <a:rPr lang="hu-HU" sz="2400" dirty="0">
                <a:latin typeface="Times" panose="02020603050405020304" pitchFamily="18" charset="0"/>
                <a:cs typeface="Times" panose="02020603050405020304" pitchFamily="18" charset="0"/>
              </a:rPr>
              <a:t> most </a:t>
            </a:r>
            <a:r>
              <a:rPr lang="hu-HU" sz="2400" dirty="0" err="1">
                <a:latin typeface="Times" panose="02020603050405020304" pitchFamily="18" charset="0"/>
                <a:cs typeface="Times" panose="02020603050405020304" pitchFamily="18" charset="0"/>
              </a:rPr>
              <a:t>salient</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topic</a:t>
            </a:r>
            <a:endParaRPr sz="2400" dirty="0">
              <a:latin typeface="Times" panose="02020603050405020304" pitchFamily="18" charset="0"/>
              <a:cs typeface="Times" panose="02020603050405020304" pitchFamily="18" charset="0"/>
            </a:endParaRPr>
          </a:p>
          <a:p>
            <a:pPr marL="1143000" lvl="2" indent="-228600" algn="l" rtl="0">
              <a:lnSpc>
                <a:spcPct val="90000"/>
              </a:lnSpc>
              <a:spcBef>
                <a:spcPts val="500"/>
              </a:spcBef>
              <a:spcAft>
                <a:spcPts val="0"/>
              </a:spcAft>
              <a:buClr>
                <a:schemeClr val="dk1"/>
              </a:buClr>
              <a:buSzPts val="2400"/>
              <a:buChar char="•"/>
            </a:pPr>
            <a:r>
              <a:rPr lang="hu-HU" sz="2400" dirty="0" err="1">
                <a:latin typeface="Times" panose="02020603050405020304" pitchFamily="18" charset="0"/>
                <a:cs typeface="Times" panose="02020603050405020304" pitchFamily="18" charset="0"/>
              </a:rPr>
              <a:t>controversial</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positions</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on</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vaccines</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among</a:t>
            </a:r>
            <a:r>
              <a:rPr lang="hu-HU" sz="2400" dirty="0">
                <a:latin typeface="Times" panose="02020603050405020304" pitchFamily="18" charset="0"/>
                <a:cs typeface="Times" panose="02020603050405020304" pitchFamily="18" charset="0"/>
              </a:rPr>
              <a:t> </a:t>
            </a:r>
            <a:r>
              <a:rPr lang="hu-HU" sz="2400" dirty="0" err="1">
                <a:latin typeface="Times" panose="02020603050405020304" pitchFamily="18" charset="0"/>
                <a:cs typeface="Times" panose="02020603050405020304" pitchFamily="18" charset="0"/>
              </a:rPr>
              <a:t>MPs</a:t>
            </a:r>
            <a:endParaRPr lang="hu-HU" sz="2400" dirty="0">
              <a:latin typeface="Times" panose="02020603050405020304" pitchFamily="18" charset="0"/>
              <a:cs typeface="Times" panose="02020603050405020304" pitchFamily="18" charset="0"/>
            </a:endParaRPr>
          </a:p>
          <a:p>
            <a:pPr marL="914400" lvl="2" indent="0" algn="l" rtl="0">
              <a:lnSpc>
                <a:spcPct val="90000"/>
              </a:lnSpc>
              <a:spcBef>
                <a:spcPts val="500"/>
              </a:spcBef>
              <a:spcAft>
                <a:spcPts val="0"/>
              </a:spcAft>
              <a:buClr>
                <a:schemeClr val="dk1"/>
              </a:buClr>
              <a:buSzPts val="2400"/>
              <a:buNone/>
            </a:pPr>
            <a:endParaRPr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400"/>
              <a:buChar char="•"/>
            </a:pPr>
            <a:r>
              <a:rPr lang="hu-HU" dirty="0" err="1">
                <a:latin typeface="Times" panose="02020603050405020304" pitchFamily="18" charset="0"/>
                <a:cs typeface="Times" panose="02020603050405020304" pitchFamily="18" charset="0"/>
              </a:rPr>
              <a:t>the</a:t>
            </a:r>
            <a:r>
              <a:rPr lang="hu-HU" dirty="0">
                <a:latin typeface="Times" panose="02020603050405020304" pitchFamily="18" charset="0"/>
                <a:cs typeface="Times" panose="02020603050405020304" pitchFamily="18" charset="0"/>
              </a:rPr>
              <a:t> decision is </a:t>
            </a:r>
            <a:r>
              <a:rPr lang="hu-HU" dirty="0" err="1">
                <a:latin typeface="Times" panose="02020603050405020304" pitchFamily="18" charset="0"/>
                <a:cs typeface="Times" panose="02020603050405020304" pitchFamily="18" charset="0"/>
              </a:rPr>
              <a:t>channeled</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into</a:t>
            </a:r>
            <a:r>
              <a:rPr lang="hu-HU" dirty="0">
                <a:latin typeface="Times" panose="02020603050405020304" pitchFamily="18" charset="0"/>
                <a:cs typeface="Times" panose="02020603050405020304" pitchFamily="18" charset="0"/>
              </a:rPr>
              <a:t> an </a:t>
            </a:r>
            <a:r>
              <a:rPr lang="hu-HU" dirty="0" err="1">
                <a:latin typeface="Times" panose="02020603050405020304" pitchFamily="18" charset="0"/>
                <a:cs typeface="Times" panose="02020603050405020304" pitchFamily="18" charset="0"/>
              </a:rPr>
              <a:t>often-used</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governmental</a:t>
            </a:r>
            <a:r>
              <a:rPr lang="hu-HU" dirty="0">
                <a:latin typeface="Times" panose="02020603050405020304" pitchFamily="18" charset="0"/>
                <a:cs typeface="Times" panose="02020603050405020304" pitchFamily="18" charset="0"/>
              </a:rPr>
              <a:t> </a:t>
            </a:r>
            <a:r>
              <a:rPr lang="hu-HU" u="sng" dirty="0" err="1">
                <a:latin typeface="Times" panose="02020603050405020304" pitchFamily="18" charset="0"/>
                <a:cs typeface="Times" panose="02020603050405020304" pitchFamily="18" charset="0"/>
              </a:rPr>
              <a:t>campaign</a:t>
            </a:r>
            <a:r>
              <a:rPr lang="hu-HU" u="sng" dirty="0">
                <a:latin typeface="Times" panose="02020603050405020304" pitchFamily="18" charset="0"/>
                <a:cs typeface="Times" panose="02020603050405020304" pitchFamily="18" charset="0"/>
              </a:rPr>
              <a:t> </a:t>
            </a:r>
            <a:r>
              <a:rPr lang="hu-HU" u="sng" dirty="0" err="1">
                <a:latin typeface="Times" panose="02020603050405020304" pitchFamily="18" charset="0"/>
                <a:cs typeface="Times" panose="02020603050405020304" pitchFamily="18" charset="0"/>
              </a:rPr>
              <a:t>tool</a:t>
            </a:r>
            <a:r>
              <a:rPr lang="hu-HU" u="sng"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a:t>
            </a:r>
            <a:r>
              <a:rPr lang="hu-HU" i="1" dirty="0">
                <a:latin typeface="Times" panose="02020603050405020304" pitchFamily="18" charset="0"/>
                <a:cs typeface="Times" panose="02020603050405020304" pitchFamily="18" charset="0"/>
              </a:rPr>
              <a:t>National </a:t>
            </a:r>
            <a:r>
              <a:rPr lang="hu-HU" i="1" dirty="0" err="1">
                <a:latin typeface="Times" panose="02020603050405020304" pitchFamily="18" charset="0"/>
                <a:cs typeface="Times" panose="02020603050405020304" pitchFamily="18" charset="0"/>
              </a:rPr>
              <a:t>Consultation</a:t>
            </a:r>
            <a:r>
              <a:rPr lang="hu-HU" dirty="0">
                <a:latin typeface="Times" panose="02020603050405020304" pitchFamily="18" charset="0"/>
                <a:cs typeface="Times" panose="02020603050405020304" pitchFamily="18" charset="0"/>
              </a:rPr>
              <a:t>)</a:t>
            </a:r>
            <a:endParaRPr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400"/>
              <a:buChar char="•"/>
            </a:pPr>
            <a:r>
              <a:rPr lang="hu-HU" dirty="0" err="1">
                <a:latin typeface="Times" panose="02020603050405020304" pitchFamily="18" charset="0"/>
                <a:cs typeface="Times" panose="02020603050405020304" pitchFamily="18" charset="0"/>
              </a:rPr>
              <a:t>pandemic-related</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decisions</a:t>
            </a:r>
            <a:r>
              <a:rPr lang="hu-HU" dirty="0">
                <a:latin typeface="Times" panose="02020603050405020304" pitchFamily="18" charset="0"/>
                <a:cs typeface="Times" panose="02020603050405020304" pitchFamily="18" charset="0"/>
              </a:rPr>
              <a:t>: </a:t>
            </a:r>
            <a:r>
              <a:rPr lang="hu-HU" i="1" u="sng" dirty="0" err="1">
                <a:latin typeface="Times" panose="02020603050405020304" pitchFamily="18" charset="0"/>
                <a:cs typeface="Times" panose="02020603050405020304" pitchFamily="18" charset="0"/>
              </a:rPr>
              <a:t>political</a:t>
            </a:r>
            <a:r>
              <a:rPr lang="hu-HU" i="1" u="sng" dirty="0">
                <a:latin typeface="Times" panose="02020603050405020304" pitchFamily="18" charset="0"/>
                <a:cs typeface="Times" panose="02020603050405020304" pitchFamily="18" charset="0"/>
              </a:rPr>
              <a:t> </a:t>
            </a:r>
            <a:r>
              <a:rPr lang="hu-HU" u="sng" dirty="0" err="1">
                <a:latin typeface="Times" panose="02020603050405020304" pitchFamily="18" charset="0"/>
                <a:cs typeface="Times" panose="02020603050405020304" pitchFamily="18" charset="0"/>
              </a:rPr>
              <a:t>factors</a:t>
            </a:r>
            <a:r>
              <a:rPr lang="hu-HU" u="sng" dirty="0">
                <a:latin typeface="Times" panose="02020603050405020304" pitchFamily="18" charset="0"/>
                <a:cs typeface="Times" panose="02020603050405020304" pitchFamily="18" charset="0"/>
              </a:rPr>
              <a:t> </a:t>
            </a:r>
            <a:r>
              <a:rPr lang="hu-HU" dirty="0">
                <a:latin typeface="Times" panose="02020603050405020304" pitchFamily="18" charset="0"/>
                <a:cs typeface="Times" panose="02020603050405020304" pitchFamily="18" charset="0"/>
              </a:rPr>
              <a:t>over </a:t>
            </a:r>
            <a:r>
              <a:rPr lang="hu-HU" i="1" dirty="0" err="1">
                <a:latin typeface="Times" panose="02020603050405020304" pitchFamily="18" charset="0"/>
                <a:cs typeface="Times" panose="02020603050405020304" pitchFamily="18" charset="0"/>
              </a:rPr>
              <a:t>technical</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factors</a:t>
            </a:r>
            <a:endParaRPr dirty="0">
              <a:latin typeface="Times" panose="02020603050405020304" pitchFamily="18" charset="0"/>
              <a:cs typeface="Times" panose="02020603050405020304" pitchFamily="18" charset="0"/>
            </a:endParaRPr>
          </a:p>
          <a:p>
            <a:pPr marL="685800" lvl="1" indent="-228600" algn="l" rtl="0">
              <a:lnSpc>
                <a:spcPct val="90000"/>
              </a:lnSpc>
              <a:spcBef>
                <a:spcPts val="500"/>
              </a:spcBef>
              <a:spcAft>
                <a:spcPts val="0"/>
              </a:spcAft>
              <a:buClr>
                <a:schemeClr val="dk1"/>
              </a:buClr>
              <a:buSzPts val="2400"/>
              <a:buChar char="•"/>
            </a:pPr>
            <a:r>
              <a:rPr lang="hu-HU" dirty="0" err="1">
                <a:latin typeface="Times" panose="02020603050405020304" pitchFamily="18" charset="0"/>
                <a:cs typeface="Times" panose="02020603050405020304" pitchFamily="18" charset="0"/>
              </a:rPr>
              <a:t>extensive</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stay</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at</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home</a:t>
            </a:r>
            <a:r>
              <a:rPr lang="hu-HU" dirty="0">
                <a:latin typeface="Times" panose="02020603050405020304" pitchFamily="18" charset="0"/>
                <a:cs typeface="Times" panose="02020603050405020304" pitchFamily="18" charset="0"/>
              </a:rPr>
              <a:t>” </a:t>
            </a:r>
            <a:r>
              <a:rPr lang="hu-HU" u="sng" dirty="0" err="1">
                <a:latin typeface="Times" panose="02020603050405020304" pitchFamily="18" charset="0"/>
                <a:cs typeface="Times" panose="02020603050405020304" pitchFamily="18" charset="0"/>
              </a:rPr>
              <a:t>campaign</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with</a:t>
            </a:r>
            <a:r>
              <a:rPr lang="hu-HU" dirty="0">
                <a:latin typeface="Times" panose="02020603050405020304" pitchFamily="18" charset="0"/>
                <a:cs typeface="Times" panose="02020603050405020304" pitchFamily="18" charset="0"/>
              </a:rPr>
              <a:t> </a:t>
            </a:r>
            <a:r>
              <a:rPr lang="hu-HU" dirty="0" err="1">
                <a:latin typeface="Times" panose="02020603050405020304" pitchFamily="18" charset="0"/>
                <a:cs typeface="Times" panose="02020603050405020304" pitchFamily="18" charset="0"/>
              </a:rPr>
              <a:t>celebrities</a:t>
            </a:r>
            <a:endParaRPr dirty="0">
              <a:latin typeface="Times" panose="02020603050405020304" pitchFamily="18" charset="0"/>
              <a:cs typeface="Times" panose="02020603050405020304" pitchFamily="18" charset="0"/>
            </a:endParaRPr>
          </a:p>
        </p:txBody>
      </p:sp>
      <p:pic>
        <p:nvPicPr>
          <p:cNvPr id="113" name="Google Shape;113;p5" descr="Logo - Visegrad Fund - Visegrad Fund"/>
          <p:cNvPicPr preferRelativeResize="0"/>
          <p:nvPr/>
        </p:nvPicPr>
        <p:blipFill rotWithShape="1">
          <a:blip r:embed="rId3">
            <a:alphaModFix/>
          </a:blip>
          <a:srcRect/>
          <a:stretch/>
        </p:blipFill>
        <p:spPr>
          <a:xfrm>
            <a:off x="9484743" y="117636"/>
            <a:ext cx="2590800" cy="1188085"/>
          </a:xfrm>
          <a:prstGeom prst="rect">
            <a:avLst/>
          </a:prstGeom>
          <a:noFill/>
          <a:ln>
            <a:noFill/>
          </a:ln>
        </p:spPr>
      </p:pic>
    </p:spTree>
    <p:extLst>
      <p:ext uri="{BB962C8B-B14F-4D97-AF65-F5344CB8AC3E}">
        <p14:creationId xmlns:p14="http://schemas.microsoft.com/office/powerpoint/2010/main" val="3035619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a:spLocks noGrp="1"/>
          </p:cNvSpPr>
          <p:nvPr>
            <p:ph type="title"/>
          </p:nvPr>
        </p:nvSpPr>
        <p:spPr>
          <a:xfrm>
            <a:off x="-1" y="48825"/>
            <a:ext cx="9661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B8C6"/>
              </a:buClr>
              <a:buSzPts val="4400"/>
              <a:buFont typeface="Calibri"/>
              <a:buNone/>
            </a:pPr>
            <a:r>
              <a:rPr lang="hu-HU" b="1" dirty="0">
                <a:solidFill>
                  <a:srgbClr val="32B8C6"/>
                </a:solidFill>
                <a:latin typeface="Times" panose="02020603050405020304" pitchFamily="18" charset="0"/>
                <a:cs typeface="Times" panose="02020603050405020304" pitchFamily="18" charset="0"/>
              </a:rPr>
              <a:t>Business </a:t>
            </a:r>
            <a:r>
              <a:rPr lang="hu-HU" b="1" dirty="0" err="1">
                <a:solidFill>
                  <a:srgbClr val="32B8C6"/>
                </a:solidFill>
                <a:latin typeface="Times" panose="02020603050405020304" pitchFamily="18" charset="0"/>
                <a:cs typeface="Times" panose="02020603050405020304" pitchFamily="18" charset="0"/>
              </a:rPr>
              <a:t>as</a:t>
            </a:r>
            <a:r>
              <a:rPr lang="hu-HU" b="1" dirty="0">
                <a:solidFill>
                  <a:srgbClr val="32B8C6"/>
                </a:solidFill>
                <a:latin typeface="Times" panose="02020603050405020304" pitchFamily="18" charset="0"/>
                <a:cs typeface="Times" panose="02020603050405020304" pitchFamily="18" charset="0"/>
              </a:rPr>
              <a:t> </a:t>
            </a:r>
            <a:r>
              <a:rPr lang="hu-HU" b="1" dirty="0" err="1">
                <a:solidFill>
                  <a:srgbClr val="32B8C6"/>
                </a:solidFill>
                <a:latin typeface="Times" panose="02020603050405020304" pitchFamily="18" charset="0"/>
                <a:cs typeface="Times" panose="02020603050405020304" pitchFamily="18" charset="0"/>
              </a:rPr>
              <a:t>usual</a:t>
            </a:r>
            <a:r>
              <a:rPr lang="hu-HU" b="1" dirty="0">
                <a:solidFill>
                  <a:srgbClr val="32B8C6"/>
                </a:solidFill>
                <a:latin typeface="Times" panose="02020603050405020304" pitchFamily="18" charset="0"/>
                <a:cs typeface="Times" panose="02020603050405020304" pitchFamily="18" charset="0"/>
              </a:rPr>
              <a:t>: </a:t>
            </a:r>
            <a:r>
              <a:rPr lang="hu-HU" b="1" dirty="0" err="1">
                <a:solidFill>
                  <a:srgbClr val="32B8C6"/>
                </a:solidFill>
                <a:latin typeface="Times" panose="02020603050405020304" pitchFamily="18" charset="0"/>
                <a:cs typeface="Times" panose="02020603050405020304" pitchFamily="18" charset="0"/>
              </a:rPr>
              <a:t>the</a:t>
            </a:r>
            <a:r>
              <a:rPr lang="hu-HU" b="1" dirty="0">
                <a:solidFill>
                  <a:srgbClr val="32B8C6"/>
                </a:solidFill>
                <a:latin typeface="Times" panose="02020603050405020304" pitchFamily="18" charset="0"/>
                <a:cs typeface="Times" panose="02020603050405020304" pitchFamily="18" charset="0"/>
              </a:rPr>
              <a:t> </a:t>
            </a:r>
            <a:r>
              <a:rPr lang="hu-HU" b="1" dirty="0" err="1">
                <a:solidFill>
                  <a:srgbClr val="32B8C6"/>
                </a:solidFill>
                <a:latin typeface="Times" panose="02020603050405020304" pitchFamily="18" charset="0"/>
                <a:cs typeface="Times" panose="02020603050405020304" pitchFamily="18" charset="0"/>
              </a:rPr>
              <a:t>communication</a:t>
            </a:r>
            <a:r>
              <a:rPr lang="hu-HU" b="1" dirty="0">
                <a:solidFill>
                  <a:srgbClr val="32B8C6"/>
                </a:solidFill>
                <a:latin typeface="Times" panose="02020603050405020304" pitchFamily="18" charset="0"/>
                <a:cs typeface="Times" panose="02020603050405020304" pitchFamily="18" charset="0"/>
              </a:rPr>
              <a:t> </a:t>
            </a:r>
            <a:r>
              <a:rPr lang="hu-HU" b="1" dirty="0" err="1">
                <a:solidFill>
                  <a:srgbClr val="32B8C6"/>
                </a:solidFill>
                <a:latin typeface="Times" panose="02020603050405020304" pitchFamily="18" charset="0"/>
                <a:cs typeface="Times" panose="02020603050405020304" pitchFamily="18" charset="0"/>
              </a:rPr>
              <a:t>style</a:t>
            </a:r>
            <a:r>
              <a:rPr lang="hu-HU" b="1" dirty="0">
                <a:solidFill>
                  <a:srgbClr val="32B8C6"/>
                </a:solidFill>
                <a:latin typeface="Times" panose="02020603050405020304" pitchFamily="18" charset="0"/>
                <a:cs typeface="Times" panose="02020603050405020304" pitchFamily="18" charset="0"/>
              </a:rPr>
              <a:t> of Viktor Orbán in </a:t>
            </a:r>
            <a:r>
              <a:rPr lang="hu-HU" b="1" dirty="0" err="1">
                <a:solidFill>
                  <a:srgbClr val="32B8C6"/>
                </a:solidFill>
                <a:latin typeface="Times" panose="02020603050405020304" pitchFamily="18" charset="0"/>
                <a:cs typeface="Times" panose="02020603050405020304" pitchFamily="18" charset="0"/>
              </a:rPr>
              <a:t>the</a:t>
            </a:r>
            <a:r>
              <a:rPr lang="hu-HU" b="1" dirty="0">
                <a:solidFill>
                  <a:srgbClr val="32B8C6"/>
                </a:solidFill>
                <a:latin typeface="Times" panose="02020603050405020304" pitchFamily="18" charset="0"/>
                <a:cs typeface="Times" panose="02020603050405020304" pitchFamily="18" charset="0"/>
              </a:rPr>
              <a:t> </a:t>
            </a:r>
            <a:r>
              <a:rPr lang="hu-HU" b="1" dirty="0" err="1">
                <a:solidFill>
                  <a:srgbClr val="32B8C6"/>
                </a:solidFill>
                <a:latin typeface="Times" panose="02020603050405020304" pitchFamily="18" charset="0"/>
                <a:cs typeface="Times" panose="02020603050405020304" pitchFamily="18" charset="0"/>
              </a:rPr>
              <a:t>epidemic</a:t>
            </a:r>
            <a:endParaRPr b="1" dirty="0">
              <a:solidFill>
                <a:srgbClr val="32B8C6"/>
              </a:solidFill>
              <a:latin typeface="Times" panose="02020603050405020304" pitchFamily="18" charset="0"/>
              <a:cs typeface="Times" panose="02020603050405020304" pitchFamily="18" charset="0"/>
            </a:endParaRPr>
          </a:p>
        </p:txBody>
      </p:sp>
      <p:pic>
        <p:nvPicPr>
          <p:cNvPr id="147" name="Google Shape;147;p10" descr="Logo - Visegrad Fund - Visegrad Fund"/>
          <p:cNvPicPr preferRelativeResize="0"/>
          <p:nvPr/>
        </p:nvPicPr>
        <p:blipFill rotWithShape="1">
          <a:blip r:embed="rId3">
            <a:alphaModFix/>
          </a:blip>
          <a:srcRect/>
          <a:stretch/>
        </p:blipFill>
        <p:spPr>
          <a:xfrm>
            <a:off x="9484743" y="117636"/>
            <a:ext cx="2590800" cy="1188085"/>
          </a:xfrm>
          <a:prstGeom prst="rect">
            <a:avLst/>
          </a:prstGeom>
          <a:noFill/>
          <a:ln>
            <a:noFill/>
          </a:ln>
        </p:spPr>
      </p:pic>
      <p:sp>
        <p:nvSpPr>
          <p:cNvPr id="148" name="Google Shape;148;p10"/>
          <p:cNvSpPr txBox="1"/>
          <p:nvPr/>
        </p:nvSpPr>
        <p:spPr>
          <a:xfrm>
            <a:off x="141500" y="1556500"/>
            <a:ext cx="5641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u-HU" sz="1600" dirty="0">
                <a:latin typeface="Times New Roman"/>
                <a:ea typeface="Times New Roman"/>
                <a:cs typeface="Times New Roman"/>
                <a:sym typeface="Times New Roman"/>
              </a:rPr>
              <a:t>Time </a:t>
            </a:r>
            <a:r>
              <a:rPr lang="hu-HU" sz="1600" dirty="0" err="1">
                <a:latin typeface="Times New Roman"/>
                <a:ea typeface="Times New Roman"/>
                <a:cs typeface="Times New Roman"/>
                <a:sym typeface="Times New Roman"/>
              </a:rPr>
              <a:t>range</a:t>
            </a:r>
            <a:r>
              <a:rPr lang="hu-HU" sz="1600" dirty="0">
                <a:latin typeface="Times New Roman"/>
                <a:ea typeface="Times New Roman"/>
                <a:cs typeface="Times New Roman"/>
                <a:sym typeface="Times New Roman"/>
              </a:rPr>
              <a:t>: </a:t>
            </a:r>
            <a:r>
              <a:rPr lang="hu-HU" sz="1600" dirty="0" err="1">
                <a:solidFill>
                  <a:schemeClr val="dk1"/>
                </a:solidFill>
                <a:latin typeface="Times New Roman"/>
                <a:ea typeface="Times New Roman"/>
                <a:cs typeface="Times New Roman"/>
                <a:sym typeface="Times New Roman"/>
              </a:rPr>
              <a:t>between</a:t>
            </a:r>
            <a:r>
              <a:rPr lang="hu-HU" sz="1600" dirty="0">
                <a:solidFill>
                  <a:schemeClr val="dk1"/>
                </a:solidFill>
                <a:latin typeface="Times New Roman"/>
                <a:ea typeface="Times New Roman"/>
                <a:cs typeface="Times New Roman"/>
                <a:sym typeface="Times New Roman"/>
              </a:rPr>
              <a:t> 5 </a:t>
            </a:r>
            <a:r>
              <a:rPr lang="hu-HU" sz="1600" dirty="0" err="1">
                <a:solidFill>
                  <a:schemeClr val="dk1"/>
                </a:solidFill>
                <a:latin typeface="Times New Roman"/>
                <a:ea typeface="Times New Roman"/>
                <a:cs typeface="Times New Roman"/>
                <a:sym typeface="Times New Roman"/>
              </a:rPr>
              <a:t>March</a:t>
            </a:r>
            <a:r>
              <a:rPr lang="hu-HU" sz="1600" dirty="0">
                <a:solidFill>
                  <a:schemeClr val="dk1"/>
                </a:solidFill>
                <a:latin typeface="Times New Roman"/>
                <a:ea typeface="Times New Roman"/>
                <a:cs typeface="Times New Roman"/>
                <a:sym typeface="Times New Roman"/>
              </a:rPr>
              <a:t> 2020 and 17 </a:t>
            </a:r>
            <a:r>
              <a:rPr lang="hu-HU" sz="1600" dirty="0" err="1">
                <a:solidFill>
                  <a:schemeClr val="dk1"/>
                </a:solidFill>
                <a:latin typeface="Times New Roman"/>
                <a:ea typeface="Times New Roman"/>
                <a:cs typeface="Times New Roman"/>
                <a:sym typeface="Times New Roman"/>
              </a:rPr>
              <a:t>February</a:t>
            </a:r>
            <a:r>
              <a:rPr lang="hu-HU" sz="1600" dirty="0">
                <a:solidFill>
                  <a:schemeClr val="dk1"/>
                </a:solidFill>
                <a:latin typeface="Times New Roman"/>
                <a:ea typeface="Times New Roman"/>
                <a:cs typeface="Times New Roman"/>
                <a:sym typeface="Times New Roman"/>
              </a:rPr>
              <a:t> 2021 </a:t>
            </a:r>
            <a:endParaRPr sz="1600" dirty="0">
              <a:latin typeface="Times New Roman"/>
              <a:ea typeface="Times New Roman"/>
              <a:cs typeface="Times New Roman"/>
              <a:sym typeface="Times New Roman"/>
            </a:endParaRPr>
          </a:p>
        </p:txBody>
      </p:sp>
      <p:sp>
        <p:nvSpPr>
          <p:cNvPr id="149" name="Google Shape;149;p10"/>
          <p:cNvSpPr txBox="1"/>
          <p:nvPr/>
        </p:nvSpPr>
        <p:spPr>
          <a:xfrm>
            <a:off x="256150" y="2218300"/>
            <a:ext cx="1828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u-HU" sz="1600">
                <a:latin typeface="Times New Roman"/>
                <a:ea typeface="Times New Roman"/>
                <a:cs typeface="Times New Roman"/>
                <a:sym typeface="Times New Roman"/>
              </a:rPr>
              <a:t>No. of speeches: 51</a:t>
            </a:r>
            <a:endParaRPr sz="1600">
              <a:latin typeface="Times New Roman"/>
              <a:ea typeface="Times New Roman"/>
              <a:cs typeface="Times New Roman"/>
              <a:sym typeface="Times New Roman"/>
            </a:endParaRPr>
          </a:p>
        </p:txBody>
      </p:sp>
      <p:sp>
        <p:nvSpPr>
          <p:cNvPr id="150" name="Google Shape;150;p10"/>
          <p:cNvSpPr txBox="1"/>
          <p:nvPr/>
        </p:nvSpPr>
        <p:spPr>
          <a:xfrm>
            <a:off x="5179358" y="2963700"/>
            <a:ext cx="6773100" cy="38943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1200"/>
              </a:spcBef>
              <a:spcAft>
                <a:spcPts val="0"/>
              </a:spcAft>
              <a:buNone/>
            </a:pPr>
            <a:r>
              <a:rPr lang="hu-HU" b="1" dirty="0">
                <a:solidFill>
                  <a:schemeClr val="dk1"/>
                </a:solidFill>
                <a:latin typeface="Times New Roman"/>
                <a:ea typeface="Times New Roman"/>
                <a:cs typeface="Times New Roman"/>
                <a:sym typeface="Times New Roman"/>
              </a:rPr>
              <a:t>H1:</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Nationalism</a:t>
            </a:r>
            <a:r>
              <a:rPr lang="hu-HU" dirty="0">
                <a:solidFill>
                  <a:schemeClr val="dk1"/>
                </a:solidFill>
                <a:latin typeface="Times New Roman"/>
                <a:ea typeface="Times New Roman"/>
                <a:cs typeface="Times New Roman"/>
                <a:sym typeface="Times New Roman"/>
              </a:rPr>
              <a:t> is </a:t>
            </a:r>
            <a:r>
              <a:rPr lang="hu-HU" dirty="0" err="1">
                <a:solidFill>
                  <a:schemeClr val="dk1"/>
                </a:solidFill>
                <a:latin typeface="Times New Roman"/>
                <a:ea typeface="Times New Roman"/>
                <a:cs typeface="Times New Roman"/>
                <a:sym typeface="Times New Roman"/>
              </a:rPr>
              <a:t>the</a:t>
            </a:r>
            <a:r>
              <a:rPr lang="hu-HU" dirty="0">
                <a:solidFill>
                  <a:schemeClr val="dk1"/>
                </a:solidFill>
                <a:latin typeface="Times New Roman"/>
                <a:ea typeface="Times New Roman"/>
                <a:cs typeface="Times New Roman"/>
                <a:sym typeface="Times New Roman"/>
              </a:rPr>
              <a:t> most </a:t>
            </a:r>
            <a:r>
              <a:rPr lang="hu-HU" dirty="0" err="1">
                <a:solidFill>
                  <a:schemeClr val="dk1"/>
                </a:solidFill>
                <a:latin typeface="Times New Roman"/>
                <a:ea typeface="Times New Roman"/>
                <a:cs typeface="Times New Roman"/>
                <a:sym typeface="Times New Roman"/>
              </a:rPr>
              <a:t>frequent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topic</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category</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characterizing</a:t>
            </a:r>
            <a:r>
              <a:rPr lang="hu-HU" dirty="0">
                <a:solidFill>
                  <a:schemeClr val="dk1"/>
                </a:solidFill>
                <a:latin typeface="Times New Roman"/>
                <a:ea typeface="Times New Roman"/>
                <a:cs typeface="Times New Roman"/>
                <a:sym typeface="Times New Roman"/>
              </a:rPr>
              <a:t> Viktor </a:t>
            </a:r>
            <a:r>
              <a:rPr lang="hu-HU" dirty="0" err="1">
                <a:solidFill>
                  <a:schemeClr val="dk1"/>
                </a:solidFill>
                <a:latin typeface="Times New Roman"/>
                <a:ea typeface="Times New Roman"/>
                <a:cs typeface="Times New Roman"/>
                <a:sym typeface="Times New Roman"/>
              </a:rPr>
              <a:t>Orbán’s</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speeches</a:t>
            </a:r>
            <a:r>
              <a:rPr lang="hu-HU" dirty="0">
                <a:solidFill>
                  <a:schemeClr val="dk1"/>
                </a:solidFill>
                <a:latin typeface="Times New Roman"/>
                <a:ea typeface="Times New Roman"/>
                <a:cs typeface="Times New Roman"/>
                <a:sym typeface="Times New Roman"/>
              </a:rPr>
              <a:t>.</a:t>
            </a:r>
            <a:endParaRPr dirty="0">
              <a:solidFill>
                <a:schemeClr val="dk1"/>
              </a:solidFill>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b="1" dirty="0">
                <a:solidFill>
                  <a:schemeClr val="dk1"/>
                </a:solidFill>
                <a:latin typeface="Times New Roman"/>
                <a:ea typeface="Times New Roman"/>
                <a:cs typeface="Times New Roman"/>
                <a:sym typeface="Times New Roman"/>
              </a:rPr>
              <a:t>RQ1: </a:t>
            </a:r>
            <a:r>
              <a:rPr lang="hu-HU" dirty="0" err="1">
                <a:solidFill>
                  <a:schemeClr val="dk1"/>
                </a:solidFill>
                <a:latin typeface="Times New Roman"/>
                <a:ea typeface="Times New Roman"/>
                <a:cs typeface="Times New Roman"/>
                <a:sym typeface="Times New Roman"/>
              </a:rPr>
              <a:t>To</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what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extent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do</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topic</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categories</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emerge</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within</a:t>
            </a:r>
            <a:r>
              <a:rPr lang="hu-HU" dirty="0">
                <a:solidFill>
                  <a:schemeClr val="dk1"/>
                </a:solidFill>
                <a:latin typeface="Times New Roman"/>
                <a:ea typeface="Times New Roman"/>
                <a:cs typeface="Times New Roman"/>
                <a:sym typeface="Times New Roman"/>
              </a:rPr>
              <a:t> Viktor </a:t>
            </a:r>
            <a:r>
              <a:rPr lang="hu-HU" dirty="0" err="1">
                <a:solidFill>
                  <a:schemeClr val="dk1"/>
                </a:solidFill>
                <a:latin typeface="Times New Roman"/>
                <a:ea typeface="Times New Roman"/>
                <a:cs typeface="Times New Roman"/>
                <a:sym typeface="Times New Roman"/>
              </a:rPr>
              <a:t>Orbán’s</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speeches</a:t>
            </a:r>
            <a:r>
              <a:rPr lang="hu-HU" dirty="0">
                <a:solidFill>
                  <a:schemeClr val="dk1"/>
                </a:solidFill>
                <a:latin typeface="Times New Roman"/>
                <a:ea typeface="Times New Roman"/>
                <a:cs typeface="Times New Roman"/>
                <a:sym typeface="Times New Roman"/>
              </a:rPr>
              <a:t>?</a:t>
            </a:r>
            <a:endParaRPr dirty="0">
              <a:solidFill>
                <a:schemeClr val="dk1"/>
              </a:solidFill>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b="1" dirty="0">
                <a:solidFill>
                  <a:schemeClr val="dk1"/>
                </a:solidFill>
                <a:latin typeface="Times New Roman"/>
                <a:ea typeface="Times New Roman"/>
                <a:cs typeface="Times New Roman"/>
                <a:sym typeface="Times New Roman"/>
              </a:rPr>
              <a:t>H2:</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People-centrism</a:t>
            </a:r>
            <a:r>
              <a:rPr lang="hu-HU" dirty="0">
                <a:solidFill>
                  <a:schemeClr val="dk1"/>
                </a:solidFill>
                <a:latin typeface="Times New Roman"/>
                <a:ea typeface="Times New Roman"/>
                <a:cs typeface="Times New Roman"/>
                <a:sym typeface="Times New Roman"/>
              </a:rPr>
              <a:t> is </a:t>
            </a:r>
            <a:r>
              <a:rPr lang="hu-HU" dirty="0" err="1">
                <a:solidFill>
                  <a:schemeClr val="dk1"/>
                </a:solidFill>
                <a:latin typeface="Times New Roman"/>
                <a:ea typeface="Times New Roman"/>
                <a:cs typeface="Times New Roman"/>
                <a:sym typeface="Times New Roman"/>
              </a:rPr>
              <a:t>the</a:t>
            </a:r>
            <a:r>
              <a:rPr lang="hu-HU" dirty="0">
                <a:solidFill>
                  <a:schemeClr val="dk1"/>
                </a:solidFill>
                <a:latin typeface="Times New Roman"/>
                <a:ea typeface="Times New Roman"/>
                <a:cs typeface="Times New Roman"/>
                <a:sym typeface="Times New Roman"/>
              </a:rPr>
              <a:t> most </a:t>
            </a:r>
            <a:r>
              <a:rPr lang="hu-HU" dirty="0" err="1">
                <a:solidFill>
                  <a:schemeClr val="dk1"/>
                </a:solidFill>
                <a:latin typeface="Times New Roman"/>
                <a:ea typeface="Times New Roman"/>
                <a:cs typeface="Times New Roman"/>
                <a:sym typeface="Times New Roman"/>
              </a:rPr>
              <a:t>frequent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feature</a:t>
            </a:r>
            <a:r>
              <a:rPr lang="hu-HU" dirty="0">
                <a:solidFill>
                  <a:schemeClr val="dk1"/>
                </a:solidFill>
                <a:latin typeface="Times New Roman"/>
                <a:ea typeface="Times New Roman"/>
                <a:cs typeface="Times New Roman"/>
                <a:sym typeface="Times New Roman"/>
              </a:rPr>
              <a:t> of </a:t>
            </a:r>
            <a:r>
              <a:rPr lang="hu-HU" dirty="0" err="1">
                <a:solidFill>
                  <a:schemeClr val="dk1"/>
                </a:solidFill>
                <a:latin typeface="Times New Roman"/>
                <a:ea typeface="Times New Roman"/>
                <a:cs typeface="Times New Roman"/>
                <a:sym typeface="Times New Roman"/>
              </a:rPr>
              <a:t>the</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populist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style</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within</a:t>
            </a:r>
            <a:r>
              <a:rPr lang="hu-HU" dirty="0">
                <a:solidFill>
                  <a:schemeClr val="dk1"/>
                </a:solidFill>
                <a:latin typeface="Times New Roman"/>
                <a:ea typeface="Times New Roman"/>
                <a:cs typeface="Times New Roman"/>
                <a:sym typeface="Times New Roman"/>
              </a:rPr>
              <a:t> Viktor </a:t>
            </a:r>
            <a:r>
              <a:rPr lang="hu-HU" dirty="0" err="1">
                <a:solidFill>
                  <a:schemeClr val="dk1"/>
                </a:solidFill>
                <a:latin typeface="Times New Roman"/>
                <a:ea typeface="Times New Roman"/>
                <a:cs typeface="Times New Roman"/>
                <a:sym typeface="Times New Roman"/>
              </a:rPr>
              <a:t>Orbán’s</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speeches</a:t>
            </a:r>
            <a:r>
              <a:rPr lang="hu-HU" dirty="0">
                <a:solidFill>
                  <a:schemeClr val="dk1"/>
                </a:solidFill>
                <a:latin typeface="Times New Roman"/>
                <a:ea typeface="Times New Roman"/>
                <a:cs typeface="Times New Roman"/>
                <a:sym typeface="Times New Roman"/>
              </a:rPr>
              <a:t>.</a:t>
            </a:r>
            <a:endParaRPr dirty="0">
              <a:solidFill>
                <a:schemeClr val="dk1"/>
              </a:solidFill>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b="1" dirty="0">
                <a:solidFill>
                  <a:schemeClr val="dk1"/>
                </a:solidFill>
                <a:latin typeface="Times New Roman"/>
                <a:ea typeface="Times New Roman"/>
                <a:cs typeface="Times New Roman"/>
                <a:sym typeface="Times New Roman"/>
              </a:rPr>
              <a:t>RQ2:</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To</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what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extent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anti-elitism</a:t>
            </a:r>
            <a:r>
              <a:rPr lang="hu-HU" dirty="0">
                <a:solidFill>
                  <a:schemeClr val="dk1"/>
                </a:solidFill>
                <a:latin typeface="Times New Roman"/>
                <a:ea typeface="Times New Roman"/>
                <a:cs typeface="Times New Roman"/>
                <a:sym typeface="Times New Roman"/>
              </a:rPr>
              <a:t> and </a:t>
            </a:r>
            <a:r>
              <a:rPr lang="hu-HU" dirty="0" err="1">
                <a:solidFill>
                  <a:schemeClr val="dk1"/>
                </a:solidFill>
                <a:latin typeface="Times New Roman"/>
                <a:ea typeface="Times New Roman"/>
                <a:cs typeface="Times New Roman"/>
                <a:sym typeface="Times New Roman"/>
              </a:rPr>
              <a:t>the</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volonté</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general</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do</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emerge</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within</a:t>
            </a:r>
            <a:r>
              <a:rPr lang="hu-HU" dirty="0">
                <a:solidFill>
                  <a:schemeClr val="dk1"/>
                </a:solidFill>
                <a:latin typeface="Times New Roman"/>
                <a:ea typeface="Times New Roman"/>
                <a:cs typeface="Times New Roman"/>
                <a:sym typeface="Times New Roman"/>
              </a:rPr>
              <a:t> Viktor </a:t>
            </a:r>
            <a:r>
              <a:rPr lang="hu-HU" dirty="0" err="1">
                <a:solidFill>
                  <a:schemeClr val="dk1"/>
                </a:solidFill>
                <a:latin typeface="Times New Roman"/>
                <a:ea typeface="Times New Roman"/>
                <a:cs typeface="Times New Roman"/>
                <a:sym typeface="Times New Roman"/>
              </a:rPr>
              <a:t>Orbán’s</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speeches</a:t>
            </a:r>
            <a:r>
              <a:rPr lang="hu-HU" dirty="0">
                <a:solidFill>
                  <a:schemeClr val="dk1"/>
                </a:solidFill>
                <a:latin typeface="Times New Roman"/>
                <a:ea typeface="Times New Roman"/>
                <a:cs typeface="Times New Roman"/>
                <a:sym typeface="Times New Roman"/>
              </a:rPr>
              <a:t>? </a:t>
            </a:r>
            <a:endParaRPr dirty="0">
              <a:solidFill>
                <a:schemeClr val="dk1"/>
              </a:solidFill>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b="1" dirty="0">
                <a:solidFill>
                  <a:schemeClr val="dk1"/>
                </a:solidFill>
                <a:latin typeface="Times New Roman"/>
                <a:ea typeface="Times New Roman"/>
                <a:cs typeface="Times New Roman"/>
                <a:sym typeface="Times New Roman"/>
              </a:rPr>
              <a:t>RQ3:</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How</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many</a:t>
            </a:r>
            <a:r>
              <a:rPr lang="hu-HU" dirty="0">
                <a:solidFill>
                  <a:schemeClr val="dk1"/>
                </a:solidFill>
                <a:latin typeface="Times New Roman"/>
                <a:ea typeface="Times New Roman"/>
                <a:cs typeface="Times New Roman"/>
                <a:sym typeface="Times New Roman"/>
              </a:rPr>
              <a:t> explicit </a:t>
            </a:r>
            <a:r>
              <a:rPr lang="hu-HU" dirty="0" err="1">
                <a:solidFill>
                  <a:schemeClr val="dk1"/>
                </a:solidFill>
                <a:latin typeface="Times New Roman"/>
                <a:ea typeface="Times New Roman"/>
                <a:cs typeface="Times New Roman"/>
                <a:sym typeface="Times New Roman"/>
              </a:rPr>
              <a:t>populist</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messages</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do</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emerge</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within</a:t>
            </a:r>
            <a:r>
              <a:rPr lang="hu-HU" dirty="0">
                <a:solidFill>
                  <a:schemeClr val="dk1"/>
                </a:solidFill>
                <a:latin typeface="Times New Roman"/>
                <a:ea typeface="Times New Roman"/>
                <a:cs typeface="Times New Roman"/>
                <a:sym typeface="Times New Roman"/>
              </a:rPr>
              <a:t> Viktor </a:t>
            </a:r>
            <a:r>
              <a:rPr lang="hu-HU" dirty="0" err="1">
                <a:solidFill>
                  <a:schemeClr val="dk1"/>
                </a:solidFill>
                <a:latin typeface="Times New Roman"/>
                <a:ea typeface="Times New Roman"/>
                <a:cs typeface="Times New Roman"/>
                <a:sym typeface="Times New Roman"/>
              </a:rPr>
              <a:t>Orbán’s</a:t>
            </a:r>
            <a:r>
              <a:rPr lang="hu-HU" dirty="0">
                <a:solidFill>
                  <a:schemeClr val="dk1"/>
                </a:solidFill>
                <a:latin typeface="Times New Roman"/>
                <a:ea typeface="Times New Roman"/>
                <a:cs typeface="Times New Roman"/>
                <a:sym typeface="Times New Roman"/>
              </a:rPr>
              <a:t> </a:t>
            </a:r>
            <a:r>
              <a:rPr lang="hu-HU" dirty="0" err="1">
                <a:solidFill>
                  <a:schemeClr val="dk1"/>
                </a:solidFill>
                <a:latin typeface="Times New Roman"/>
                <a:ea typeface="Times New Roman"/>
                <a:cs typeface="Times New Roman"/>
                <a:sym typeface="Times New Roman"/>
              </a:rPr>
              <a:t>speeches</a:t>
            </a:r>
            <a:r>
              <a:rPr lang="hu-HU" dirty="0">
                <a:solidFill>
                  <a:schemeClr val="dk1"/>
                </a:solidFill>
                <a:latin typeface="Times New Roman"/>
                <a:ea typeface="Times New Roman"/>
                <a:cs typeface="Times New Roman"/>
                <a:sym typeface="Times New Roman"/>
              </a:rPr>
              <a:t>?</a:t>
            </a:r>
            <a:endParaRPr dirty="0">
              <a:solidFill>
                <a:schemeClr val="dk1"/>
              </a:solidFill>
              <a:latin typeface="Times New Roman"/>
              <a:ea typeface="Times New Roman"/>
              <a:cs typeface="Times New Roman"/>
              <a:sym typeface="Times New Roman"/>
            </a:endParaRPr>
          </a:p>
          <a:p>
            <a:pPr marL="0" lvl="0" indent="0" algn="just" rtl="0">
              <a:lnSpc>
                <a:spcPct val="150000"/>
              </a:lnSpc>
              <a:spcBef>
                <a:spcPts val="120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sz="1600" dirty="0">
              <a:latin typeface="Times New Roman"/>
              <a:ea typeface="Times New Roman"/>
              <a:cs typeface="Times New Roman"/>
              <a:sym typeface="Times New Roman"/>
            </a:endParaRPr>
          </a:p>
        </p:txBody>
      </p:sp>
      <p:sp>
        <p:nvSpPr>
          <p:cNvPr id="151" name="Google Shape;151;p10"/>
          <p:cNvSpPr txBox="1"/>
          <p:nvPr/>
        </p:nvSpPr>
        <p:spPr>
          <a:xfrm>
            <a:off x="216975" y="2880100"/>
            <a:ext cx="47922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u-HU" sz="1600" b="1">
                <a:latin typeface="Times New Roman"/>
                <a:ea typeface="Times New Roman"/>
                <a:cs typeface="Times New Roman"/>
                <a:sym typeface="Times New Roman"/>
              </a:rPr>
              <a:t>Implicit populism:</a:t>
            </a:r>
            <a:r>
              <a:rPr lang="hu-HU" sz="1600">
                <a:latin typeface="Times New Roman"/>
                <a:ea typeface="Times New Roman"/>
                <a:cs typeface="Times New Roman"/>
                <a:sym typeface="Times New Roman"/>
              </a:rPr>
              <a:t> either people-centrism or antagonism appears solely in the same unit of analysis.</a:t>
            </a:r>
            <a:endParaRPr sz="1600">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a:p>
            <a:pPr marL="0" lvl="0" indent="0" algn="l" rtl="0">
              <a:spcBef>
                <a:spcPts val="0"/>
              </a:spcBef>
              <a:spcAft>
                <a:spcPts val="0"/>
              </a:spcAft>
              <a:buNone/>
            </a:pPr>
            <a:r>
              <a:rPr lang="hu-HU" sz="1600" b="1">
                <a:latin typeface="Times New Roman"/>
                <a:ea typeface="Times New Roman"/>
                <a:cs typeface="Times New Roman"/>
                <a:sym typeface="Times New Roman"/>
              </a:rPr>
              <a:t>Explicit populism:</a:t>
            </a:r>
            <a:r>
              <a:rPr lang="hu-HU" sz="1600">
                <a:latin typeface="Times New Roman"/>
                <a:ea typeface="Times New Roman"/>
                <a:cs typeface="Times New Roman"/>
                <a:sym typeface="Times New Roman"/>
              </a:rPr>
              <a:t> both people-centrism and antagonism are perceived within the same unit of analysis.</a:t>
            </a:r>
            <a:endParaRPr sz="1600">
              <a:latin typeface="Times New Roman"/>
              <a:ea typeface="Times New Roman"/>
              <a:cs typeface="Times New Roman"/>
              <a:sym typeface="Times New Roman"/>
            </a:endParaRPr>
          </a:p>
        </p:txBody>
      </p:sp>
    </p:spTree>
    <p:extLst>
      <p:ext uri="{BB962C8B-B14F-4D97-AF65-F5344CB8AC3E}">
        <p14:creationId xmlns:p14="http://schemas.microsoft.com/office/powerpoint/2010/main" val="3683505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1981184654e_1_5" descr="https://lh5.googleusercontent.com/hkGZa9oJHW2vFXboDdptyXhwMzcvernMHgil5krRy4PiJ5ZwoeKlYe2A8MFyGF7i9HhlnLfy0MiYBJxbBuZJAO4d_2orDYbIvGlESULicnnOBQRUuqjyzwvwX-sjKZ6FLF-JZHtSIRTzCpaPg7vXjy6Piz0BTqHhDCyeHzRJZNxjHEYCzfbOF4Q4knNkbojRD2V_MebTtw"/>
          <p:cNvPicPr preferRelativeResize="0">
            <a:picLocks noGrp="1"/>
          </p:cNvPicPr>
          <p:nvPr>
            <p:ph type="body" idx="1"/>
          </p:nvPr>
        </p:nvPicPr>
        <p:blipFill rotWithShape="1">
          <a:blip r:embed="rId3">
            <a:alphaModFix/>
          </a:blip>
          <a:srcRect/>
          <a:stretch/>
        </p:blipFill>
        <p:spPr>
          <a:xfrm>
            <a:off x="2700750" y="1238150"/>
            <a:ext cx="6880500" cy="5571600"/>
          </a:xfrm>
          <a:prstGeom prst="rect">
            <a:avLst/>
          </a:prstGeom>
          <a:noFill/>
          <a:ln>
            <a:noFill/>
          </a:ln>
        </p:spPr>
      </p:pic>
      <p:sp>
        <p:nvSpPr>
          <p:cNvPr id="157" name="Google Shape;157;g1981184654e_1_5"/>
          <p:cNvSpPr txBox="1">
            <a:spLocks noGrp="1"/>
          </p:cNvSpPr>
          <p:nvPr>
            <p:ph type="title"/>
          </p:nvPr>
        </p:nvSpPr>
        <p:spPr>
          <a:xfrm>
            <a:off x="-1" y="48825"/>
            <a:ext cx="9661500" cy="1325700"/>
          </a:xfrm>
          <a:prstGeom prst="rect">
            <a:avLst/>
          </a:prstGeom>
          <a:noFill/>
          <a:ln>
            <a:noFill/>
          </a:ln>
        </p:spPr>
        <p:txBody>
          <a:bodyPr spcFirstLastPara="1" wrap="square" lIns="91425" tIns="45700" rIns="91425" bIns="45700" anchor="ctr" anchorCtr="0">
            <a:normAutofit/>
          </a:bodyPr>
          <a:lstStyle/>
          <a:p>
            <a:pPr lvl="0">
              <a:buClr>
                <a:srgbClr val="32B8C6"/>
              </a:buClr>
              <a:buSzPts val="4400"/>
            </a:pPr>
            <a:r>
              <a:rPr lang="hu-HU" sz="3600" b="1" dirty="0">
                <a:latin typeface="Times"/>
                <a:ea typeface="Times"/>
                <a:cs typeface="Times"/>
                <a:sym typeface="Times"/>
              </a:rPr>
              <a:t>Viktor </a:t>
            </a:r>
            <a:r>
              <a:rPr lang="hu-HU" sz="3600" b="1" dirty="0" err="1">
                <a:latin typeface="Times"/>
                <a:ea typeface="Times"/>
                <a:cs typeface="Times"/>
                <a:sym typeface="Times"/>
              </a:rPr>
              <a:t>Orbán’s</a:t>
            </a:r>
            <a:r>
              <a:rPr lang="hu-HU" sz="3600" b="1" dirty="0">
                <a:latin typeface="Times"/>
                <a:ea typeface="Times"/>
                <a:cs typeface="Times"/>
                <a:sym typeface="Times"/>
              </a:rPr>
              <a:t> </a:t>
            </a:r>
            <a:r>
              <a:rPr lang="hu-HU" sz="3600" b="1" dirty="0" err="1">
                <a:latin typeface="Times"/>
                <a:ea typeface="Times"/>
                <a:cs typeface="Times"/>
                <a:sym typeface="Times"/>
              </a:rPr>
              <a:t>political</a:t>
            </a:r>
            <a:r>
              <a:rPr lang="hu-HU" sz="3600" b="1" dirty="0">
                <a:latin typeface="Times"/>
                <a:ea typeface="Times"/>
                <a:cs typeface="Times"/>
                <a:sym typeface="Times"/>
              </a:rPr>
              <a:t> agenda </a:t>
            </a:r>
            <a:r>
              <a:rPr lang="hu-HU" sz="3600" b="1" dirty="0" err="1">
                <a:latin typeface="Times"/>
                <a:ea typeface="Times"/>
                <a:cs typeface="Times"/>
                <a:sym typeface="Times"/>
              </a:rPr>
              <a:t>between</a:t>
            </a:r>
            <a:r>
              <a:rPr lang="hu-HU" sz="3600" b="1" dirty="0">
                <a:latin typeface="Times"/>
                <a:ea typeface="Times"/>
                <a:cs typeface="Times"/>
                <a:sym typeface="Times"/>
              </a:rPr>
              <a:t> </a:t>
            </a:r>
            <a:r>
              <a:rPr lang="en-US" sz="3600" b="1" dirty="0">
                <a:latin typeface="Times"/>
                <a:ea typeface="Times"/>
                <a:cs typeface="Times"/>
                <a:sym typeface="Times"/>
              </a:rPr>
              <a:t>5 March 2020 and 17 February 2021 </a:t>
            </a:r>
            <a:endParaRPr sz="3600" b="1" dirty="0">
              <a:solidFill>
                <a:srgbClr val="32B8C6"/>
              </a:solidFill>
            </a:endParaRPr>
          </a:p>
        </p:txBody>
      </p:sp>
      <p:pic>
        <p:nvPicPr>
          <p:cNvPr id="158" name="Google Shape;158;g1981184654e_1_5" descr="Logo - Visegrad Fund - Visegrad Fund"/>
          <p:cNvPicPr preferRelativeResize="0"/>
          <p:nvPr/>
        </p:nvPicPr>
        <p:blipFill rotWithShape="1">
          <a:blip r:embed="rId4">
            <a:alphaModFix/>
          </a:blip>
          <a:srcRect/>
          <a:stretch/>
        </p:blipFill>
        <p:spPr>
          <a:xfrm>
            <a:off x="9484743" y="117636"/>
            <a:ext cx="2590800" cy="1188085"/>
          </a:xfrm>
          <a:prstGeom prst="rect">
            <a:avLst/>
          </a:prstGeom>
          <a:noFill/>
          <a:ln>
            <a:noFill/>
          </a:ln>
        </p:spPr>
      </p:pic>
      <p:sp>
        <p:nvSpPr>
          <p:cNvPr id="159" name="Google Shape;159;g1981184654e_1_5"/>
          <p:cNvSpPr txBox="1"/>
          <p:nvPr/>
        </p:nvSpPr>
        <p:spPr>
          <a:xfrm>
            <a:off x="292425" y="2320600"/>
            <a:ext cx="2141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u-HU" sz="1600">
                <a:latin typeface="Times New Roman"/>
                <a:ea typeface="Times New Roman"/>
                <a:cs typeface="Times New Roman"/>
                <a:sym typeface="Times New Roman"/>
              </a:rPr>
              <a:t>Time range: </a:t>
            </a:r>
            <a:r>
              <a:rPr lang="hu-HU" sz="1600">
                <a:solidFill>
                  <a:schemeClr val="dk1"/>
                </a:solidFill>
                <a:latin typeface="Times New Roman"/>
                <a:ea typeface="Times New Roman"/>
                <a:cs typeface="Times New Roman"/>
                <a:sym typeface="Times New Roman"/>
              </a:rPr>
              <a:t>between 5 March 2020 and 17 February 2021 </a:t>
            </a:r>
            <a:endParaRPr sz="1600">
              <a:latin typeface="Times New Roman"/>
              <a:ea typeface="Times New Roman"/>
              <a:cs typeface="Times New Roman"/>
              <a:sym typeface="Times New Roman"/>
            </a:endParaRPr>
          </a:p>
        </p:txBody>
      </p:sp>
    </p:spTree>
    <p:extLst>
      <p:ext uri="{BB962C8B-B14F-4D97-AF65-F5344CB8AC3E}">
        <p14:creationId xmlns:p14="http://schemas.microsoft.com/office/powerpoint/2010/main" val="877606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p:nvPr>
        </p:nvSpPr>
        <p:spPr>
          <a:xfrm>
            <a:off x="791050" y="499925"/>
            <a:ext cx="73122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2820"/>
              <a:buFont typeface="Calibri"/>
              <a:buNone/>
            </a:pPr>
            <a:r>
              <a:rPr lang="hu-HU" sz="3900" b="1">
                <a:solidFill>
                  <a:srgbClr val="32B8C6"/>
                </a:solidFill>
              </a:rPr>
              <a:t>Comparing the styles of the Hungarian PM from 2018 and 2022-23</a:t>
            </a:r>
            <a:endParaRPr sz="3900" b="1">
              <a:solidFill>
                <a:srgbClr val="32B8C6"/>
              </a:solidFill>
            </a:endParaRPr>
          </a:p>
        </p:txBody>
      </p:sp>
      <p:pic>
        <p:nvPicPr>
          <p:cNvPr id="165" name="Google Shape;165;p11" descr="Logo - Visegrad Fund - Visegrad Fund"/>
          <p:cNvPicPr preferRelativeResize="0"/>
          <p:nvPr/>
        </p:nvPicPr>
        <p:blipFill rotWithShape="1">
          <a:blip r:embed="rId3">
            <a:alphaModFix/>
          </a:blip>
          <a:srcRect/>
          <a:stretch/>
        </p:blipFill>
        <p:spPr>
          <a:xfrm>
            <a:off x="9484743" y="117636"/>
            <a:ext cx="2590800" cy="1188085"/>
          </a:xfrm>
          <a:prstGeom prst="rect">
            <a:avLst/>
          </a:prstGeom>
          <a:noFill/>
          <a:ln>
            <a:noFill/>
          </a:ln>
        </p:spPr>
      </p:pic>
      <p:pic>
        <p:nvPicPr>
          <p:cNvPr id="166" name="Google Shape;166;p11"/>
          <p:cNvPicPr preferRelativeResize="0"/>
          <p:nvPr/>
        </p:nvPicPr>
        <p:blipFill>
          <a:blip r:embed="rId4">
            <a:alphaModFix/>
          </a:blip>
          <a:stretch>
            <a:fillRect/>
          </a:stretch>
        </p:blipFill>
        <p:spPr>
          <a:xfrm>
            <a:off x="1103699" y="2113050"/>
            <a:ext cx="8457375" cy="4250075"/>
          </a:xfrm>
          <a:prstGeom prst="rect">
            <a:avLst/>
          </a:prstGeom>
          <a:noFill/>
          <a:ln>
            <a:noFill/>
          </a:ln>
        </p:spPr>
      </p:pic>
    </p:spTree>
    <p:extLst>
      <p:ext uri="{BB962C8B-B14F-4D97-AF65-F5344CB8AC3E}">
        <p14:creationId xmlns:p14="http://schemas.microsoft.com/office/powerpoint/2010/main" val="177934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1981184654e_1_20" descr="Logo - Visegrad Fund - Visegrad Fund"/>
          <p:cNvPicPr preferRelativeResize="0"/>
          <p:nvPr/>
        </p:nvPicPr>
        <p:blipFill rotWithShape="1">
          <a:blip r:embed="rId3">
            <a:alphaModFix/>
          </a:blip>
          <a:srcRect/>
          <a:stretch/>
        </p:blipFill>
        <p:spPr>
          <a:xfrm>
            <a:off x="9484743" y="117636"/>
            <a:ext cx="2590800" cy="1188085"/>
          </a:xfrm>
          <a:prstGeom prst="rect">
            <a:avLst/>
          </a:prstGeom>
          <a:noFill/>
          <a:ln>
            <a:noFill/>
          </a:ln>
        </p:spPr>
      </p:pic>
      <p:sp>
        <p:nvSpPr>
          <p:cNvPr id="172" name="Google Shape;172;g1981184654e_1_20"/>
          <p:cNvSpPr txBox="1">
            <a:spLocks noGrp="1"/>
          </p:cNvSpPr>
          <p:nvPr>
            <p:ph type="body" idx="1"/>
          </p:nvPr>
        </p:nvSpPr>
        <p:spPr>
          <a:xfrm>
            <a:off x="716925" y="1650825"/>
            <a:ext cx="10636800" cy="5084700"/>
          </a:xfrm>
          <a:prstGeom prst="rect">
            <a:avLst/>
          </a:prstGeom>
          <a:noFill/>
          <a:ln>
            <a:noFill/>
          </a:ln>
        </p:spPr>
        <p:txBody>
          <a:bodyPr spcFirstLastPara="1" wrap="square" lIns="91425" tIns="45700" rIns="91425" bIns="45700" anchor="t" anchorCtr="0">
            <a:normAutofit/>
          </a:bodyPr>
          <a:lstStyle/>
          <a:p>
            <a:pPr marL="0" lvl="0" indent="0" algn="just" rtl="0">
              <a:lnSpc>
                <a:spcPct val="150000"/>
              </a:lnSpc>
              <a:spcBef>
                <a:spcPts val="1200"/>
              </a:spcBef>
              <a:spcAft>
                <a:spcPts val="0"/>
              </a:spcAft>
              <a:buNone/>
            </a:pPr>
            <a:r>
              <a:rPr lang="hu-HU" sz="1200" b="1">
                <a:latin typeface="Times New Roman"/>
                <a:ea typeface="Times New Roman"/>
                <a:cs typeface="Times New Roman"/>
                <a:sym typeface="Times New Roman"/>
              </a:rPr>
              <a:t>H1:</a:t>
            </a:r>
            <a:r>
              <a:rPr lang="hu-HU" sz="1200">
                <a:latin typeface="Times New Roman"/>
                <a:ea typeface="Times New Roman"/>
                <a:cs typeface="Times New Roman"/>
                <a:sym typeface="Times New Roman"/>
              </a:rPr>
              <a:t> Nationalism is the most frequent topic category characterizing Viktor Orbán’s speeches.</a:t>
            </a:r>
            <a:endParaRPr sz="1200">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sz="1200" b="1">
                <a:latin typeface="Times New Roman"/>
                <a:ea typeface="Times New Roman"/>
                <a:cs typeface="Times New Roman"/>
                <a:sym typeface="Times New Roman"/>
              </a:rPr>
              <a:t>RQ1: </a:t>
            </a:r>
            <a:r>
              <a:rPr lang="hu-HU" sz="1200">
                <a:latin typeface="Times New Roman"/>
                <a:ea typeface="Times New Roman"/>
                <a:cs typeface="Times New Roman"/>
                <a:sym typeface="Times New Roman"/>
              </a:rPr>
              <a:t>To what extent do topic categories emerge within Viktor Orbán’s speeches?</a:t>
            </a:r>
            <a:endParaRPr sz="1200">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sz="1200" b="1">
                <a:latin typeface="Times New Roman"/>
                <a:ea typeface="Times New Roman"/>
                <a:cs typeface="Times New Roman"/>
                <a:sym typeface="Times New Roman"/>
              </a:rPr>
              <a:t>H2:</a:t>
            </a:r>
            <a:r>
              <a:rPr lang="hu-HU" sz="1200">
                <a:latin typeface="Times New Roman"/>
                <a:ea typeface="Times New Roman"/>
                <a:cs typeface="Times New Roman"/>
                <a:sym typeface="Times New Roman"/>
              </a:rPr>
              <a:t> People-centrism is the most frequent feature of the populist style within Viktor Orbán’s speeches.</a:t>
            </a:r>
            <a:endParaRPr sz="1200">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sz="1200" b="1">
                <a:latin typeface="Times New Roman"/>
                <a:ea typeface="Times New Roman"/>
                <a:cs typeface="Times New Roman"/>
                <a:sym typeface="Times New Roman"/>
              </a:rPr>
              <a:t>RQ2:</a:t>
            </a:r>
            <a:r>
              <a:rPr lang="hu-HU" sz="1200">
                <a:latin typeface="Times New Roman"/>
                <a:ea typeface="Times New Roman"/>
                <a:cs typeface="Times New Roman"/>
                <a:sym typeface="Times New Roman"/>
              </a:rPr>
              <a:t> To what extent anti-elitism and the volonté general do emerge within Viktor Orbán’s speeches? </a:t>
            </a:r>
            <a:endParaRPr sz="1200">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r>
              <a:rPr lang="hu-HU" sz="1200" b="1">
                <a:latin typeface="Times New Roman"/>
                <a:ea typeface="Times New Roman"/>
                <a:cs typeface="Times New Roman"/>
                <a:sym typeface="Times New Roman"/>
              </a:rPr>
              <a:t>RQ3:</a:t>
            </a:r>
            <a:r>
              <a:rPr lang="hu-HU" sz="1200">
                <a:latin typeface="Times New Roman"/>
                <a:ea typeface="Times New Roman"/>
                <a:cs typeface="Times New Roman"/>
                <a:sym typeface="Times New Roman"/>
              </a:rPr>
              <a:t> How many explicit populist messages do emerge within Viktor Orbán’s speeches?</a:t>
            </a:r>
            <a:endParaRPr sz="1200">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endParaRPr sz="1200">
              <a:latin typeface="Times New Roman"/>
              <a:ea typeface="Times New Roman"/>
              <a:cs typeface="Times New Roman"/>
              <a:sym typeface="Times New Roman"/>
            </a:endParaRPr>
          </a:p>
          <a:p>
            <a:pPr marL="0" lvl="0" indent="0" algn="just" rtl="0">
              <a:lnSpc>
                <a:spcPct val="150000"/>
              </a:lnSpc>
              <a:spcBef>
                <a:spcPts val="1200"/>
              </a:spcBef>
              <a:spcAft>
                <a:spcPts val="0"/>
              </a:spcAft>
              <a:buNone/>
            </a:pPr>
            <a:endParaRPr sz="1200">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sz="1600">
              <a:solidFill>
                <a:srgbClr val="000000"/>
              </a:solidFill>
              <a:latin typeface="Times New Roman"/>
              <a:ea typeface="Times New Roman"/>
              <a:cs typeface="Times New Roman"/>
              <a:sym typeface="Times New Roman"/>
            </a:endParaRPr>
          </a:p>
          <a:p>
            <a:pPr marL="228600" lvl="0" indent="-50800" algn="l" rtl="0">
              <a:lnSpc>
                <a:spcPct val="90000"/>
              </a:lnSpc>
              <a:spcBef>
                <a:spcPts val="0"/>
              </a:spcBef>
              <a:spcAft>
                <a:spcPts val="0"/>
              </a:spcAft>
              <a:buClr>
                <a:schemeClr val="dk1"/>
              </a:buClr>
              <a:buSzPts val="2800"/>
              <a:buNone/>
            </a:pPr>
            <a:endParaRPr/>
          </a:p>
        </p:txBody>
      </p:sp>
      <p:cxnSp>
        <p:nvCxnSpPr>
          <p:cNvPr id="173" name="Google Shape;173;g1981184654e_1_20"/>
          <p:cNvCxnSpPr/>
          <p:nvPr/>
        </p:nvCxnSpPr>
        <p:spPr>
          <a:xfrm rot="10800000" flipH="1">
            <a:off x="885375" y="3886525"/>
            <a:ext cx="10010100" cy="1500"/>
          </a:xfrm>
          <a:prstGeom prst="straightConnector1">
            <a:avLst/>
          </a:prstGeom>
          <a:noFill/>
          <a:ln w="9525" cap="flat" cmpd="sng">
            <a:solidFill>
              <a:schemeClr val="dk2"/>
            </a:solidFill>
            <a:prstDash val="solid"/>
            <a:round/>
            <a:headEnd type="none" w="med" len="med"/>
            <a:tailEnd type="none" w="med" len="med"/>
          </a:ln>
        </p:spPr>
      </p:cxnSp>
      <p:pic>
        <p:nvPicPr>
          <p:cNvPr id="174" name="Google Shape;174;g1981184654e_1_20"/>
          <p:cNvPicPr preferRelativeResize="0"/>
          <p:nvPr/>
        </p:nvPicPr>
        <p:blipFill>
          <a:blip r:embed="rId4">
            <a:alphaModFix/>
          </a:blip>
          <a:stretch>
            <a:fillRect/>
          </a:stretch>
        </p:blipFill>
        <p:spPr>
          <a:xfrm>
            <a:off x="838200" y="3886513"/>
            <a:ext cx="6172200" cy="2962275"/>
          </a:xfrm>
          <a:prstGeom prst="rect">
            <a:avLst/>
          </a:prstGeom>
          <a:noFill/>
          <a:ln>
            <a:noFill/>
          </a:ln>
        </p:spPr>
      </p:pic>
      <p:sp>
        <p:nvSpPr>
          <p:cNvPr id="175" name="Google Shape;175;g1981184654e_1_20"/>
          <p:cNvSpPr txBox="1"/>
          <p:nvPr/>
        </p:nvSpPr>
        <p:spPr>
          <a:xfrm>
            <a:off x="858425" y="433925"/>
            <a:ext cx="52260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32B8C6"/>
              </a:buClr>
              <a:buSzPts val="4400"/>
              <a:buFont typeface="Calibri"/>
              <a:buNone/>
            </a:pPr>
            <a:r>
              <a:rPr lang="hu-HU" sz="4400" b="1">
                <a:solidFill>
                  <a:srgbClr val="32B8C6"/>
                </a:solidFill>
                <a:latin typeface="Calibri"/>
                <a:ea typeface="Calibri"/>
                <a:cs typeface="Calibri"/>
                <a:sym typeface="Calibri"/>
              </a:rPr>
              <a:t>Summary</a:t>
            </a:r>
            <a:endParaRPr>
              <a:latin typeface="Calibri"/>
              <a:ea typeface="Calibri"/>
              <a:cs typeface="Calibri"/>
              <a:sym typeface="Calibri"/>
            </a:endParaRPr>
          </a:p>
        </p:txBody>
      </p:sp>
      <p:sp>
        <p:nvSpPr>
          <p:cNvPr id="176" name="Google Shape;176;g1981184654e_1_20"/>
          <p:cNvSpPr txBox="1"/>
          <p:nvPr/>
        </p:nvSpPr>
        <p:spPr>
          <a:xfrm>
            <a:off x="7103275" y="4018575"/>
            <a:ext cx="4084800" cy="1662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hu-HU" sz="1200">
                <a:solidFill>
                  <a:schemeClr val="dk1"/>
                </a:solidFill>
                <a:latin typeface="Times New Roman"/>
                <a:ea typeface="Times New Roman"/>
                <a:cs typeface="Times New Roman"/>
                <a:sym typeface="Times New Roman"/>
              </a:rPr>
              <a:t>Our content analysis shows that </a:t>
            </a:r>
            <a:r>
              <a:rPr lang="hu-HU" sz="1200" b="1">
                <a:solidFill>
                  <a:schemeClr val="dk1"/>
                </a:solidFill>
                <a:latin typeface="Times New Roman"/>
                <a:ea typeface="Times New Roman"/>
                <a:cs typeface="Times New Roman"/>
                <a:sym typeface="Times New Roman"/>
              </a:rPr>
              <a:t>sixteen speeches imply explicit populism, less than one-third of the entire database</a:t>
            </a:r>
            <a:r>
              <a:rPr lang="hu-HU" sz="1200">
                <a:solidFill>
                  <a:schemeClr val="dk1"/>
                </a:solidFill>
                <a:latin typeface="Times New Roman"/>
                <a:ea typeface="Times New Roman"/>
                <a:cs typeface="Times New Roman"/>
                <a:sym typeface="Times New Roman"/>
              </a:rPr>
              <a:t>. In contrast, </a:t>
            </a:r>
            <a:r>
              <a:rPr lang="hu-HU" sz="1200" b="1">
                <a:solidFill>
                  <a:schemeClr val="dk1"/>
                </a:solidFill>
                <a:latin typeface="Times New Roman"/>
                <a:ea typeface="Times New Roman"/>
                <a:cs typeface="Times New Roman"/>
                <a:sym typeface="Times New Roman"/>
              </a:rPr>
              <a:t>people-centrism</a:t>
            </a:r>
            <a:r>
              <a:rPr lang="hu-HU" sz="1200">
                <a:solidFill>
                  <a:schemeClr val="dk1"/>
                </a:solidFill>
                <a:latin typeface="Times New Roman"/>
                <a:ea typeface="Times New Roman"/>
                <a:cs typeface="Times New Roman"/>
                <a:sym typeface="Times New Roman"/>
              </a:rPr>
              <a:t>, which is part of the implicit populist political communication style, </a:t>
            </a:r>
            <a:r>
              <a:rPr lang="hu-HU" sz="1200" b="1">
                <a:solidFill>
                  <a:schemeClr val="dk1"/>
                </a:solidFill>
                <a:latin typeface="Times New Roman"/>
                <a:ea typeface="Times New Roman"/>
                <a:cs typeface="Times New Roman"/>
                <a:sym typeface="Times New Roman"/>
              </a:rPr>
              <a:t>was perceived in ninety-two percent of the speeches</a:t>
            </a:r>
            <a:r>
              <a:rPr lang="hu-HU" sz="1200">
                <a:solidFill>
                  <a:schemeClr val="dk1"/>
                </a:solidFill>
                <a:latin typeface="Times New Roman"/>
                <a:ea typeface="Times New Roman"/>
                <a:cs typeface="Times New Roman"/>
                <a:sym typeface="Times New Roman"/>
              </a:rPr>
              <a:t>. In sum, similarly to Tóth and colleagues’ (2022) findings, </a:t>
            </a:r>
            <a:r>
              <a:rPr lang="hu-HU" sz="1200" b="1" u="sng">
                <a:solidFill>
                  <a:schemeClr val="dk1"/>
                </a:solidFill>
                <a:latin typeface="Times New Roman"/>
                <a:ea typeface="Times New Roman"/>
                <a:cs typeface="Times New Roman"/>
                <a:sym typeface="Times New Roman"/>
              </a:rPr>
              <a:t>explicit populism is outperformed by the implicit populist style</a:t>
            </a:r>
            <a:r>
              <a:rPr lang="hu-HU" sz="1200">
                <a:solidFill>
                  <a:schemeClr val="dk1"/>
                </a:solidFill>
                <a:latin typeface="Times New Roman"/>
                <a:ea typeface="Times New Roman"/>
                <a:cs typeface="Times New Roman"/>
                <a:sym typeface="Times New Roman"/>
              </a:rPr>
              <a:t> of Viktor Orbán on the level of core sentences.</a:t>
            </a:r>
            <a:endParaRPr>
              <a:latin typeface="Calibri"/>
              <a:ea typeface="Calibri"/>
              <a:cs typeface="Calibri"/>
              <a:sym typeface="Calibri"/>
            </a:endParaRPr>
          </a:p>
        </p:txBody>
      </p:sp>
      <p:cxnSp>
        <p:nvCxnSpPr>
          <p:cNvPr id="177" name="Google Shape;177;g1981184654e_1_20"/>
          <p:cNvCxnSpPr/>
          <p:nvPr/>
        </p:nvCxnSpPr>
        <p:spPr>
          <a:xfrm rot="10800000" flipH="1">
            <a:off x="5905250" y="5292075"/>
            <a:ext cx="1197900" cy="8490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62732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3" name="Google Shape;103;p1" descr="A close-up of a flower&#10;&#10;Description automatically generated with low confidence"/>
          <p:cNvPicPr preferRelativeResize="0"/>
          <p:nvPr/>
        </p:nvPicPr>
        <p:blipFill rotWithShape="1">
          <a:blip r:embed="rId3">
            <a:alphaModFix amt="50000"/>
          </a:blip>
          <a:srcRect t="5958" r="-1" b="9433"/>
          <a:stretch/>
        </p:blipFill>
        <p:spPr>
          <a:xfrm>
            <a:off x="20" y="10"/>
            <a:ext cx="12188930" cy="6857990"/>
          </a:xfrm>
          <a:prstGeom prst="rect">
            <a:avLst/>
          </a:prstGeom>
          <a:noFill/>
          <a:ln>
            <a:noFill/>
          </a:ln>
        </p:spPr>
      </p:pic>
      <p:sp>
        <p:nvSpPr>
          <p:cNvPr id="104" name="Google Shape;104;p1"/>
          <p:cNvSpPr txBox="1">
            <a:spLocks noGrp="1"/>
          </p:cNvSpPr>
          <p:nvPr>
            <p:ph type="ctrTitle"/>
          </p:nvPr>
        </p:nvSpPr>
        <p:spPr>
          <a:xfrm>
            <a:off x="1524000" y="1122363"/>
            <a:ext cx="9144000" cy="306324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6600"/>
              <a:buFont typeface="Times New Roman"/>
              <a:buNone/>
            </a:pPr>
            <a:r>
              <a:rPr lang="hu-HU" sz="6600" b="1">
                <a:solidFill>
                  <a:srgbClr val="FFFFFF"/>
                </a:solidFill>
                <a:latin typeface="Times New Roman"/>
                <a:ea typeface="Times New Roman"/>
                <a:cs typeface="Times New Roman"/>
                <a:sym typeface="Times New Roman"/>
              </a:rPr>
              <a:t>Vaccinated and unvaccinated in Hungary</a:t>
            </a:r>
            <a:endParaRPr/>
          </a:p>
        </p:txBody>
      </p:sp>
      <p:sp>
        <p:nvSpPr>
          <p:cNvPr id="105" name="Google Shape;105;p1"/>
          <p:cNvSpPr txBox="1">
            <a:spLocks noGrp="1"/>
          </p:cNvSpPr>
          <p:nvPr>
            <p:ph type="subTitle" idx="1"/>
          </p:nvPr>
        </p:nvSpPr>
        <p:spPr>
          <a:xfrm>
            <a:off x="1000125" y="4569931"/>
            <a:ext cx="10858500" cy="219358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1200"/>
              <a:buNone/>
            </a:pPr>
            <a:r>
              <a:rPr lang="hu-HU" sz="1200" b="1" dirty="0" err="1">
                <a:solidFill>
                  <a:srgbClr val="FFFFFF"/>
                </a:solidFill>
                <a:latin typeface="Times New Roman"/>
                <a:ea typeface="Times New Roman"/>
                <a:cs typeface="Times New Roman"/>
                <a:sym typeface="Times New Roman"/>
              </a:rPr>
              <a:t>Tracing</a:t>
            </a:r>
            <a:r>
              <a:rPr lang="hu-HU" sz="1200" b="1" dirty="0">
                <a:solidFill>
                  <a:srgbClr val="FFFFFF"/>
                </a:solidFill>
                <a:latin typeface="Times New Roman"/>
                <a:ea typeface="Times New Roman"/>
                <a:cs typeface="Times New Roman"/>
                <a:sym typeface="Times New Roman"/>
              </a:rPr>
              <a:t> a </a:t>
            </a:r>
            <a:r>
              <a:rPr lang="hu-HU" sz="1200" b="1" dirty="0" err="1">
                <a:solidFill>
                  <a:srgbClr val="FFFFFF"/>
                </a:solidFill>
                <a:latin typeface="Times New Roman"/>
                <a:ea typeface="Times New Roman"/>
                <a:cs typeface="Times New Roman"/>
                <a:sym typeface="Times New Roman"/>
              </a:rPr>
              <a:t>new</a:t>
            </a:r>
            <a:r>
              <a:rPr lang="hu-HU" sz="1200" b="1" dirty="0">
                <a:solidFill>
                  <a:srgbClr val="FFFFFF"/>
                </a:solidFill>
                <a:latin typeface="Times New Roman"/>
                <a:ea typeface="Times New Roman"/>
                <a:cs typeface="Times New Roman"/>
                <a:sym typeface="Times New Roman"/>
              </a:rPr>
              <a:t> </a:t>
            </a:r>
            <a:r>
              <a:rPr lang="hu-HU" sz="1200" b="1" dirty="0" err="1">
                <a:solidFill>
                  <a:srgbClr val="FFFFFF"/>
                </a:solidFill>
                <a:latin typeface="Times New Roman"/>
                <a:ea typeface="Times New Roman"/>
                <a:cs typeface="Times New Roman"/>
                <a:sym typeface="Times New Roman"/>
              </a:rPr>
              <a:t>social</a:t>
            </a:r>
            <a:r>
              <a:rPr lang="hu-HU" sz="1200" b="1" dirty="0">
                <a:solidFill>
                  <a:srgbClr val="FFFFFF"/>
                </a:solidFill>
                <a:latin typeface="Times New Roman"/>
                <a:ea typeface="Times New Roman"/>
                <a:cs typeface="Times New Roman"/>
                <a:sym typeface="Times New Roman"/>
              </a:rPr>
              <a:t> </a:t>
            </a:r>
            <a:r>
              <a:rPr lang="hu-HU" sz="1200" b="1" dirty="0" err="1">
                <a:solidFill>
                  <a:srgbClr val="FFFFFF"/>
                </a:solidFill>
                <a:latin typeface="Times New Roman"/>
                <a:ea typeface="Times New Roman"/>
                <a:cs typeface="Times New Roman"/>
                <a:sym typeface="Times New Roman"/>
              </a:rPr>
              <a:t>stratification</a:t>
            </a:r>
            <a:endParaRPr dirty="0"/>
          </a:p>
          <a:p>
            <a:pPr marL="0" lvl="0" indent="0" algn="ctr" rtl="0">
              <a:lnSpc>
                <a:spcPct val="90000"/>
              </a:lnSpc>
              <a:spcBef>
                <a:spcPts val="1000"/>
              </a:spcBef>
              <a:spcAft>
                <a:spcPts val="0"/>
              </a:spcAft>
              <a:buClr>
                <a:srgbClr val="FFFFFF"/>
              </a:buClr>
              <a:buSzPts val="1200"/>
              <a:buNone/>
            </a:pPr>
            <a:r>
              <a:rPr lang="hu-HU" sz="1200" dirty="0" err="1">
                <a:solidFill>
                  <a:srgbClr val="FFFFFF"/>
                </a:solidFill>
                <a:latin typeface="Times New Roman"/>
                <a:ea typeface="Times New Roman"/>
                <a:cs typeface="Times New Roman"/>
                <a:sym typeface="Times New Roman"/>
              </a:rPr>
              <a:t>Report</a:t>
            </a:r>
            <a:r>
              <a:rPr lang="hu-HU" sz="1200" dirty="0">
                <a:solidFill>
                  <a:srgbClr val="FFFFFF"/>
                </a:solidFill>
                <a:latin typeface="Times New Roman"/>
                <a:ea typeface="Times New Roman"/>
                <a:cs typeface="Times New Roman"/>
                <a:sym typeface="Times New Roman"/>
              </a:rPr>
              <a:t> </a:t>
            </a:r>
            <a:endParaRPr dirty="0"/>
          </a:p>
          <a:p>
            <a:pPr marL="0" lvl="0" indent="0" algn="ctr" rtl="0">
              <a:lnSpc>
                <a:spcPct val="90000"/>
              </a:lnSpc>
              <a:spcBef>
                <a:spcPts val="1000"/>
              </a:spcBef>
              <a:spcAft>
                <a:spcPts val="0"/>
              </a:spcAft>
              <a:buClr>
                <a:srgbClr val="FFFFFF"/>
              </a:buClr>
              <a:buSzPts val="1200"/>
              <a:buNone/>
            </a:pPr>
            <a:r>
              <a:rPr lang="hu-HU" sz="1200" dirty="0">
                <a:solidFill>
                  <a:srgbClr val="FFFFFF"/>
                </a:solidFill>
                <a:latin typeface="Times New Roman"/>
                <a:ea typeface="Times New Roman"/>
                <a:cs typeface="Times New Roman"/>
                <a:sym typeface="Times New Roman"/>
              </a:rPr>
              <a:t>2022</a:t>
            </a:r>
            <a:endParaRPr dirty="0"/>
          </a:p>
          <a:p>
            <a:pPr marL="0" lvl="0" indent="0" algn="ctr" rtl="0">
              <a:lnSpc>
                <a:spcPct val="90000"/>
              </a:lnSpc>
              <a:spcBef>
                <a:spcPts val="1000"/>
              </a:spcBef>
              <a:spcAft>
                <a:spcPts val="0"/>
              </a:spcAft>
              <a:buClr>
                <a:srgbClr val="FFFFFF"/>
              </a:buClr>
              <a:buSzPts val="1200"/>
              <a:buNone/>
            </a:pPr>
            <a:r>
              <a:rPr lang="hu-HU" sz="1200" dirty="0" err="1">
                <a:solidFill>
                  <a:srgbClr val="FFFFFF"/>
                </a:solidFill>
                <a:latin typeface="Times New Roman"/>
                <a:ea typeface="Times New Roman"/>
                <a:cs typeface="Times New Roman"/>
                <a:sym typeface="Times New Roman"/>
              </a:rPr>
              <a:t>Researchers</a:t>
            </a:r>
            <a:r>
              <a:rPr lang="hu-HU" sz="1200" dirty="0">
                <a:solidFill>
                  <a:srgbClr val="FFFFFF"/>
                </a:solidFill>
                <a:latin typeface="Times New Roman"/>
                <a:ea typeface="Times New Roman"/>
                <a:cs typeface="Times New Roman"/>
                <a:sym typeface="Times New Roman"/>
              </a:rPr>
              <a:t>: Márton Bene,* Gábor Dobos,* and Tamás Tóth**</a:t>
            </a:r>
            <a:endParaRPr dirty="0"/>
          </a:p>
          <a:p>
            <a:pPr marL="0" lvl="0" indent="0" algn="ctr" rtl="0">
              <a:lnSpc>
                <a:spcPct val="90000"/>
              </a:lnSpc>
              <a:spcBef>
                <a:spcPts val="1000"/>
              </a:spcBef>
              <a:spcAft>
                <a:spcPts val="0"/>
              </a:spcAft>
              <a:buClr>
                <a:srgbClr val="FFFFFF"/>
              </a:buClr>
              <a:buSzPts val="1200"/>
              <a:buNone/>
            </a:pPr>
            <a:r>
              <a:rPr lang="hu-HU" sz="1200" dirty="0">
                <a:solidFill>
                  <a:srgbClr val="FFFFFF"/>
                </a:solidFill>
                <a:latin typeface="Times New Roman"/>
                <a:ea typeface="Times New Roman"/>
                <a:cs typeface="Times New Roman"/>
                <a:sym typeface="Times New Roman"/>
              </a:rPr>
              <a:t>*Centre </a:t>
            </a:r>
            <a:r>
              <a:rPr lang="hu-HU" sz="1200" dirty="0" err="1">
                <a:solidFill>
                  <a:srgbClr val="FFFFFF"/>
                </a:solidFill>
                <a:latin typeface="Times New Roman"/>
                <a:ea typeface="Times New Roman"/>
                <a:cs typeface="Times New Roman"/>
                <a:sym typeface="Times New Roman"/>
              </a:rPr>
              <a:t>for</a:t>
            </a:r>
            <a:r>
              <a:rPr lang="hu-HU" sz="1200" dirty="0">
                <a:solidFill>
                  <a:srgbClr val="FFFFFF"/>
                </a:solidFill>
                <a:latin typeface="Times New Roman"/>
                <a:ea typeface="Times New Roman"/>
                <a:cs typeface="Times New Roman"/>
                <a:sym typeface="Times New Roman"/>
              </a:rPr>
              <a:t> </a:t>
            </a:r>
            <a:r>
              <a:rPr lang="hu-HU" sz="1200" dirty="0" err="1">
                <a:solidFill>
                  <a:srgbClr val="FFFFFF"/>
                </a:solidFill>
                <a:latin typeface="Times New Roman"/>
                <a:ea typeface="Times New Roman"/>
                <a:cs typeface="Times New Roman"/>
                <a:sym typeface="Times New Roman"/>
              </a:rPr>
              <a:t>Social</a:t>
            </a:r>
            <a:r>
              <a:rPr lang="hu-HU" sz="1200" dirty="0">
                <a:solidFill>
                  <a:srgbClr val="FFFFFF"/>
                </a:solidFill>
                <a:latin typeface="Times New Roman"/>
                <a:ea typeface="Times New Roman"/>
                <a:cs typeface="Times New Roman"/>
                <a:sym typeface="Times New Roman"/>
              </a:rPr>
              <a:t> </a:t>
            </a:r>
            <a:r>
              <a:rPr lang="hu-HU" sz="1200" dirty="0" err="1">
                <a:solidFill>
                  <a:srgbClr val="FFFFFF"/>
                </a:solidFill>
                <a:latin typeface="Times New Roman"/>
                <a:ea typeface="Times New Roman"/>
                <a:cs typeface="Times New Roman"/>
                <a:sym typeface="Times New Roman"/>
              </a:rPr>
              <a:t>Sciences</a:t>
            </a:r>
            <a:endParaRPr dirty="0"/>
          </a:p>
          <a:p>
            <a:pPr marL="0" lvl="0" indent="0" algn="ctr" rtl="0">
              <a:lnSpc>
                <a:spcPct val="90000"/>
              </a:lnSpc>
              <a:spcBef>
                <a:spcPts val="1000"/>
              </a:spcBef>
              <a:spcAft>
                <a:spcPts val="0"/>
              </a:spcAft>
              <a:buClr>
                <a:srgbClr val="FFFFFF"/>
              </a:buClr>
              <a:buSzPts val="1200"/>
              <a:buNone/>
            </a:pPr>
            <a:r>
              <a:rPr lang="hu-HU" sz="1200" dirty="0">
                <a:solidFill>
                  <a:srgbClr val="FFFFFF"/>
                </a:solidFill>
                <a:latin typeface="Times New Roman"/>
                <a:ea typeface="Times New Roman"/>
                <a:cs typeface="Times New Roman"/>
                <a:sym typeface="Times New Roman"/>
              </a:rPr>
              <a:t>**University of Public Service</a:t>
            </a:r>
            <a:endParaRPr dirty="0"/>
          </a:p>
        </p:txBody>
      </p:sp>
      <p:sp>
        <p:nvSpPr>
          <p:cNvPr id="106" name="Google Shape;106;p1"/>
          <p:cNvSpPr/>
          <p:nvPr/>
        </p:nvSpPr>
        <p:spPr>
          <a:xfrm>
            <a:off x="3974206" y="4368623"/>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rgbClr val="FFFFFF">
                <a:alpha val="7490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Szövegdoboz 1"/>
          <p:cNvSpPr txBox="1"/>
          <p:nvPr/>
        </p:nvSpPr>
        <p:spPr>
          <a:xfrm>
            <a:off x="263769" y="5099538"/>
            <a:ext cx="1907931" cy="1384995"/>
          </a:xfrm>
          <a:prstGeom prst="rect">
            <a:avLst/>
          </a:prstGeom>
          <a:noFill/>
        </p:spPr>
        <p:txBody>
          <a:bodyPr wrap="square" rtlCol="0">
            <a:spAutoFit/>
          </a:bodyPr>
          <a:lstStyle/>
          <a:p>
            <a:r>
              <a:rPr lang="hu-HU" dirty="0">
                <a:solidFill>
                  <a:schemeClr val="bg1"/>
                </a:solidFill>
                <a:latin typeface="Times" panose="02020603050405020304" pitchFamily="18" charset="0"/>
                <a:cs typeface="Times" panose="02020603050405020304" pitchFamily="18" charset="0"/>
              </a:rPr>
              <a:t>OTKA – </a:t>
            </a:r>
            <a:r>
              <a:rPr lang="hu-HU" dirty="0" err="1">
                <a:solidFill>
                  <a:schemeClr val="bg1"/>
                </a:solidFill>
                <a:latin typeface="Times" panose="02020603050405020304" pitchFamily="18" charset="0"/>
                <a:cs typeface="Times" panose="02020603050405020304" pitchFamily="18" charset="0"/>
              </a:rPr>
              <a:t>Funded</a:t>
            </a:r>
            <a:r>
              <a:rPr lang="hu-HU" dirty="0">
                <a:solidFill>
                  <a:schemeClr val="bg1"/>
                </a:solidFill>
                <a:latin typeface="Times" panose="02020603050405020304" pitchFamily="18" charset="0"/>
                <a:cs typeface="Times" panose="02020603050405020304" pitchFamily="18" charset="0"/>
              </a:rPr>
              <a:t> </a:t>
            </a:r>
            <a:r>
              <a:rPr lang="hu-HU" dirty="0" err="1">
                <a:solidFill>
                  <a:schemeClr val="bg1"/>
                </a:solidFill>
                <a:latin typeface="Times" panose="02020603050405020304" pitchFamily="18" charset="0"/>
                <a:cs typeface="Times" panose="02020603050405020304" pitchFamily="18" charset="0"/>
              </a:rPr>
              <a:t>by</a:t>
            </a:r>
            <a:r>
              <a:rPr lang="hu-HU" dirty="0">
                <a:solidFill>
                  <a:schemeClr val="bg1"/>
                </a:solidFill>
                <a:latin typeface="Times" panose="02020603050405020304" pitchFamily="18" charset="0"/>
                <a:cs typeface="Times" panose="02020603050405020304" pitchFamily="18" charset="0"/>
              </a:rPr>
              <a:t> t</a:t>
            </a:r>
            <a:r>
              <a:rPr lang="en-US" dirty="0">
                <a:solidFill>
                  <a:schemeClr val="bg1"/>
                </a:solidFill>
                <a:latin typeface="Times" panose="02020603050405020304" pitchFamily="18" charset="0"/>
                <a:cs typeface="Times" panose="02020603050405020304" pitchFamily="18" charset="0"/>
              </a:rPr>
              <a:t>he National Research, Development and Innovation (NRDI) Office</a:t>
            </a:r>
            <a:r>
              <a:rPr lang="hu-HU" dirty="0">
                <a:solidFill>
                  <a:schemeClr val="bg1"/>
                </a:solidFill>
                <a:latin typeface="Times" panose="02020603050405020304" pitchFamily="18" charset="0"/>
                <a:cs typeface="Times" panose="02020603050405020304" pitchFamily="18" charset="0"/>
              </a:rPr>
              <a:t>, PI: Márton Bene</a:t>
            </a:r>
          </a:p>
        </p:txBody>
      </p:sp>
    </p:spTree>
    <p:extLst>
      <p:ext uri="{BB962C8B-B14F-4D97-AF65-F5344CB8AC3E}">
        <p14:creationId xmlns:p14="http://schemas.microsoft.com/office/powerpoint/2010/main" val="2016360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6289158" y="803325"/>
            <a:ext cx="5259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Times New Roman"/>
              <a:buNone/>
            </a:pPr>
            <a:r>
              <a:rPr lang="hu-HU" b="1">
                <a:latin typeface="Times New Roman"/>
                <a:ea typeface="Times New Roman"/>
                <a:cs typeface="Times New Roman"/>
                <a:sym typeface="Times New Roman"/>
              </a:rPr>
              <a:t>Background I – General information</a:t>
            </a:r>
            <a:endParaRPr b="1">
              <a:latin typeface="Times New Roman"/>
              <a:ea typeface="Times New Roman"/>
              <a:cs typeface="Times New Roman"/>
              <a:sym typeface="Times New Roman"/>
            </a:endParaRPr>
          </a:p>
        </p:txBody>
      </p:sp>
      <p:sp>
        <p:nvSpPr>
          <p:cNvPr id="112" name="Google Shape;112;p2"/>
          <p:cNvSpPr/>
          <p:nvPr/>
        </p:nvSpPr>
        <p:spPr>
          <a:xfrm>
            <a:off x="0" y="0"/>
            <a:ext cx="6136816" cy="5254922"/>
          </a:xfrm>
          <a:custGeom>
            <a:avLst/>
            <a:gdLst/>
            <a:ahLst/>
            <a:cxnLst/>
            <a:rect l="l" t="t" r="r" b="b"/>
            <a:pathLst>
              <a:path w="6136816" h="5254922" extrusionOk="0">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3" name="Google Shape;113;p2" descr="Map&#10;&#10;Description automatically generated"/>
          <p:cNvPicPr preferRelativeResize="0"/>
          <p:nvPr/>
        </p:nvPicPr>
        <p:blipFill rotWithShape="1">
          <a:blip r:embed="rId3">
            <a:alphaModFix/>
          </a:blip>
          <a:srcRect l="3937" r="25483" b="-2"/>
          <a:stretch/>
        </p:blipFill>
        <p:spPr>
          <a:xfrm>
            <a:off x="1" y="2"/>
            <a:ext cx="5863721" cy="4984915"/>
          </a:xfrm>
          <a:custGeom>
            <a:avLst/>
            <a:gdLst/>
            <a:ahLst/>
            <a:cxnLst/>
            <a:rect l="l" t="t" r="r" b="b"/>
            <a:pathLst>
              <a:path w="5863721" h="4984915" extrusionOk="0">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ln>
            <a:noFill/>
          </a:ln>
        </p:spPr>
      </p:pic>
      <p:sp>
        <p:nvSpPr>
          <p:cNvPr id="114" name="Google Shape;114;p2"/>
          <p:cNvSpPr txBox="1">
            <a:spLocks noGrp="1"/>
          </p:cNvSpPr>
          <p:nvPr>
            <p:ph type="body" idx="1"/>
          </p:nvPr>
        </p:nvSpPr>
        <p:spPr>
          <a:xfrm>
            <a:off x="6289158" y="2279018"/>
            <a:ext cx="5259714" cy="337592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lt1"/>
              </a:buClr>
              <a:buSzPts val="1700"/>
              <a:buChar char="•"/>
            </a:pPr>
            <a:r>
              <a:rPr lang="hu-HU" sz="1700" dirty="0">
                <a:latin typeface="Times New Roman"/>
                <a:ea typeface="Times New Roman"/>
                <a:cs typeface="Times New Roman"/>
                <a:sym typeface="Times New Roman"/>
              </a:rPr>
              <a:t>In Hungary,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first</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coronavirus</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vaccine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was</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administered</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on</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day</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after</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Christmas</a:t>
            </a:r>
            <a:r>
              <a:rPr lang="hu-HU" sz="1700" dirty="0">
                <a:latin typeface="Times New Roman"/>
                <a:ea typeface="Times New Roman"/>
                <a:cs typeface="Times New Roman"/>
                <a:sym typeface="Times New Roman"/>
              </a:rPr>
              <a:t> 2020. </a:t>
            </a:r>
            <a:endParaRPr sz="1700" dirty="0">
              <a:latin typeface="Times New Roman"/>
              <a:ea typeface="Times New Roman"/>
              <a:cs typeface="Times New Roman"/>
              <a:sym typeface="Times New Roman"/>
            </a:endParaRPr>
          </a:p>
          <a:p>
            <a:pPr marL="228600" lvl="0" indent="-228600" algn="just" rtl="0">
              <a:lnSpc>
                <a:spcPct val="90000"/>
              </a:lnSpc>
              <a:spcBef>
                <a:spcPts val="1000"/>
              </a:spcBef>
              <a:spcAft>
                <a:spcPts val="0"/>
              </a:spcAft>
              <a:buClr>
                <a:schemeClr val="lt1"/>
              </a:buClr>
              <a:buSzPts val="1700"/>
              <a:buChar char="•"/>
            </a:pPr>
            <a:r>
              <a:rPr lang="hu-HU" sz="1700" dirty="0">
                <a:latin typeface="Times New Roman"/>
                <a:ea typeface="Times New Roman"/>
                <a:cs typeface="Times New Roman"/>
                <a:sym typeface="Times New Roman"/>
              </a:rPr>
              <a:t>The </a:t>
            </a:r>
            <a:r>
              <a:rPr lang="hu-HU" sz="1700" dirty="0" err="1">
                <a:latin typeface="Times New Roman"/>
                <a:ea typeface="Times New Roman"/>
                <a:cs typeface="Times New Roman"/>
                <a:sym typeface="Times New Roman"/>
              </a:rPr>
              <a:t>issue</a:t>
            </a:r>
            <a:r>
              <a:rPr lang="hu-HU" sz="1700" dirty="0">
                <a:latin typeface="Times New Roman"/>
                <a:ea typeface="Times New Roman"/>
                <a:cs typeface="Times New Roman"/>
                <a:sym typeface="Times New Roman"/>
              </a:rPr>
              <a:t> of </a:t>
            </a:r>
            <a:r>
              <a:rPr lang="hu-HU" sz="1700" dirty="0" err="1">
                <a:latin typeface="Times New Roman"/>
                <a:ea typeface="Times New Roman"/>
                <a:cs typeface="Times New Roman"/>
                <a:sym typeface="Times New Roman"/>
              </a:rPr>
              <a:t>vaccination</a:t>
            </a:r>
            <a:r>
              <a:rPr lang="hu-HU" sz="1700" dirty="0">
                <a:latin typeface="Times New Roman"/>
                <a:ea typeface="Times New Roman"/>
                <a:cs typeface="Times New Roman"/>
                <a:sym typeface="Times New Roman"/>
              </a:rPr>
              <a:t> has </a:t>
            </a:r>
            <a:r>
              <a:rPr lang="hu-HU" sz="1700" dirty="0" err="1">
                <a:latin typeface="Times New Roman"/>
                <a:ea typeface="Times New Roman"/>
                <a:cs typeface="Times New Roman"/>
                <a:sym typeface="Times New Roman"/>
              </a:rPr>
              <a:t>become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one</a:t>
            </a:r>
            <a:r>
              <a:rPr lang="hu-HU" sz="1700" dirty="0">
                <a:latin typeface="Times New Roman"/>
                <a:ea typeface="Times New Roman"/>
                <a:cs typeface="Times New Roman"/>
                <a:sym typeface="Times New Roman"/>
              </a:rPr>
              <a:t> of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most </a:t>
            </a:r>
            <a:r>
              <a:rPr lang="hu-HU" sz="1700" dirty="0" err="1">
                <a:latin typeface="Times New Roman"/>
                <a:ea typeface="Times New Roman"/>
                <a:cs typeface="Times New Roman"/>
                <a:sym typeface="Times New Roman"/>
              </a:rPr>
              <a:t>important</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public</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topics</a:t>
            </a:r>
            <a:r>
              <a:rPr lang="hu-HU" sz="1700" dirty="0">
                <a:latin typeface="Times New Roman"/>
                <a:ea typeface="Times New Roman"/>
                <a:cs typeface="Times New Roman"/>
                <a:sym typeface="Times New Roman"/>
              </a:rPr>
              <a:t> in 2021, a </a:t>
            </a:r>
            <a:r>
              <a:rPr lang="hu-HU" sz="1700" dirty="0" err="1">
                <a:latin typeface="Times New Roman"/>
                <a:ea typeface="Times New Roman"/>
                <a:cs typeface="Times New Roman"/>
                <a:sym typeface="Times New Roman"/>
              </a:rPr>
              <a:t>year</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marked</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by</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third</a:t>
            </a:r>
            <a:r>
              <a:rPr lang="hu-HU" sz="1700" dirty="0">
                <a:latin typeface="Times New Roman"/>
                <a:ea typeface="Times New Roman"/>
                <a:cs typeface="Times New Roman"/>
                <a:sym typeface="Times New Roman"/>
              </a:rPr>
              <a:t> and </a:t>
            </a:r>
            <a:r>
              <a:rPr lang="hu-HU" sz="1700" dirty="0" err="1">
                <a:latin typeface="Times New Roman"/>
                <a:ea typeface="Times New Roman"/>
                <a:cs typeface="Times New Roman"/>
                <a:sym typeface="Times New Roman"/>
              </a:rPr>
              <a:t>fourth</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waves</a:t>
            </a:r>
            <a:r>
              <a:rPr lang="hu-HU" sz="1700" dirty="0">
                <a:latin typeface="Times New Roman"/>
                <a:ea typeface="Times New Roman"/>
                <a:cs typeface="Times New Roman"/>
                <a:sym typeface="Times New Roman"/>
              </a:rPr>
              <a:t> of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pandemic</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which</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have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proved</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to</a:t>
            </a:r>
            <a:r>
              <a:rPr lang="hu-HU" sz="1700" dirty="0">
                <a:latin typeface="Times New Roman"/>
                <a:ea typeface="Times New Roman"/>
                <a:cs typeface="Times New Roman"/>
                <a:sym typeface="Times New Roman"/>
              </a:rPr>
              <a:t> be </a:t>
            </a:r>
            <a:r>
              <a:rPr lang="hu-HU" sz="1700" dirty="0" err="1">
                <a:latin typeface="Times New Roman"/>
                <a:ea typeface="Times New Roman"/>
                <a:cs typeface="Times New Roman"/>
                <a:sym typeface="Times New Roman"/>
              </a:rPr>
              <a:t>even</a:t>
            </a:r>
            <a:r>
              <a:rPr lang="hu-HU" sz="1700" dirty="0">
                <a:latin typeface="Times New Roman"/>
                <a:ea typeface="Times New Roman"/>
                <a:cs typeface="Times New Roman"/>
                <a:sym typeface="Times New Roman"/>
              </a:rPr>
              <a:t> more </a:t>
            </a:r>
            <a:r>
              <a:rPr lang="hu-HU" sz="1700" dirty="0" err="1">
                <a:latin typeface="Times New Roman"/>
                <a:ea typeface="Times New Roman"/>
                <a:cs typeface="Times New Roman"/>
                <a:sym typeface="Times New Roman"/>
              </a:rPr>
              <a:t>severe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than</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before</a:t>
            </a:r>
            <a:r>
              <a:rPr lang="hu-HU" sz="1700" dirty="0">
                <a:latin typeface="Times New Roman"/>
                <a:ea typeface="Times New Roman"/>
                <a:cs typeface="Times New Roman"/>
                <a:sym typeface="Times New Roman"/>
              </a:rPr>
              <a:t> in Hungary.</a:t>
            </a:r>
            <a:endParaRPr sz="1700" dirty="0">
              <a:latin typeface="Times New Roman"/>
              <a:ea typeface="Times New Roman"/>
              <a:cs typeface="Times New Roman"/>
              <a:sym typeface="Times New Roman"/>
            </a:endParaRPr>
          </a:p>
          <a:p>
            <a:pPr marL="228600" lvl="0" indent="-228600" algn="just" rtl="0">
              <a:lnSpc>
                <a:spcPct val="90000"/>
              </a:lnSpc>
              <a:spcBef>
                <a:spcPts val="1000"/>
              </a:spcBef>
              <a:spcAft>
                <a:spcPts val="0"/>
              </a:spcAft>
              <a:buClr>
                <a:schemeClr val="lt1"/>
              </a:buClr>
              <a:buSzPts val="1700"/>
              <a:buChar char="•"/>
            </a:pPr>
            <a:r>
              <a:rPr lang="hu-HU" sz="1700" dirty="0">
                <a:latin typeface="Times New Roman"/>
                <a:ea typeface="Times New Roman"/>
                <a:cs typeface="Times New Roman"/>
                <a:sym typeface="Times New Roman"/>
              </a:rPr>
              <a:t>The more </a:t>
            </a:r>
            <a:r>
              <a:rPr lang="hu-HU" sz="1700" dirty="0" err="1">
                <a:latin typeface="Times New Roman"/>
                <a:ea typeface="Times New Roman"/>
                <a:cs typeface="Times New Roman"/>
                <a:sym typeface="Times New Roman"/>
              </a:rPr>
              <a:t>people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decide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to</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take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up</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vaccine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against</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coronavirus</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greater</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chance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that</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pandemic</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can</a:t>
            </a:r>
            <a:r>
              <a:rPr lang="hu-HU" sz="1700" dirty="0">
                <a:latin typeface="Times New Roman"/>
                <a:ea typeface="Times New Roman"/>
                <a:cs typeface="Times New Roman"/>
                <a:sym typeface="Times New Roman"/>
              </a:rPr>
              <a:t> be </a:t>
            </a:r>
            <a:r>
              <a:rPr lang="hu-HU" sz="1700" dirty="0" err="1">
                <a:latin typeface="Times New Roman"/>
                <a:ea typeface="Times New Roman"/>
                <a:cs typeface="Times New Roman"/>
                <a:sym typeface="Times New Roman"/>
              </a:rPr>
              <a:t>contained</a:t>
            </a:r>
            <a:r>
              <a:rPr lang="hu-HU" sz="1700" dirty="0">
                <a:latin typeface="Times New Roman"/>
                <a:ea typeface="Times New Roman"/>
                <a:cs typeface="Times New Roman"/>
                <a:sym typeface="Times New Roman"/>
              </a:rPr>
              <a:t> and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reduced</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health</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social</a:t>
            </a:r>
            <a:r>
              <a:rPr lang="hu-HU" sz="1700" dirty="0">
                <a:latin typeface="Times New Roman"/>
                <a:ea typeface="Times New Roman"/>
                <a:cs typeface="Times New Roman"/>
                <a:sym typeface="Times New Roman"/>
              </a:rPr>
              <a:t> and </a:t>
            </a:r>
            <a:r>
              <a:rPr lang="hu-HU" sz="1700" dirty="0" err="1">
                <a:latin typeface="Times New Roman"/>
                <a:ea typeface="Times New Roman"/>
                <a:cs typeface="Times New Roman"/>
                <a:sym typeface="Times New Roman"/>
              </a:rPr>
              <a:t>economic</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damage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It</a:t>
            </a:r>
            <a:r>
              <a:rPr lang="hu-HU" sz="1700" dirty="0">
                <a:latin typeface="Times New Roman"/>
                <a:ea typeface="Times New Roman"/>
                <a:cs typeface="Times New Roman"/>
                <a:sym typeface="Times New Roman"/>
              </a:rPr>
              <a:t> is </a:t>
            </a:r>
            <a:r>
              <a:rPr lang="hu-HU" sz="1700" dirty="0" err="1">
                <a:latin typeface="Times New Roman"/>
                <a:ea typeface="Times New Roman"/>
                <a:cs typeface="Times New Roman"/>
                <a:sym typeface="Times New Roman"/>
              </a:rPr>
              <a:t>therefore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crucial</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to</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understand</a:t>
            </a:r>
            <a:r>
              <a:rPr lang="hu-HU" sz="1700" dirty="0">
                <a:latin typeface="Times New Roman"/>
                <a:ea typeface="Times New Roman"/>
                <a:cs typeface="Times New Roman"/>
                <a:sym typeface="Times New Roman"/>
              </a:rPr>
              <a:t> and </a:t>
            </a:r>
            <a:r>
              <a:rPr lang="hu-HU" sz="1700" dirty="0" err="1">
                <a:latin typeface="Times New Roman"/>
                <a:ea typeface="Times New Roman"/>
                <a:cs typeface="Times New Roman"/>
                <a:sym typeface="Times New Roman"/>
              </a:rPr>
              <a:t>explore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background</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to</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these</a:t>
            </a:r>
            <a:r>
              <a:rPr lang="hu-HU" sz="1700" dirty="0">
                <a:latin typeface="Times New Roman"/>
                <a:ea typeface="Times New Roman"/>
                <a:cs typeface="Times New Roman"/>
                <a:sym typeface="Times New Roman"/>
              </a:rPr>
              <a:t> </a:t>
            </a:r>
            <a:r>
              <a:rPr lang="hu-HU" sz="1700" dirty="0" err="1">
                <a:latin typeface="Times New Roman"/>
                <a:ea typeface="Times New Roman"/>
                <a:cs typeface="Times New Roman"/>
                <a:sym typeface="Times New Roman"/>
              </a:rPr>
              <a:t>personal</a:t>
            </a:r>
            <a:r>
              <a:rPr lang="hu-HU" sz="1700" dirty="0">
                <a:latin typeface="Times New Roman"/>
                <a:ea typeface="Times New Roman"/>
                <a:cs typeface="Times New Roman"/>
                <a:sym typeface="Times New Roman"/>
              </a:rPr>
              <a:t> decisions.</a:t>
            </a:r>
            <a:endParaRPr sz="17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642899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400"/>
              <a:buFont typeface="Times New Roman"/>
              <a:buNone/>
            </a:pPr>
            <a:r>
              <a:rPr lang="hu-HU" sz="3400" b="1">
                <a:latin typeface="Times New Roman"/>
                <a:ea typeface="Times New Roman"/>
                <a:cs typeface="Times New Roman"/>
                <a:sym typeface="Times New Roman"/>
              </a:rPr>
              <a:t>Background II – Information about the representative survey</a:t>
            </a:r>
            <a:endParaRPr sz="3400" b="1">
              <a:latin typeface="Times New Roman"/>
              <a:ea typeface="Times New Roman"/>
              <a:cs typeface="Times New Roman"/>
              <a:sym typeface="Times New Roman"/>
            </a:endParaRPr>
          </a:p>
        </p:txBody>
      </p:sp>
      <p:sp>
        <p:nvSpPr>
          <p:cNvPr id="121" name="Google Shape;121;p3"/>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3"/>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1900"/>
              <a:buChar char="•"/>
            </a:pPr>
            <a:r>
              <a:rPr lang="hu-HU" sz="1900">
                <a:latin typeface="Times New Roman"/>
                <a:ea typeface="Times New Roman"/>
                <a:cs typeface="Times New Roman"/>
                <a:sym typeface="Times New Roman"/>
              </a:rPr>
              <a:t>The questionnaire survey was conducted by the Závecz Research Institute for Market and Social Research </a:t>
            </a:r>
            <a:r>
              <a:rPr lang="hu-HU" sz="1900" b="1">
                <a:latin typeface="Times New Roman"/>
                <a:ea typeface="Times New Roman"/>
                <a:cs typeface="Times New Roman"/>
                <a:sym typeface="Times New Roman"/>
              </a:rPr>
              <a:t>in November 2021 </a:t>
            </a:r>
            <a:r>
              <a:rPr lang="hu-HU" sz="1900">
                <a:latin typeface="Times New Roman"/>
                <a:ea typeface="Times New Roman"/>
                <a:cs typeface="Times New Roman"/>
                <a:sym typeface="Times New Roman"/>
              </a:rPr>
              <a:t>(between 8 and 20 November). The data was collected through a two-stage, proportionally stratified, randomly selected survey of 1,000 residents, and the sample is representative of the adult (over 18) population of the country’s gender, age groups, educational attainment, and type of residence.</a:t>
            </a:r>
            <a:endParaRPr sz="1900">
              <a:latin typeface="Times New Roman"/>
              <a:ea typeface="Times New Roman"/>
              <a:cs typeface="Times New Roman"/>
              <a:sym typeface="Times New Roman"/>
            </a:endParaRPr>
          </a:p>
          <a:p>
            <a:pPr marL="228600" lvl="0" indent="-107950" algn="just" rtl="0">
              <a:lnSpc>
                <a:spcPct val="90000"/>
              </a:lnSpc>
              <a:spcBef>
                <a:spcPts val="1000"/>
              </a:spcBef>
              <a:spcAft>
                <a:spcPts val="0"/>
              </a:spcAft>
              <a:buClr>
                <a:schemeClr val="dk1"/>
              </a:buClr>
              <a:buSzPts val="1900"/>
              <a:buNone/>
            </a:pPr>
            <a:endParaRPr sz="1900">
              <a:latin typeface="Times New Roman"/>
              <a:ea typeface="Times New Roman"/>
              <a:cs typeface="Times New Roman"/>
              <a:sym typeface="Times New Roman"/>
            </a:endParaRPr>
          </a:p>
        </p:txBody>
      </p:sp>
      <p:pic>
        <p:nvPicPr>
          <p:cNvPr id="123" name="Google Shape;123;p3" descr="Text&#10;&#10;Description automatically generated"/>
          <p:cNvPicPr preferRelativeResize="0"/>
          <p:nvPr/>
        </p:nvPicPr>
        <p:blipFill rotWithShape="1">
          <a:blip r:embed="rId3">
            <a:alphaModFix/>
          </a:blip>
          <a:srcRect l="19555" r="5217"/>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81474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hu-HU" b="1">
                <a:latin typeface="Times"/>
                <a:ea typeface="Times"/>
                <a:cs typeface="Times"/>
                <a:sym typeface="Times"/>
              </a:rPr>
              <a:t>Thin or thick ideology?</a:t>
            </a:r>
            <a:endParaRPr/>
          </a:p>
        </p:txBody>
      </p:sp>
      <p:pic>
        <p:nvPicPr>
          <p:cNvPr id="256" name="Google Shape;256;p11" descr="A képen szöveg látható&#10;&#10;Automatikusan generált leírás"/>
          <p:cNvPicPr preferRelativeResize="0">
            <a:picLocks noGrp="1"/>
          </p:cNvPicPr>
          <p:nvPr>
            <p:ph type="body" idx="1"/>
          </p:nvPr>
        </p:nvPicPr>
        <p:blipFill rotWithShape="1">
          <a:blip r:embed="rId3">
            <a:alphaModFix/>
          </a:blip>
          <a:srcRect/>
          <a:stretch/>
        </p:blipFill>
        <p:spPr>
          <a:xfrm>
            <a:off x="5183188" y="1038225"/>
            <a:ext cx="6172200" cy="4772025"/>
          </a:xfrm>
          <a:prstGeom prst="rect">
            <a:avLst/>
          </a:prstGeom>
          <a:noFill/>
          <a:ln>
            <a:noFill/>
          </a:ln>
        </p:spPr>
      </p:pic>
      <p:sp>
        <p:nvSpPr>
          <p:cNvPr id="257" name="Google Shape;2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hu-HU" sz="2000">
                <a:latin typeface="Times"/>
                <a:ea typeface="Times"/>
                <a:cs typeface="Times"/>
                <a:sym typeface="Times"/>
              </a:rPr>
              <a:t>Mudde: </a:t>
            </a:r>
            <a:endParaRPr/>
          </a:p>
          <a:p>
            <a:pPr marL="0" lvl="0" indent="0" algn="l" rtl="0">
              <a:lnSpc>
                <a:spcPct val="90000"/>
              </a:lnSpc>
              <a:spcBef>
                <a:spcPts val="1000"/>
              </a:spcBef>
              <a:spcAft>
                <a:spcPts val="0"/>
              </a:spcAft>
              <a:buClr>
                <a:schemeClr val="dk1"/>
              </a:buClr>
              <a:buSzPts val="2000"/>
              <a:buNone/>
            </a:pPr>
            <a:r>
              <a:rPr lang="hu-HU" sz="2000">
                <a:latin typeface="Times"/>
                <a:ea typeface="Times"/>
                <a:cs typeface="Times"/>
                <a:sym typeface="Times"/>
              </a:rPr>
              <a:t>‘an ideology that considers society to be ultimately separated into two homogeneous and antagonistic groups, “the pure people” versus “the corrupt elite,” and which argues that politics should be an expression of the volonté générale (general will) of the people’ (Mudde, 2004, p. 543).</a:t>
            </a:r>
            <a:endParaRPr sz="2000">
              <a:latin typeface="Times"/>
              <a:ea typeface="Times"/>
              <a:cs typeface="Times"/>
              <a:sym typeface="Times"/>
            </a:endParaRPr>
          </a:p>
        </p:txBody>
      </p:sp>
      <p:pic>
        <p:nvPicPr>
          <p:cNvPr id="5"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0503" y="6079724"/>
            <a:ext cx="1388135" cy="6365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p:nvPr/>
        </p:nvSpPr>
        <p:spPr>
          <a:xfrm>
            <a:off x="879542" y="0"/>
            <a:ext cx="10432916" cy="6858000"/>
          </a:xfrm>
          <a:custGeom>
            <a:avLst/>
            <a:gdLst/>
            <a:ahLst/>
            <a:cxnLst/>
            <a:rect l="l" t="t" r="r" b="b"/>
            <a:pathLst>
              <a:path w="10432916" h="6858000" extrusionOk="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9" name="Google Shape;129;p4"/>
          <p:cNvSpPr/>
          <p:nvPr/>
        </p:nvSpPr>
        <p:spPr>
          <a:xfrm>
            <a:off x="1134942" y="0"/>
            <a:ext cx="9922116" cy="6858000"/>
          </a:xfrm>
          <a:custGeom>
            <a:avLst/>
            <a:gdLst/>
            <a:ahLst/>
            <a:cxnLst/>
            <a:rect l="l" t="t" r="r" b="b"/>
            <a:pathLst>
              <a:path w="9922116" h="6858000" extrusionOk="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4"/>
          <p:cNvSpPr txBox="1">
            <a:spLocks noGrp="1"/>
          </p:cNvSpPr>
          <p:nvPr>
            <p:ph type="title"/>
          </p:nvPr>
        </p:nvSpPr>
        <p:spPr>
          <a:xfrm>
            <a:off x="2311147" y="365760"/>
            <a:ext cx="7569706" cy="12882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700"/>
              <a:buFont typeface="Times New Roman"/>
              <a:buNone/>
            </a:pPr>
            <a:r>
              <a:rPr lang="hu-HU" sz="3700" b="1" dirty="0" err="1">
                <a:solidFill>
                  <a:schemeClr val="bg1"/>
                </a:solidFill>
                <a:latin typeface="Times New Roman"/>
                <a:ea typeface="Times New Roman"/>
                <a:cs typeface="Times New Roman"/>
                <a:sym typeface="Times New Roman"/>
              </a:rPr>
              <a:t>Background</a:t>
            </a:r>
            <a:r>
              <a:rPr lang="hu-HU" sz="3700" b="1" dirty="0">
                <a:solidFill>
                  <a:schemeClr val="bg1"/>
                </a:solidFill>
                <a:latin typeface="Times New Roman"/>
                <a:ea typeface="Times New Roman"/>
                <a:cs typeface="Times New Roman"/>
                <a:sym typeface="Times New Roman"/>
              </a:rPr>
              <a:t> III – The </a:t>
            </a:r>
            <a:r>
              <a:rPr lang="hu-HU" sz="3700" b="1" dirty="0" err="1">
                <a:solidFill>
                  <a:schemeClr val="bg1"/>
                </a:solidFill>
                <a:latin typeface="Times New Roman"/>
                <a:ea typeface="Times New Roman"/>
                <a:cs typeface="Times New Roman"/>
                <a:sym typeface="Times New Roman"/>
              </a:rPr>
              <a:t>rates</a:t>
            </a:r>
            <a:r>
              <a:rPr lang="hu-HU" sz="3700" b="1" dirty="0">
                <a:solidFill>
                  <a:schemeClr val="bg1"/>
                </a:solidFill>
                <a:latin typeface="Times New Roman"/>
                <a:ea typeface="Times New Roman"/>
                <a:cs typeface="Times New Roman"/>
                <a:sym typeface="Times New Roman"/>
              </a:rPr>
              <a:t> of being </a:t>
            </a:r>
            <a:r>
              <a:rPr lang="hu-HU" sz="3700" b="1" dirty="0" err="1">
                <a:solidFill>
                  <a:schemeClr val="bg1"/>
                </a:solidFill>
                <a:latin typeface="Times New Roman"/>
                <a:ea typeface="Times New Roman"/>
                <a:cs typeface="Times New Roman"/>
                <a:sym typeface="Times New Roman"/>
              </a:rPr>
              <a:t>vaccinated</a:t>
            </a:r>
            <a:r>
              <a:rPr lang="hu-HU" sz="3700" b="1" dirty="0">
                <a:solidFill>
                  <a:schemeClr val="bg1"/>
                </a:solidFill>
                <a:latin typeface="Times New Roman"/>
                <a:ea typeface="Times New Roman"/>
                <a:cs typeface="Times New Roman"/>
                <a:sym typeface="Times New Roman"/>
              </a:rPr>
              <a:t> in November 2021</a:t>
            </a:r>
            <a:endParaRPr sz="3700" b="1" dirty="0">
              <a:solidFill>
                <a:schemeClr val="bg1"/>
              </a:solidFill>
              <a:latin typeface="Times New Roman"/>
              <a:ea typeface="Times New Roman"/>
              <a:cs typeface="Times New Roman"/>
              <a:sym typeface="Times New Roman"/>
            </a:endParaRPr>
          </a:p>
        </p:txBody>
      </p:sp>
      <p:sp>
        <p:nvSpPr>
          <p:cNvPr id="131" name="Google Shape;131;p4"/>
          <p:cNvSpPr txBox="1">
            <a:spLocks noGrp="1"/>
          </p:cNvSpPr>
          <p:nvPr>
            <p:ph type="body" idx="1"/>
          </p:nvPr>
        </p:nvSpPr>
        <p:spPr>
          <a:xfrm>
            <a:off x="2165569" y="1956816"/>
            <a:ext cx="7860863" cy="4024884"/>
          </a:xfrm>
          <a:prstGeom prst="rect">
            <a:avLst/>
          </a:prstGeom>
          <a:noFill/>
          <a:ln>
            <a:noFill/>
          </a:ln>
        </p:spPr>
        <p:txBody>
          <a:bodyPr spcFirstLastPara="1" wrap="square" lIns="91425" tIns="45700" rIns="91425" bIns="45700" anchor="t" anchorCtr="0">
            <a:normAutofit/>
          </a:bodyPr>
          <a:lstStyle/>
          <a:p>
            <a:pPr marL="228600" lvl="0" indent="-228600" rtl="0">
              <a:lnSpc>
                <a:spcPct val="90000"/>
              </a:lnSpc>
              <a:spcBef>
                <a:spcPts val="0"/>
              </a:spcBef>
              <a:spcAft>
                <a:spcPts val="0"/>
              </a:spcAft>
              <a:buClr>
                <a:schemeClr val="lt1"/>
              </a:buClr>
              <a:buSzPts val="1900"/>
              <a:buChar char="•"/>
            </a:pPr>
            <a:r>
              <a:rPr lang="hu-HU" sz="1900" dirty="0" err="1">
                <a:solidFill>
                  <a:schemeClr val="bg1"/>
                </a:solidFill>
                <a:latin typeface="Times New Roman"/>
                <a:ea typeface="Times New Roman"/>
                <a:cs typeface="Times New Roman"/>
                <a:sym typeface="Times New Roman"/>
              </a:rPr>
              <a:t>At</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the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time</a:t>
            </a:r>
            <a:r>
              <a:rPr lang="hu-HU" sz="1900" dirty="0">
                <a:solidFill>
                  <a:schemeClr val="bg1"/>
                </a:solidFill>
                <a:latin typeface="Times New Roman"/>
                <a:ea typeface="Times New Roman"/>
                <a:cs typeface="Times New Roman"/>
                <a:sym typeface="Times New Roman"/>
              </a:rPr>
              <a:t> of </a:t>
            </a:r>
            <a:r>
              <a:rPr lang="hu-HU" sz="1900" dirty="0" err="1">
                <a:solidFill>
                  <a:schemeClr val="bg1"/>
                </a:solidFill>
                <a:latin typeface="Times New Roman"/>
                <a:ea typeface="Times New Roman"/>
                <a:cs typeface="Times New Roman"/>
                <a:sym typeface="Times New Roman"/>
              </a:rPr>
              <a:t>the</a:t>
            </a:r>
            <a:r>
              <a:rPr lang="hu-HU" sz="1900" dirty="0">
                <a:solidFill>
                  <a:schemeClr val="bg1"/>
                </a:solidFill>
                <a:latin typeface="Times New Roman"/>
                <a:ea typeface="Times New Roman"/>
                <a:cs typeface="Times New Roman"/>
                <a:sym typeface="Times New Roman"/>
              </a:rPr>
              <a:t> end of </a:t>
            </a:r>
            <a:r>
              <a:rPr lang="hu-HU" sz="1900" dirty="0" err="1">
                <a:solidFill>
                  <a:schemeClr val="bg1"/>
                </a:solidFill>
                <a:latin typeface="Times New Roman"/>
                <a:ea typeface="Times New Roman"/>
                <a:cs typeface="Times New Roman"/>
                <a:sym typeface="Times New Roman"/>
              </a:rPr>
              <a:t>the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recording</a:t>
            </a:r>
            <a:r>
              <a:rPr lang="hu-HU" sz="1900" dirty="0">
                <a:solidFill>
                  <a:schemeClr val="bg1"/>
                </a:solidFill>
                <a:latin typeface="Times New Roman"/>
                <a:ea typeface="Times New Roman"/>
                <a:cs typeface="Times New Roman"/>
                <a:sym typeface="Times New Roman"/>
              </a:rPr>
              <a:t>, 6.18 </a:t>
            </a:r>
            <a:r>
              <a:rPr lang="hu-HU" sz="1900" dirty="0" err="1">
                <a:solidFill>
                  <a:schemeClr val="bg1"/>
                </a:solidFill>
                <a:latin typeface="Times New Roman"/>
                <a:ea typeface="Times New Roman"/>
                <a:cs typeface="Times New Roman"/>
                <a:sym typeface="Times New Roman"/>
              </a:rPr>
              <a:t>million</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citizens</a:t>
            </a:r>
            <a:r>
              <a:rPr lang="hu-HU" sz="1900" dirty="0">
                <a:solidFill>
                  <a:schemeClr val="bg1"/>
                </a:solidFill>
                <a:latin typeface="Times New Roman"/>
                <a:ea typeface="Times New Roman"/>
                <a:cs typeface="Times New Roman"/>
                <a:sym typeface="Times New Roman"/>
              </a:rPr>
              <a:t> had </a:t>
            </a:r>
            <a:r>
              <a:rPr lang="hu-HU" sz="1900" dirty="0" err="1">
                <a:solidFill>
                  <a:schemeClr val="bg1"/>
                </a:solidFill>
                <a:latin typeface="Times New Roman"/>
                <a:ea typeface="Times New Roman"/>
                <a:cs typeface="Times New Roman"/>
                <a:sym typeface="Times New Roman"/>
              </a:rPr>
              <a:t>one</a:t>
            </a:r>
            <a:r>
              <a:rPr lang="hu-HU" sz="1900" dirty="0">
                <a:solidFill>
                  <a:schemeClr val="bg1"/>
                </a:solidFill>
                <a:latin typeface="Times New Roman"/>
                <a:ea typeface="Times New Roman"/>
                <a:cs typeface="Times New Roman"/>
                <a:sym typeface="Times New Roman"/>
              </a:rPr>
              <a:t>, 5.79 </a:t>
            </a:r>
            <a:r>
              <a:rPr lang="hu-HU" sz="1900" dirty="0" err="1">
                <a:solidFill>
                  <a:schemeClr val="bg1"/>
                </a:solidFill>
                <a:latin typeface="Times New Roman"/>
                <a:ea typeface="Times New Roman"/>
                <a:cs typeface="Times New Roman"/>
                <a:sym typeface="Times New Roman"/>
              </a:rPr>
              <a:t>million</a:t>
            </a:r>
            <a:r>
              <a:rPr lang="hu-HU" sz="1900" dirty="0">
                <a:solidFill>
                  <a:schemeClr val="bg1"/>
                </a:solidFill>
                <a:latin typeface="Times New Roman"/>
                <a:ea typeface="Times New Roman"/>
                <a:cs typeface="Times New Roman"/>
                <a:sym typeface="Times New Roman"/>
              </a:rPr>
              <a:t> had </a:t>
            </a:r>
            <a:r>
              <a:rPr lang="hu-HU" sz="1900" dirty="0" err="1">
                <a:solidFill>
                  <a:schemeClr val="bg1"/>
                </a:solidFill>
                <a:latin typeface="Times New Roman"/>
                <a:ea typeface="Times New Roman"/>
                <a:cs typeface="Times New Roman"/>
                <a:sym typeface="Times New Roman"/>
              </a:rPr>
              <a:t>two</a:t>
            </a:r>
            <a:r>
              <a:rPr lang="hu-HU" sz="1900" dirty="0">
                <a:solidFill>
                  <a:schemeClr val="bg1"/>
                </a:solidFill>
                <a:latin typeface="Times New Roman"/>
                <a:ea typeface="Times New Roman"/>
                <a:cs typeface="Times New Roman"/>
                <a:sym typeface="Times New Roman"/>
              </a:rPr>
              <a:t>, and 1.77 </a:t>
            </a:r>
            <a:r>
              <a:rPr lang="hu-HU" sz="1900" dirty="0" err="1">
                <a:solidFill>
                  <a:schemeClr val="bg1"/>
                </a:solidFill>
                <a:latin typeface="Times New Roman"/>
                <a:ea typeface="Times New Roman"/>
                <a:cs typeface="Times New Roman"/>
                <a:sym typeface="Times New Roman"/>
              </a:rPr>
              <a:t>million</a:t>
            </a:r>
            <a:r>
              <a:rPr lang="hu-HU" sz="1900" dirty="0">
                <a:solidFill>
                  <a:schemeClr val="bg1"/>
                </a:solidFill>
                <a:latin typeface="Times New Roman"/>
                <a:ea typeface="Times New Roman"/>
                <a:cs typeface="Times New Roman"/>
                <a:sym typeface="Times New Roman"/>
              </a:rPr>
              <a:t> had </a:t>
            </a:r>
            <a:r>
              <a:rPr lang="hu-HU" sz="1900" dirty="0" err="1">
                <a:solidFill>
                  <a:schemeClr val="bg1"/>
                </a:solidFill>
                <a:latin typeface="Times New Roman"/>
                <a:ea typeface="Times New Roman"/>
                <a:cs typeface="Times New Roman"/>
                <a:sym typeface="Times New Roman"/>
              </a:rPr>
              <a:t>three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vaccinations</a:t>
            </a:r>
            <a:r>
              <a:rPr lang="hu-HU" sz="1900" dirty="0">
                <a:solidFill>
                  <a:schemeClr val="bg1"/>
                </a:solidFill>
                <a:latin typeface="Times New Roman"/>
                <a:ea typeface="Times New Roman"/>
                <a:cs typeface="Times New Roman"/>
                <a:sym typeface="Times New Roman"/>
              </a:rPr>
              <a:t>. </a:t>
            </a:r>
            <a:endParaRPr sz="1900" dirty="0">
              <a:solidFill>
                <a:schemeClr val="bg1"/>
              </a:solidFill>
              <a:latin typeface="Times New Roman"/>
              <a:ea typeface="Times New Roman"/>
              <a:cs typeface="Times New Roman"/>
              <a:sym typeface="Times New Roman"/>
            </a:endParaRPr>
          </a:p>
          <a:p>
            <a:pPr marL="228600" lvl="0" indent="-228600" rtl="0">
              <a:lnSpc>
                <a:spcPct val="90000"/>
              </a:lnSpc>
              <a:spcBef>
                <a:spcPts val="1000"/>
              </a:spcBef>
              <a:spcAft>
                <a:spcPts val="0"/>
              </a:spcAft>
              <a:buClr>
                <a:schemeClr val="lt1"/>
              </a:buClr>
              <a:buSzPts val="1900"/>
              <a:buChar char="•"/>
            </a:pPr>
            <a:r>
              <a:rPr lang="hu-HU" sz="1900" dirty="0">
                <a:solidFill>
                  <a:schemeClr val="bg1"/>
                </a:solidFill>
                <a:latin typeface="Times New Roman"/>
                <a:ea typeface="Times New Roman"/>
                <a:cs typeface="Times New Roman"/>
                <a:sym typeface="Times New Roman"/>
              </a:rPr>
              <a:t>It is important </a:t>
            </a:r>
            <a:r>
              <a:rPr lang="hu-HU" sz="1900" dirty="0" err="1">
                <a:solidFill>
                  <a:schemeClr val="bg1"/>
                </a:solidFill>
                <a:latin typeface="Times New Roman"/>
                <a:ea typeface="Times New Roman"/>
                <a:cs typeface="Times New Roman"/>
                <a:sym typeface="Times New Roman"/>
              </a:rPr>
              <a:t>to</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note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however</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that</a:t>
            </a:r>
            <a:r>
              <a:rPr lang="hu-HU" sz="1900" dirty="0">
                <a:solidFill>
                  <a:schemeClr val="bg1"/>
                </a:solidFill>
                <a:latin typeface="Times New Roman"/>
                <a:ea typeface="Times New Roman"/>
                <a:cs typeface="Times New Roman"/>
                <a:sym typeface="Times New Roman"/>
              </a:rPr>
              <a:t> it had </a:t>
            </a:r>
            <a:r>
              <a:rPr lang="hu-HU" sz="1900" dirty="0" err="1">
                <a:solidFill>
                  <a:schemeClr val="bg1"/>
                </a:solidFill>
                <a:latin typeface="Times New Roman"/>
                <a:ea typeface="Times New Roman"/>
                <a:cs typeface="Times New Roman"/>
                <a:sym typeface="Times New Roman"/>
              </a:rPr>
              <a:t>been</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possible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for</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months</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for</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children</a:t>
            </a:r>
            <a:r>
              <a:rPr lang="hu-HU" sz="1900" dirty="0">
                <a:solidFill>
                  <a:schemeClr val="bg1"/>
                </a:solidFill>
                <a:latin typeface="Times New Roman"/>
                <a:ea typeface="Times New Roman"/>
                <a:cs typeface="Times New Roman"/>
                <a:sym typeface="Times New Roman"/>
              </a:rPr>
              <a:t> over 12 </a:t>
            </a:r>
            <a:r>
              <a:rPr lang="hu-HU" sz="1900" dirty="0" err="1">
                <a:solidFill>
                  <a:schemeClr val="bg1"/>
                </a:solidFill>
                <a:latin typeface="Times New Roman"/>
                <a:ea typeface="Times New Roman"/>
                <a:cs typeface="Times New Roman"/>
                <a:sym typeface="Times New Roman"/>
              </a:rPr>
              <a:t>years</a:t>
            </a:r>
            <a:r>
              <a:rPr lang="hu-HU" sz="1900" dirty="0">
                <a:solidFill>
                  <a:schemeClr val="bg1"/>
                </a:solidFill>
                <a:latin typeface="Times New Roman"/>
                <a:ea typeface="Times New Roman"/>
                <a:cs typeface="Times New Roman"/>
                <a:sym typeface="Times New Roman"/>
              </a:rPr>
              <a:t> of </a:t>
            </a:r>
            <a:r>
              <a:rPr lang="hu-HU" sz="1900" dirty="0" err="1">
                <a:solidFill>
                  <a:schemeClr val="bg1"/>
                </a:solidFill>
                <a:latin typeface="Times New Roman"/>
                <a:ea typeface="Times New Roman"/>
                <a:cs typeface="Times New Roman"/>
                <a:sym typeface="Times New Roman"/>
              </a:rPr>
              <a:t>age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to</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register</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for</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the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vaccination</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These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figures</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refer</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to</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the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age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group</a:t>
            </a:r>
            <a:r>
              <a:rPr lang="hu-HU" sz="1900" dirty="0">
                <a:solidFill>
                  <a:schemeClr val="bg1"/>
                </a:solidFill>
                <a:latin typeface="Times New Roman"/>
                <a:ea typeface="Times New Roman"/>
                <a:cs typeface="Times New Roman"/>
                <a:sym typeface="Times New Roman"/>
              </a:rPr>
              <a:t> over 12 </a:t>
            </a:r>
            <a:r>
              <a:rPr lang="hu-HU" sz="1900" dirty="0" err="1">
                <a:solidFill>
                  <a:schemeClr val="bg1"/>
                </a:solidFill>
                <a:latin typeface="Times New Roman"/>
                <a:ea typeface="Times New Roman"/>
                <a:cs typeface="Times New Roman"/>
                <a:sym typeface="Times New Roman"/>
              </a:rPr>
              <a:t>years</a:t>
            </a:r>
            <a:r>
              <a:rPr lang="hu-HU" sz="1900" dirty="0">
                <a:solidFill>
                  <a:schemeClr val="bg1"/>
                </a:solidFill>
                <a:latin typeface="Times New Roman"/>
                <a:ea typeface="Times New Roman"/>
                <a:cs typeface="Times New Roman"/>
                <a:sym typeface="Times New Roman"/>
              </a:rPr>
              <a:t> of </a:t>
            </a:r>
            <a:r>
              <a:rPr lang="hu-HU" sz="1900" dirty="0" err="1">
                <a:solidFill>
                  <a:schemeClr val="bg1"/>
                </a:solidFill>
                <a:latin typeface="Times New Roman"/>
                <a:ea typeface="Times New Roman"/>
                <a:cs typeface="Times New Roman"/>
                <a:sym typeface="Times New Roman"/>
              </a:rPr>
              <a:t>age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not</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just</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the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adults</a:t>
            </a:r>
            <a:r>
              <a:rPr lang="hu-HU" sz="1900" dirty="0">
                <a:solidFill>
                  <a:schemeClr val="bg1"/>
                </a:solidFill>
                <a:latin typeface="Times New Roman"/>
                <a:ea typeface="Times New Roman"/>
                <a:cs typeface="Times New Roman"/>
                <a:sym typeface="Times New Roman"/>
              </a:rPr>
              <a:t>. </a:t>
            </a:r>
            <a:endParaRPr dirty="0">
              <a:solidFill>
                <a:schemeClr val="bg1"/>
              </a:solidFill>
            </a:endParaRPr>
          </a:p>
          <a:p>
            <a:pPr marL="228600" lvl="0" indent="-228600" rtl="0">
              <a:lnSpc>
                <a:spcPct val="90000"/>
              </a:lnSpc>
              <a:spcBef>
                <a:spcPts val="1000"/>
              </a:spcBef>
              <a:spcAft>
                <a:spcPts val="0"/>
              </a:spcAft>
              <a:buClr>
                <a:schemeClr val="lt1"/>
              </a:buClr>
              <a:buSzPts val="1900"/>
              <a:buChar char="•"/>
            </a:pPr>
            <a:r>
              <a:rPr lang="hu-HU" sz="1900" dirty="0">
                <a:solidFill>
                  <a:schemeClr val="bg1"/>
                </a:solidFill>
                <a:latin typeface="Times New Roman"/>
                <a:ea typeface="Times New Roman"/>
                <a:cs typeface="Times New Roman"/>
                <a:sym typeface="Times New Roman"/>
              </a:rPr>
              <a:t>In </a:t>
            </a:r>
            <a:r>
              <a:rPr lang="hu-HU" sz="1900" dirty="0" err="1">
                <a:solidFill>
                  <a:schemeClr val="bg1"/>
                </a:solidFill>
                <a:latin typeface="Times New Roman"/>
                <a:ea typeface="Times New Roman"/>
                <a:cs typeface="Times New Roman"/>
                <a:sym typeface="Times New Roman"/>
              </a:rPr>
              <a:t>our</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sample</a:t>
            </a:r>
            <a:r>
              <a:rPr lang="hu-HU" sz="1900" dirty="0">
                <a:solidFill>
                  <a:schemeClr val="bg1"/>
                </a:solidFill>
                <a:latin typeface="Times New Roman"/>
                <a:ea typeface="Times New Roman"/>
                <a:cs typeface="Times New Roman"/>
                <a:sym typeface="Times New Roman"/>
              </a:rPr>
              <a:t>, a </a:t>
            </a:r>
            <a:r>
              <a:rPr lang="hu-HU" sz="1900" dirty="0" err="1">
                <a:solidFill>
                  <a:schemeClr val="bg1"/>
                </a:solidFill>
                <a:latin typeface="Times New Roman"/>
                <a:ea typeface="Times New Roman"/>
                <a:cs typeface="Times New Roman"/>
                <a:sym typeface="Times New Roman"/>
              </a:rPr>
              <a:t>rounded</a:t>
            </a:r>
            <a:r>
              <a:rPr lang="hu-HU" sz="1900" dirty="0">
                <a:solidFill>
                  <a:schemeClr val="bg1"/>
                </a:solidFill>
                <a:latin typeface="Times New Roman"/>
                <a:ea typeface="Times New Roman"/>
                <a:cs typeface="Times New Roman"/>
                <a:sym typeface="Times New Roman"/>
              </a:rPr>
              <a:t> 4 percent of </a:t>
            </a:r>
            <a:r>
              <a:rPr lang="hu-HU" sz="1900" dirty="0" err="1">
                <a:solidFill>
                  <a:schemeClr val="bg1"/>
                </a:solidFill>
                <a:latin typeface="Times New Roman"/>
                <a:ea typeface="Times New Roman"/>
                <a:cs typeface="Times New Roman"/>
                <a:sym typeface="Times New Roman"/>
              </a:rPr>
              <a:t>respondents</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received</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only</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one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vaccination</a:t>
            </a:r>
            <a:r>
              <a:rPr lang="hu-HU" sz="1900" dirty="0">
                <a:solidFill>
                  <a:schemeClr val="bg1"/>
                </a:solidFill>
                <a:latin typeface="Times New Roman"/>
                <a:ea typeface="Times New Roman"/>
                <a:cs typeface="Times New Roman"/>
                <a:sym typeface="Times New Roman"/>
              </a:rPr>
              <a:t>, 58 percent </a:t>
            </a:r>
            <a:r>
              <a:rPr lang="hu-HU" sz="1900" dirty="0" err="1">
                <a:solidFill>
                  <a:schemeClr val="bg1"/>
                </a:solidFill>
                <a:latin typeface="Times New Roman"/>
                <a:ea typeface="Times New Roman"/>
                <a:cs typeface="Times New Roman"/>
                <a:sym typeface="Times New Roman"/>
              </a:rPr>
              <a:t>received</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two</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vaccinations</a:t>
            </a:r>
            <a:r>
              <a:rPr lang="hu-HU" sz="1900" dirty="0">
                <a:solidFill>
                  <a:schemeClr val="bg1"/>
                </a:solidFill>
                <a:latin typeface="Times New Roman"/>
                <a:ea typeface="Times New Roman"/>
                <a:cs typeface="Times New Roman"/>
                <a:sym typeface="Times New Roman"/>
              </a:rPr>
              <a:t> and 19 percent </a:t>
            </a:r>
            <a:r>
              <a:rPr lang="hu-HU" sz="1900" dirty="0" err="1">
                <a:solidFill>
                  <a:schemeClr val="bg1"/>
                </a:solidFill>
                <a:latin typeface="Times New Roman"/>
                <a:ea typeface="Times New Roman"/>
                <a:cs typeface="Times New Roman"/>
                <a:sym typeface="Times New Roman"/>
              </a:rPr>
              <a:t>received</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three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vaccinations</a:t>
            </a:r>
            <a:r>
              <a:rPr lang="hu-HU" sz="1900" dirty="0">
                <a:solidFill>
                  <a:schemeClr val="bg1"/>
                </a:solidFill>
                <a:latin typeface="Times New Roman"/>
                <a:ea typeface="Times New Roman"/>
                <a:cs typeface="Times New Roman"/>
                <a:sym typeface="Times New Roman"/>
              </a:rPr>
              <a:t>. </a:t>
            </a:r>
            <a:endParaRPr sz="1900" dirty="0">
              <a:solidFill>
                <a:schemeClr val="bg1"/>
              </a:solidFill>
              <a:latin typeface="Times New Roman"/>
              <a:ea typeface="Times New Roman"/>
              <a:cs typeface="Times New Roman"/>
              <a:sym typeface="Times New Roman"/>
            </a:endParaRPr>
          </a:p>
          <a:p>
            <a:pPr marL="228600" lvl="0" indent="-228600" rtl="0">
              <a:lnSpc>
                <a:spcPct val="90000"/>
              </a:lnSpc>
              <a:spcBef>
                <a:spcPts val="1000"/>
              </a:spcBef>
              <a:spcAft>
                <a:spcPts val="0"/>
              </a:spcAft>
              <a:buClr>
                <a:schemeClr val="lt1"/>
              </a:buClr>
              <a:buSzPts val="1900"/>
              <a:buChar char="•"/>
            </a:pPr>
            <a:r>
              <a:rPr lang="hu-HU" sz="1900" dirty="0">
                <a:solidFill>
                  <a:schemeClr val="bg1"/>
                </a:solidFill>
                <a:latin typeface="Times New Roman"/>
                <a:ea typeface="Times New Roman"/>
                <a:cs typeface="Times New Roman"/>
                <a:sym typeface="Times New Roman"/>
              </a:rPr>
              <a:t>The </a:t>
            </a:r>
            <a:r>
              <a:rPr lang="hu-HU" sz="1900" dirty="0" err="1">
                <a:solidFill>
                  <a:schemeClr val="bg1"/>
                </a:solidFill>
                <a:latin typeface="Times New Roman"/>
                <a:ea typeface="Times New Roman"/>
                <a:cs typeface="Times New Roman"/>
                <a:sym typeface="Times New Roman"/>
              </a:rPr>
              <a:t>proportion</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who</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received</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at</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least</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one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vaccination</a:t>
            </a:r>
            <a:r>
              <a:rPr lang="hu-HU" sz="1900" dirty="0">
                <a:solidFill>
                  <a:schemeClr val="bg1"/>
                </a:solidFill>
                <a:latin typeface="Times New Roman"/>
                <a:ea typeface="Times New Roman"/>
                <a:cs typeface="Times New Roman"/>
                <a:sym typeface="Times New Roman"/>
              </a:rPr>
              <a:t> is </a:t>
            </a:r>
            <a:r>
              <a:rPr lang="hu-HU" sz="1900" dirty="0" err="1">
                <a:solidFill>
                  <a:schemeClr val="bg1"/>
                </a:solidFill>
                <a:latin typeface="Times New Roman"/>
                <a:ea typeface="Times New Roman"/>
                <a:cs typeface="Times New Roman"/>
                <a:sym typeface="Times New Roman"/>
              </a:rPr>
              <a:t>therefore</a:t>
            </a:r>
            <a:r>
              <a:rPr lang="hu-HU" sz="1900" dirty="0">
                <a:solidFill>
                  <a:schemeClr val="bg1"/>
                </a:solidFill>
                <a:latin typeface="Times New Roman"/>
                <a:ea typeface="Times New Roman"/>
                <a:cs typeface="Times New Roman"/>
                <a:sym typeface="Times New Roman"/>
              </a:rPr>
              <a:t> 80 percent in </a:t>
            </a:r>
            <a:r>
              <a:rPr lang="hu-HU" sz="1900" dirty="0" err="1">
                <a:solidFill>
                  <a:schemeClr val="bg1"/>
                </a:solidFill>
                <a:latin typeface="Times New Roman"/>
                <a:ea typeface="Times New Roman"/>
                <a:cs typeface="Times New Roman"/>
                <a:sym typeface="Times New Roman"/>
              </a:rPr>
              <a:t>round</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numbers</a:t>
            </a:r>
            <a:r>
              <a:rPr lang="hu-HU" sz="1900" dirty="0">
                <a:solidFill>
                  <a:schemeClr val="bg1"/>
                </a:solidFill>
                <a:latin typeface="Times New Roman"/>
                <a:ea typeface="Times New Roman"/>
                <a:cs typeface="Times New Roman"/>
                <a:sym typeface="Times New Roman"/>
              </a:rPr>
              <a:t> and </a:t>
            </a:r>
            <a:r>
              <a:rPr lang="hu-HU" sz="1900" dirty="0" err="1">
                <a:solidFill>
                  <a:schemeClr val="bg1"/>
                </a:solidFill>
                <a:latin typeface="Times New Roman"/>
                <a:ea typeface="Times New Roman"/>
                <a:cs typeface="Times New Roman"/>
                <a:sym typeface="Times New Roman"/>
              </a:rPr>
              <a:t>the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proportion</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who</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did</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not</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receive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one</a:t>
            </a:r>
            <a:r>
              <a:rPr lang="hu-HU" sz="1900" dirty="0">
                <a:solidFill>
                  <a:schemeClr val="bg1"/>
                </a:solidFill>
                <a:latin typeface="Times New Roman"/>
                <a:ea typeface="Times New Roman"/>
                <a:cs typeface="Times New Roman"/>
                <a:sym typeface="Times New Roman"/>
              </a:rPr>
              <a:t> </a:t>
            </a:r>
            <a:r>
              <a:rPr lang="hu-HU" sz="1900" dirty="0" err="1">
                <a:solidFill>
                  <a:schemeClr val="bg1"/>
                </a:solidFill>
                <a:latin typeface="Times New Roman"/>
                <a:ea typeface="Times New Roman"/>
                <a:cs typeface="Times New Roman"/>
                <a:sym typeface="Times New Roman"/>
              </a:rPr>
              <a:t>vaccination</a:t>
            </a:r>
            <a:r>
              <a:rPr lang="hu-HU" sz="1900" dirty="0">
                <a:solidFill>
                  <a:schemeClr val="bg1"/>
                </a:solidFill>
                <a:latin typeface="Times New Roman"/>
                <a:ea typeface="Times New Roman"/>
                <a:cs typeface="Times New Roman"/>
                <a:sym typeface="Times New Roman"/>
              </a:rPr>
              <a:t> is 20 percent.</a:t>
            </a:r>
            <a:br>
              <a:rPr lang="hu-HU" sz="1900" dirty="0">
                <a:solidFill>
                  <a:schemeClr val="bg1"/>
                </a:solidFill>
                <a:latin typeface="Times New Roman"/>
                <a:ea typeface="Times New Roman"/>
                <a:cs typeface="Times New Roman"/>
                <a:sym typeface="Times New Roman"/>
              </a:rPr>
            </a:br>
            <a:br>
              <a:rPr lang="hu-HU" sz="1900" dirty="0">
                <a:solidFill>
                  <a:schemeClr val="bg1"/>
                </a:solidFill>
                <a:latin typeface="Times New Roman"/>
                <a:ea typeface="Times New Roman"/>
                <a:cs typeface="Times New Roman"/>
                <a:sym typeface="Times New Roman"/>
              </a:rPr>
            </a:br>
            <a:endParaRPr sz="1900" dirty="0">
              <a:solidFill>
                <a:schemeClr val="bg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46917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5"/>
          <p:cNvSpPr txBox="1">
            <a:spLocks noGrp="1"/>
          </p:cNvSpPr>
          <p:nvPr>
            <p:ph type="title"/>
          </p:nvPr>
        </p:nvSpPr>
        <p:spPr>
          <a:xfrm>
            <a:off x="1014141" y="1450655"/>
            <a:ext cx="3932030" cy="39566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800"/>
              <a:buFont typeface="Times New Roman"/>
              <a:buNone/>
            </a:pPr>
            <a:r>
              <a:rPr lang="hu-HU" sz="3800" b="1">
                <a:solidFill>
                  <a:schemeClr val="lt1"/>
                </a:solidFill>
                <a:latin typeface="Times New Roman"/>
                <a:ea typeface="Times New Roman"/>
                <a:cs typeface="Times New Roman"/>
                <a:sym typeface="Times New Roman"/>
              </a:rPr>
              <a:t>Background IV – The type of vaccines and their proportion among the Hungarian population</a:t>
            </a:r>
            <a:endParaRPr sz="3800" b="1">
              <a:solidFill>
                <a:schemeClr val="lt1"/>
              </a:solidFill>
              <a:latin typeface="Times New Roman"/>
              <a:ea typeface="Times New Roman"/>
              <a:cs typeface="Times New Roman"/>
              <a:sym typeface="Times New Roman"/>
            </a:endParaRPr>
          </a:p>
        </p:txBody>
      </p:sp>
      <p:cxnSp>
        <p:nvCxnSpPr>
          <p:cNvPr id="138" name="Google Shape;138;p5"/>
          <p:cNvCxnSpPr/>
          <p:nvPr/>
        </p:nvCxnSpPr>
        <p:spPr>
          <a:xfrm rot="10800000">
            <a:off x="1014141" y="1450655"/>
            <a:ext cx="3932030" cy="0"/>
          </a:xfrm>
          <a:prstGeom prst="straightConnector1">
            <a:avLst/>
          </a:prstGeom>
          <a:noFill/>
          <a:ln w="12700" cap="flat" cmpd="sng">
            <a:solidFill>
              <a:schemeClr val="accent2"/>
            </a:solidFill>
            <a:prstDash val="solid"/>
            <a:miter lim="800000"/>
            <a:headEnd type="none" w="sm" len="sm"/>
            <a:tailEnd type="none" w="sm" len="sm"/>
          </a:ln>
        </p:spPr>
      </p:cxnSp>
      <p:cxnSp>
        <p:nvCxnSpPr>
          <p:cNvPr id="139" name="Google Shape;139;p5"/>
          <p:cNvCxnSpPr/>
          <p:nvPr/>
        </p:nvCxnSpPr>
        <p:spPr>
          <a:xfrm rot="10800000">
            <a:off x="1014141" y="5408571"/>
            <a:ext cx="3932030" cy="0"/>
          </a:xfrm>
          <a:prstGeom prst="straightConnector1">
            <a:avLst/>
          </a:prstGeom>
          <a:noFill/>
          <a:ln w="12700" cap="flat" cmpd="sng">
            <a:solidFill>
              <a:schemeClr val="accent2"/>
            </a:solidFill>
            <a:prstDash val="solid"/>
            <a:miter lim="800000"/>
            <a:headEnd type="none" w="sm" len="sm"/>
            <a:tailEnd type="none" w="sm" len="sm"/>
          </a:ln>
        </p:spPr>
      </p:cxnSp>
      <p:sp>
        <p:nvSpPr>
          <p:cNvPr id="140" name="Google Shape;140;p5"/>
          <p:cNvSpPr txBox="1">
            <a:spLocks noGrp="1"/>
          </p:cNvSpPr>
          <p:nvPr>
            <p:ph type="body" idx="1"/>
          </p:nvPr>
        </p:nvSpPr>
        <p:spPr>
          <a:xfrm>
            <a:off x="6096000" y="1108061"/>
            <a:ext cx="5008901" cy="4571972"/>
          </a:xfrm>
          <a:prstGeom prst="rect">
            <a:avLst/>
          </a:prstGeom>
          <a:noFill/>
          <a:ln>
            <a:noFill/>
          </a:ln>
        </p:spPr>
        <p:txBody>
          <a:bodyPr spcFirstLastPara="1" wrap="square" lIns="91425" tIns="45700" rIns="91425" bIns="45700" anchor="ctr" anchorCtr="0">
            <a:normAutofit/>
          </a:bodyPr>
          <a:lstStyle/>
          <a:p>
            <a:pPr marL="228600" lvl="0" indent="-101600" algn="just" rtl="0">
              <a:lnSpc>
                <a:spcPct val="90000"/>
              </a:lnSpc>
              <a:spcBef>
                <a:spcPts val="0"/>
              </a:spcBef>
              <a:spcAft>
                <a:spcPts val="0"/>
              </a:spcAft>
              <a:buClr>
                <a:schemeClr val="dk1"/>
              </a:buClr>
              <a:buSzPts val="2000"/>
              <a:buNone/>
            </a:pPr>
            <a:endParaRPr sz="2000">
              <a:solidFill>
                <a:schemeClr val="lt1"/>
              </a:solidFill>
              <a:latin typeface="Times New Roman"/>
              <a:ea typeface="Times New Roman"/>
              <a:cs typeface="Times New Roman"/>
              <a:sym typeface="Times New Roman"/>
            </a:endParaRPr>
          </a:p>
          <a:p>
            <a:pPr marL="228600" lvl="0" indent="-101600" algn="just" rtl="0">
              <a:lnSpc>
                <a:spcPct val="90000"/>
              </a:lnSpc>
              <a:spcBef>
                <a:spcPts val="1000"/>
              </a:spcBef>
              <a:spcAft>
                <a:spcPts val="0"/>
              </a:spcAft>
              <a:buClr>
                <a:schemeClr val="dk1"/>
              </a:buClr>
              <a:buSzPts val="2000"/>
              <a:buNone/>
            </a:pPr>
            <a:endParaRPr sz="2000">
              <a:solidFill>
                <a:schemeClr val="lt1"/>
              </a:solidFill>
              <a:latin typeface="Times New Roman"/>
              <a:ea typeface="Times New Roman"/>
              <a:cs typeface="Times New Roman"/>
              <a:sym typeface="Times New Roman"/>
            </a:endParaRPr>
          </a:p>
          <a:p>
            <a:pPr marL="228600" lvl="0" indent="-228600" algn="just" rtl="0">
              <a:lnSpc>
                <a:spcPct val="90000"/>
              </a:lnSpc>
              <a:spcBef>
                <a:spcPts val="1000"/>
              </a:spcBef>
              <a:spcAft>
                <a:spcPts val="0"/>
              </a:spcAft>
              <a:buClr>
                <a:schemeClr val="lt1"/>
              </a:buClr>
              <a:buSzPts val="2000"/>
              <a:buChar char="•"/>
            </a:pPr>
            <a:r>
              <a:rPr lang="hu-HU" sz="2000">
                <a:solidFill>
                  <a:schemeClr val="lt1"/>
                </a:solidFill>
                <a:latin typeface="Times New Roman"/>
                <a:ea typeface="Times New Roman"/>
                <a:cs typeface="Times New Roman"/>
                <a:sym typeface="Times New Roman"/>
              </a:rPr>
              <a:t>Almost half of the vaccinated (47%) received Pfizer vaccine as their first shot, with Sinopharm (15%), Sputnik (13%), Astra Zeneca (12%) and Moderna (10%) vaccines represent a similar proportion of the sample, while Johnson &amp; Johnson vaccines account for only 3%.</a:t>
            </a:r>
            <a:endParaRPr/>
          </a:p>
        </p:txBody>
      </p:sp>
    </p:spTree>
    <p:extLst>
      <p:ext uri="{BB962C8B-B14F-4D97-AF65-F5344CB8AC3E}">
        <p14:creationId xmlns:p14="http://schemas.microsoft.com/office/powerpoint/2010/main" val="3117835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6" name="Google Shape;146;p6"/>
          <p:cNvPicPr preferRelativeResize="0"/>
          <p:nvPr/>
        </p:nvPicPr>
        <p:blipFill rotWithShape="1">
          <a:blip r:embed="rId3">
            <a:alphaModFix amt="35000"/>
          </a:blip>
          <a:srcRect t="6565" b="9165"/>
          <a:stretch/>
        </p:blipFill>
        <p:spPr>
          <a:xfrm>
            <a:off x="20" y="10"/>
            <a:ext cx="12191980" cy="6857990"/>
          </a:xfrm>
          <a:prstGeom prst="rect">
            <a:avLst/>
          </a:prstGeom>
          <a:noFill/>
          <a:ln>
            <a:noFill/>
          </a:ln>
        </p:spPr>
      </p:pic>
      <p:sp>
        <p:nvSpPr>
          <p:cNvPr id="147" name="Google Shape;14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Times New Roman"/>
              <a:buNone/>
            </a:pPr>
            <a:r>
              <a:rPr lang="hu-HU" b="1">
                <a:solidFill>
                  <a:srgbClr val="FFFFFF"/>
                </a:solidFill>
                <a:latin typeface="Times New Roman"/>
                <a:ea typeface="Times New Roman"/>
                <a:cs typeface="Times New Roman"/>
                <a:sym typeface="Times New Roman"/>
              </a:rPr>
              <a:t>Results I – Attitudes towards the vaccines</a:t>
            </a:r>
            <a:endParaRPr b="1">
              <a:solidFill>
                <a:srgbClr val="FFFFFF"/>
              </a:solidFill>
              <a:latin typeface="Times New Roman"/>
              <a:ea typeface="Times New Roman"/>
              <a:cs typeface="Times New Roman"/>
              <a:sym typeface="Times New Roman"/>
            </a:endParaRPr>
          </a:p>
        </p:txBody>
      </p:sp>
      <p:grpSp>
        <p:nvGrpSpPr>
          <p:cNvPr id="148" name="Google Shape;148;p6"/>
          <p:cNvGrpSpPr/>
          <p:nvPr/>
        </p:nvGrpSpPr>
        <p:grpSpPr>
          <a:xfrm>
            <a:off x="2345427" y="1828215"/>
            <a:ext cx="7501144" cy="4346157"/>
            <a:chOff x="1507227" y="2590"/>
            <a:chExt cx="7501144" cy="4346157"/>
          </a:xfrm>
        </p:grpSpPr>
        <p:sp>
          <p:nvSpPr>
            <p:cNvPr id="149" name="Google Shape;149;p6"/>
            <p:cNvSpPr/>
            <p:nvPr/>
          </p:nvSpPr>
          <p:spPr>
            <a:xfrm rot="5400000">
              <a:off x="954858" y="1537304"/>
              <a:ext cx="2403510" cy="289743"/>
            </a:xfrm>
            <a:prstGeom prst="rect">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507227" y="2590"/>
              <a:ext cx="3219375" cy="1931625"/>
            </a:xfrm>
            <a:prstGeom prst="roundRect">
              <a:avLst>
                <a:gd name="adj" fmla="val 10000"/>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p:nvPr/>
          </p:nvSpPr>
          <p:spPr>
            <a:xfrm>
              <a:off x="1563802" y="59165"/>
              <a:ext cx="3106225" cy="1818475"/>
            </a:xfrm>
            <a:prstGeom prst="rect">
              <a:avLst/>
            </a:prstGeom>
            <a:noFill/>
            <a:ln>
              <a:noFill/>
            </a:ln>
          </p:spPr>
          <p:txBody>
            <a:bodyPr spcFirstLastPara="1" wrap="square" lIns="60950" tIns="60950" rIns="60950" bIns="60950" anchor="ctr" anchorCtr="0">
              <a:noAutofit/>
            </a:bodyPr>
            <a:lstStyle/>
            <a:p>
              <a:pPr marL="0" marR="0" lvl="0" indent="0" algn="just" rtl="0">
                <a:lnSpc>
                  <a:spcPct val="90000"/>
                </a:lnSpc>
                <a:spcBef>
                  <a:spcPts val="0"/>
                </a:spcBef>
                <a:spcAft>
                  <a:spcPts val="0"/>
                </a:spcAft>
                <a:buClr>
                  <a:schemeClr val="lt1"/>
                </a:buClr>
                <a:buSzPts val="1600"/>
                <a:buFont typeface="Times New Roman"/>
                <a:buNone/>
              </a:pPr>
              <a:r>
                <a:rPr lang="hu-HU" sz="1600" b="0" i="0" u="none" strike="noStrike" cap="none">
                  <a:solidFill>
                    <a:schemeClr val="lt1"/>
                  </a:solidFill>
                  <a:latin typeface="Times New Roman"/>
                  <a:ea typeface="Times New Roman"/>
                  <a:cs typeface="Times New Roman"/>
                  <a:sym typeface="Times New Roman"/>
                </a:rPr>
                <a:t>Vaccinated people feel protected from the harmful effects of the coronavirus, regardless of the vaccine they receive. </a:t>
              </a:r>
              <a:endParaRPr/>
            </a:p>
          </p:txBody>
        </p:sp>
        <p:sp>
          <p:nvSpPr>
            <p:cNvPr id="152" name="Google Shape;152;p6"/>
            <p:cNvSpPr/>
            <p:nvPr/>
          </p:nvSpPr>
          <p:spPr>
            <a:xfrm>
              <a:off x="2162124" y="2744570"/>
              <a:ext cx="4270748" cy="289743"/>
            </a:xfrm>
            <a:prstGeom prst="rect">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1507227" y="2417122"/>
              <a:ext cx="3219375" cy="1931625"/>
            </a:xfrm>
            <a:prstGeom prst="roundRect">
              <a:avLst>
                <a:gd name="adj" fmla="val 10000"/>
              </a:avLst>
            </a:pr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txBox="1"/>
            <p:nvPr/>
          </p:nvSpPr>
          <p:spPr>
            <a:xfrm>
              <a:off x="1563802" y="2473697"/>
              <a:ext cx="3106225" cy="1818475"/>
            </a:xfrm>
            <a:prstGeom prst="rect">
              <a:avLst/>
            </a:prstGeom>
            <a:noFill/>
            <a:ln>
              <a:noFill/>
            </a:ln>
          </p:spPr>
          <p:txBody>
            <a:bodyPr spcFirstLastPara="1" wrap="square" lIns="60950" tIns="60950" rIns="60950" bIns="60950" anchor="ctr" anchorCtr="0">
              <a:noAutofit/>
            </a:bodyPr>
            <a:lstStyle/>
            <a:p>
              <a:pPr marL="0" marR="0" lvl="0" indent="0" algn="just" rtl="0">
                <a:lnSpc>
                  <a:spcPct val="90000"/>
                </a:lnSpc>
                <a:spcBef>
                  <a:spcPts val="0"/>
                </a:spcBef>
                <a:spcAft>
                  <a:spcPts val="0"/>
                </a:spcAft>
                <a:buClr>
                  <a:schemeClr val="lt1"/>
                </a:buClr>
                <a:buSzPts val="1600"/>
                <a:buFont typeface="Times New Roman"/>
                <a:buNone/>
              </a:pPr>
              <a:r>
                <a:rPr lang="hu-HU" sz="1600" b="0" i="0" u="none" strike="noStrike" cap="none">
                  <a:solidFill>
                    <a:schemeClr val="lt1"/>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unvaccinated are specifically protected against coronavirus are skeptical about vaccines developed specifically for coronavirus, and general opposition to vaccination or medicine is less popular.</a:t>
              </a:r>
              <a:endParaRPr sz="1600" b="0" i="0" u="none" strike="noStrike" cap="none">
                <a:solidFill>
                  <a:schemeClr val="lt1"/>
                </a:solidFill>
                <a:latin typeface="Times New Roman"/>
                <a:ea typeface="Times New Roman"/>
                <a:cs typeface="Times New Roman"/>
                <a:sym typeface="Times New Roman"/>
              </a:endParaRPr>
            </a:p>
          </p:txBody>
        </p:sp>
        <p:sp>
          <p:nvSpPr>
            <p:cNvPr id="155" name="Google Shape;155;p6"/>
            <p:cNvSpPr/>
            <p:nvPr/>
          </p:nvSpPr>
          <p:spPr>
            <a:xfrm>
              <a:off x="5788996" y="2417122"/>
              <a:ext cx="3219375" cy="1931625"/>
            </a:xfrm>
            <a:prstGeom prst="roundRect">
              <a:avLst>
                <a:gd name="adj" fmla="val 10000"/>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txBox="1"/>
            <p:nvPr/>
          </p:nvSpPr>
          <p:spPr>
            <a:xfrm>
              <a:off x="5845571" y="2473697"/>
              <a:ext cx="3106225" cy="1818475"/>
            </a:xfrm>
            <a:prstGeom prst="rect">
              <a:avLst/>
            </a:prstGeom>
            <a:noFill/>
            <a:ln>
              <a:noFill/>
            </a:ln>
          </p:spPr>
          <p:txBody>
            <a:bodyPr spcFirstLastPara="1" wrap="square" lIns="60950" tIns="60950" rIns="60950" bIns="60950" anchor="ctr" anchorCtr="0">
              <a:noAutofit/>
            </a:bodyPr>
            <a:lstStyle/>
            <a:p>
              <a:pPr marL="0" marR="0" lvl="0" indent="0" algn="just" rtl="0">
                <a:lnSpc>
                  <a:spcPct val="90000"/>
                </a:lnSpc>
                <a:spcBef>
                  <a:spcPts val="0"/>
                </a:spcBef>
                <a:spcAft>
                  <a:spcPts val="0"/>
                </a:spcAft>
                <a:buClr>
                  <a:schemeClr val="lt1"/>
                </a:buClr>
                <a:buSzPts val="1600"/>
                <a:buFont typeface="Times New Roman"/>
                <a:buNone/>
              </a:pPr>
              <a:r>
                <a:rPr lang="hu-HU" sz="1600" b="0" i="0" u="none" strike="noStrike" cap="none">
                  <a:solidFill>
                    <a:schemeClr val="lt1"/>
                  </a:solidFill>
                  <a:latin typeface="Times New Roman"/>
                  <a:ea typeface="Times New Roman"/>
                  <a:cs typeface="Times New Roman"/>
                  <a:sym typeface="Times New Roman"/>
                </a:rPr>
                <a:t>Conspiracy theories about vaccinations are not among the leading reasons for not vaccinating. However, conspiracy theories are quite popular among the unvaccinated, and identification with them is independent of the education level of the respondents.</a:t>
              </a:r>
              <a:endParaRPr/>
            </a:p>
          </p:txBody>
        </p:sp>
      </p:grpSp>
    </p:spTree>
    <p:extLst>
      <p:ext uri="{BB962C8B-B14F-4D97-AF65-F5344CB8AC3E}">
        <p14:creationId xmlns:p14="http://schemas.microsoft.com/office/powerpoint/2010/main" val="237860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62" name="Google Shape;162;p7"/>
          <p:cNvGrpSpPr/>
          <p:nvPr/>
        </p:nvGrpSpPr>
        <p:grpSpPr>
          <a:xfrm>
            <a:off x="827089" y="1498602"/>
            <a:ext cx="4403345" cy="3940174"/>
            <a:chOff x="827089" y="1498602"/>
            <a:chExt cx="4403345" cy="3940174"/>
          </a:xfrm>
        </p:grpSpPr>
        <p:sp>
          <p:nvSpPr>
            <p:cNvPr id="163" name="Google Shape;163;p7"/>
            <p:cNvSpPr/>
            <p:nvPr/>
          </p:nvSpPr>
          <p:spPr>
            <a:xfrm>
              <a:off x="827089" y="1498602"/>
              <a:ext cx="4403345" cy="3940174"/>
            </a:xfrm>
            <a:custGeom>
              <a:avLst/>
              <a:gdLst/>
              <a:ahLst/>
              <a:cxnLst/>
              <a:rect l="l" t="t" r="r" b="b"/>
              <a:pathLst>
                <a:path w="5260975" h="4707593" extrusionOk="0">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lt1"/>
            </a:solidFill>
            <a:ln>
              <a:noFill/>
            </a:ln>
            <a:effectLst>
              <a:outerShdw blurRad="381000" dist="152400" dir="5400000" algn="c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4" name="Google Shape;164;p7"/>
            <p:cNvSpPr/>
            <p:nvPr/>
          </p:nvSpPr>
          <p:spPr>
            <a:xfrm>
              <a:off x="827089" y="1498602"/>
              <a:ext cx="4403345" cy="3940174"/>
            </a:xfrm>
            <a:custGeom>
              <a:avLst/>
              <a:gdLst/>
              <a:ahLst/>
              <a:cxnLst/>
              <a:rect l="l" t="t" r="r" b="b"/>
              <a:pathLst>
                <a:path w="5260975" h="4707593" extrusionOk="0">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dk1">
                <a:alpha val="85882"/>
              </a:schemeClr>
            </a:solidFill>
            <a:ln>
              <a:noFill/>
            </a:ln>
            <a:effectLst>
              <a:outerShdw blurRad="381000" dist="152400" dir="5400000" algn="ctr"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5" name="Google Shape;165;p7"/>
          <p:cNvSpPr txBox="1">
            <a:spLocks noGrp="1"/>
          </p:cNvSpPr>
          <p:nvPr>
            <p:ph type="title"/>
          </p:nvPr>
        </p:nvSpPr>
        <p:spPr>
          <a:xfrm>
            <a:off x="1268127" y="2023558"/>
            <a:ext cx="3521265" cy="24912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100"/>
              <a:buFont typeface="Times New Roman"/>
              <a:buNone/>
            </a:pPr>
            <a:r>
              <a:rPr lang="hu-HU" sz="3100" b="1" dirty="0" err="1">
                <a:solidFill>
                  <a:schemeClr val="bg1"/>
                </a:solidFill>
                <a:latin typeface="Times New Roman"/>
                <a:ea typeface="Times New Roman"/>
                <a:cs typeface="Times New Roman"/>
                <a:sym typeface="Times New Roman"/>
              </a:rPr>
              <a:t>Results</a:t>
            </a:r>
            <a:r>
              <a:rPr lang="hu-HU" sz="3100" b="1" dirty="0">
                <a:solidFill>
                  <a:schemeClr val="bg1"/>
                </a:solidFill>
                <a:latin typeface="Times New Roman"/>
                <a:ea typeface="Times New Roman"/>
                <a:cs typeface="Times New Roman"/>
                <a:sym typeface="Times New Roman"/>
              </a:rPr>
              <a:t> II – The </a:t>
            </a:r>
            <a:r>
              <a:rPr lang="hu-HU" sz="3100" b="1" dirty="0" err="1">
                <a:solidFill>
                  <a:schemeClr val="bg1"/>
                </a:solidFill>
                <a:latin typeface="Times New Roman"/>
                <a:ea typeface="Times New Roman"/>
                <a:cs typeface="Times New Roman"/>
                <a:sym typeface="Times New Roman"/>
              </a:rPr>
              <a:t>emerging</a:t>
            </a:r>
            <a:r>
              <a:rPr lang="hu-HU" sz="3100" b="1" dirty="0">
                <a:solidFill>
                  <a:schemeClr val="bg1"/>
                </a:solidFill>
                <a:latin typeface="Times New Roman"/>
                <a:ea typeface="Times New Roman"/>
                <a:cs typeface="Times New Roman"/>
                <a:sym typeface="Times New Roman"/>
              </a:rPr>
              <a:t> </a:t>
            </a:r>
            <a:r>
              <a:rPr lang="hu-HU" sz="3100" b="1" dirty="0" err="1">
                <a:solidFill>
                  <a:schemeClr val="bg1"/>
                </a:solidFill>
                <a:latin typeface="Times New Roman"/>
                <a:ea typeface="Times New Roman"/>
                <a:cs typeface="Times New Roman"/>
                <a:sym typeface="Times New Roman"/>
              </a:rPr>
              <a:t>fracture</a:t>
            </a:r>
            <a:r>
              <a:rPr lang="hu-HU" sz="3100" b="1" dirty="0">
                <a:solidFill>
                  <a:schemeClr val="bg1"/>
                </a:solidFill>
                <a:latin typeface="Times New Roman"/>
                <a:ea typeface="Times New Roman"/>
                <a:cs typeface="Times New Roman"/>
                <a:sym typeface="Times New Roman"/>
              </a:rPr>
              <a:t> </a:t>
            </a:r>
            <a:r>
              <a:rPr lang="hu-HU" sz="3100" b="1" dirty="0" err="1">
                <a:solidFill>
                  <a:schemeClr val="bg1"/>
                </a:solidFill>
                <a:latin typeface="Times New Roman"/>
                <a:ea typeface="Times New Roman"/>
                <a:cs typeface="Times New Roman"/>
                <a:sym typeface="Times New Roman"/>
              </a:rPr>
              <a:t>between</a:t>
            </a:r>
            <a:r>
              <a:rPr lang="hu-HU" sz="3100" b="1" dirty="0">
                <a:solidFill>
                  <a:schemeClr val="bg1"/>
                </a:solidFill>
                <a:latin typeface="Times New Roman"/>
                <a:ea typeface="Times New Roman"/>
                <a:cs typeface="Times New Roman"/>
                <a:sym typeface="Times New Roman"/>
              </a:rPr>
              <a:t> </a:t>
            </a:r>
            <a:r>
              <a:rPr lang="hu-HU" sz="3100" b="1" dirty="0" err="1">
                <a:solidFill>
                  <a:schemeClr val="bg1"/>
                </a:solidFill>
                <a:latin typeface="Times New Roman"/>
                <a:ea typeface="Times New Roman"/>
                <a:cs typeface="Times New Roman"/>
                <a:sym typeface="Times New Roman"/>
              </a:rPr>
              <a:t>vaccinated</a:t>
            </a:r>
            <a:r>
              <a:rPr lang="hu-HU" sz="3100" b="1" dirty="0">
                <a:solidFill>
                  <a:schemeClr val="bg1"/>
                </a:solidFill>
                <a:latin typeface="Times New Roman"/>
                <a:ea typeface="Times New Roman"/>
                <a:cs typeface="Times New Roman"/>
                <a:sym typeface="Times New Roman"/>
              </a:rPr>
              <a:t> and </a:t>
            </a:r>
            <a:r>
              <a:rPr lang="hu-HU" sz="3100" b="1" dirty="0" err="1">
                <a:solidFill>
                  <a:schemeClr val="bg1"/>
                </a:solidFill>
                <a:latin typeface="Times New Roman"/>
                <a:ea typeface="Times New Roman"/>
                <a:cs typeface="Times New Roman"/>
                <a:sym typeface="Times New Roman"/>
              </a:rPr>
              <a:t>unvaccinated</a:t>
            </a:r>
            <a:r>
              <a:rPr lang="hu-HU" sz="3100" b="1" dirty="0">
                <a:solidFill>
                  <a:schemeClr val="bg1"/>
                </a:solidFill>
                <a:latin typeface="Times New Roman"/>
                <a:ea typeface="Times New Roman"/>
                <a:cs typeface="Times New Roman"/>
                <a:sym typeface="Times New Roman"/>
              </a:rPr>
              <a:t> </a:t>
            </a:r>
            <a:r>
              <a:rPr lang="hu-HU" sz="3100" b="1" dirty="0" err="1">
                <a:solidFill>
                  <a:schemeClr val="bg1"/>
                </a:solidFill>
                <a:latin typeface="Times New Roman"/>
                <a:ea typeface="Times New Roman"/>
                <a:cs typeface="Times New Roman"/>
                <a:sym typeface="Times New Roman"/>
              </a:rPr>
              <a:t>citizens</a:t>
            </a:r>
            <a:endParaRPr sz="3100" b="1" dirty="0">
              <a:solidFill>
                <a:schemeClr val="bg1"/>
              </a:solidFill>
              <a:latin typeface="Times New Roman"/>
              <a:ea typeface="Times New Roman"/>
              <a:cs typeface="Times New Roman"/>
              <a:sym typeface="Times New Roman"/>
            </a:endParaRPr>
          </a:p>
        </p:txBody>
      </p:sp>
      <p:sp>
        <p:nvSpPr>
          <p:cNvPr id="166" name="Google Shape;166;p7"/>
          <p:cNvSpPr/>
          <p:nvPr/>
        </p:nvSpPr>
        <p:spPr>
          <a:xfrm>
            <a:off x="827088" y="4258080"/>
            <a:ext cx="4403345" cy="1180695"/>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7" name="Google Shape;167;p7"/>
          <p:cNvSpPr/>
          <p:nvPr/>
        </p:nvSpPr>
        <p:spPr>
          <a:xfrm>
            <a:off x="827088" y="4258080"/>
            <a:ext cx="4403345" cy="1180695"/>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rotWithShape="1">
            <a:blip r:embed="rId3">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8" name="Google Shape;168;p7"/>
          <p:cNvSpPr txBox="1">
            <a:spLocks noGrp="1"/>
          </p:cNvSpPr>
          <p:nvPr>
            <p:ph type="body" idx="1"/>
          </p:nvPr>
        </p:nvSpPr>
        <p:spPr>
          <a:xfrm>
            <a:off x="6099175" y="1311088"/>
            <a:ext cx="5276850" cy="4327261"/>
          </a:xfrm>
          <a:prstGeom prst="rect">
            <a:avLst/>
          </a:prstGeom>
          <a:noFill/>
          <a:ln>
            <a:noFill/>
          </a:ln>
        </p:spPr>
        <p:txBody>
          <a:bodyPr spcFirstLastPara="1" wrap="square" lIns="91425" tIns="45700" rIns="91425" bIns="45700" anchor="t" anchorCtr="0">
            <a:normAutofit/>
          </a:bodyPr>
          <a:lstStyle/>
          <a:p>
            <a:pPr marL="228600" lvl="0" indent="-76200" algn="just" rtl="0">
              <a:lnSpc>
                <a:spcPct val="90000"/>
              </a:lnSpc>
              <a:spcBef>
                <a:spcPts val="0"/>
              </a:spcBef>
              <a:spcAft>
                <a:spcPts val="0"/>
              </a:spcAft>
              <a:buClr>
                <a:schemeClr val="lt1"/>
              </a:buClr>
              <a:buSzPts val="2400"/>
              <a:buNone/>
            </a:pPr>
            <a:endParaRPr sz="2400">
              <a:solidFill>
                <a:schemeClr val="lt1"/>
              </a:solidFill>
              <a:latin typeface="Times New Roman"/>
              <a:ea typeface="Times New Roman"/>
              <a:cs typeface="Times New Roman"/>
              <a:sym typeface="Times New Roman"/>
            </a:endParaRPr>
          </a:p>
          <a:p>
            <a:pPr marL="228600" lvl="0" indent="-76200" algn="just" rtl="0">
              <a:lnSpc>
                <a:spcPct val="90000"/>
              </a:lnSpc>
              <a:spcBef>
                <a:spcPts val="1000"/>
              </a:spcBef>
              <a:spcAft>
                <a:spcPts val="0"/>
              </a:spcAft>
              <a:buClr>
                <a:schemeClr val="lt1"/>
              </a:buClr>
              <a:buSzPts val="2400"/>
              <a:buNone/>
            </a:pPr>
            <a:endParaRPr sz="2400">
              <a:solidFill>
                <a:schemeClr val="lt1"/>
              </a:solidFill>
              <a:latin typeface="Times New Roman"/>
              <a:ea typeface="Times New Roman"/>
              <a:cs typeface="Times New Roman"/>
              <a:sym typeface="Times New Roman"/>
            </a:endParaRPr>
          </a:p>
          <a:p>
            <a:pPr marL="228600" lvl="0" indent="-228600" algn="just" rtl="0">
              <a:lnSpc>
                <a:spcPct val="90000"/>
              </a:lnSpc>
              <a:spcBef>
                <a:spcPts val="1000"/>
              </a:spcBef>
              <a:spcAft>
                <a:spcPts val="0"/>
              </a:spcAft>
              <a:buClr>
                <a:schemeClr val="lt1"/>
              </a:buClr>
              <a:buSzPts val="2400"/>
              <a:buChar char="•"/>
            </a:pPr>
            <a:r>
              <a:rPr lang="hu-HU" sz="2400">
                <a:solidFill>
                  <a:schemeClr val="lt1"/>
                </a:solidFill>
                <a:latin typeface="Times New Roman"/>
                <a:ea typeface="Times New Roman"/>
                <a:cs typeface="Times New Roman"/>
                <a:sym typeface="Times New Roman"/>
              </a:rPr>
              <a:t>There are perceived differences between the vaccinated and unvaccinated groups, although these are related to personal responsibility. </a:t>
            </a:r>
            <a:r>
              <a:rPr lang="hu-HU" sz="2400" b="1">
                <a:solidFill>
                  <a:schemeClr val="lt1"/>
                </a:solidFill>
                <a:latin typeface="Times New Roman"/>
                <a:ea typeface="Times New Roman"/>
                <a:cs typeface="Times New Roman"/>
                <a:sym typeface="Times New Roman"/>
              </a:rPr>
              <a:t>However, a quarter of the Hungarian society reported a strong dislike of the other group. </a:t>
            </a:r>
            <a:r>
              <a:rPr lang="hu-HU" sz="2400">
                <a:solidFill>
                  <a:schemeClr val="lt1"/>
                </a:solidFill>
                <a:highlight>
                  <a:srgbClr val="FF0000"/>
                </a:highlight>
                <a:latin typeface="Times New Roman"/>
                <a:ea typeface="Times New Roman"/>
                <a:cs typeface="Times New Roman"/>
                <a:sym typeface="Times New Roman"/>
              </a:rPr>
              <a:t>All this suggests that vaccination has created a new type of social fracturedness</a:t>
            </a:r>
            <a:r>
              <a:rPr lang="hu-HU" sz="2400">
                <a:solidFill>
                  <a:schemeClr val="lt1"/>
                </a:solidFill>
                <a:latin typeface="Times New Roman"/>
                <a:ea typeface="Times New Roman"/>
                <a:cs typeface="Times New Roman"/>
                <a:sym typeface="Times New Roman"/>
              </a:rPr>
              <a:t>.</a:t>
            </a:r>
            <a:endParaRPr sz="24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02359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Times New Roman"/>
              <a:buNone/>
            </a:pPr>
            <a:r>
              <a:rPr lang="hu-HU" sz="3200" b="1">
                <a:latin typeface="Times New Roman"/>
                <a:ea typeface="Times New Roman"/>
                <a:cs typeface="Times New Roman"/>
                <a:sym typeface="Times New Roman"/>
              </a:rPr>
              <a:t>Results III – Political partisanship and willingness to get vaccinated</a:t>
            </a:r>
            <a:endParaRPr sz="3200" b="1">
              <a:latin typeface="Times New Roman"/>
              <a:ea typeface="Times New Roman"/>
              <a:cs typeface="Times New Roman"/>
              <a:sym typeface="Times New Roman"/>
            </a:endParaRPr>
          </a:p>
        </p:txBody>
      </p:sp>
      <p:graphicFrame>
        <p:nvGraphicFramePr>
          <p:cNvPr id="174" name="Google Shape;174;p8"/>
          <p:cNvGraphicFramePr/>
          <p:nvPr/>
        </p:nvGraphicFramePr>
        <p:xfrm>
          <a:off x="94494" y="1853147"/>
          <a:ext cx="12003000" cy="2301280"/>
        </p:xfrm>
        <a:graphic>
          <a:graphicData uri="http://schemas.openxmlformats.org/drawingml/2006/table">
            <a:tbl>
              <a:tblPr firstRow="1" bandRow="1">
                <a:noFill/>
              </a:tblPr>
              <a:tblGrid>
                <a:gridCol w="1502225">
                  <a:extLst>
                    <a:ext uri="{9D8B030D-6E8A-4147-A177-3AD203B41FA5}">
                      <a16:colId xmlns:a16="http://schemas.microsoft.com/office/drawing/2014/main" val="20000"/>
                    </a:ext>
                  </a:extLst>
                </a:gridCol>
                <a:gridCol w="2989650">
                  <a:extLst>
                    <a:ext uri="{9D8B030D-6E8A-4147-A177-3AD203B41FA5}">
                      <a16:colId xmlns:a16="http://schemas.microsoft.com/office/drawing/2014/main" val="20001"/>
                    </a:ext>
                  </a:extLst>
                </a:gridCol>
                <a:gridCol w="1502225">
                  <a:extLst>
                    <a:ext uri="{9D8B030D-6E8A-4147-A177-3AD203B41FA5}">
                      <a16:colId xmlns:a16="http://schemas.microsoft.com/office/drawing/2014/main" val="20002"/>
                    </a:ext>
                  </a:extLst>
                </a:gridCol>
                <a:gridCol w="1502225">
                  <a:extLst>
                    <a:ext uri="{9D8B030D-6E8A-4147-A177-3AD203B41FA5}">
                      <a16:colId xmlns:a16="http://schemas.microsoft.com/office/drawing/2014/main" val="20003"/>
                    </a:ext>
                  </a:extLst>
                </a:gridCol>
                <a:gridCol w="1502225">
                  <a:extLst>
                    <a:ext uri="{9D8B030D-6E8A-4147-A177-3AD203B41FA5}">
                      <a16:colId xmlns:a16="http://schemas.microsoft.com/office/drawing/2014/main" val="20004"/>
                    </a:ext>
                  </a:extLst>
                </a:gridCol>
                <a:gridCol w="1502225">
                  <a:extLst>
                    <a:ext uri="{9D8B030D-6E8A-4147-A177-3AD203B41FA5}">
                      <a16:colId xmlns:a16="http://schemas.microsoft.com/office/drawing/2014/main" val="20005"/>
                    </a:ext>
                  </a:extLst>
                </a:gridCol>
                <a:gridCol w="1502225">
                  <a:extLst>
                    <a:ext uri="{9D8B030D-6E8A-4147-A177-3AD203B41FA5}">
                      <a16:colId xmlns:a16="http://schemas.microsoft.com/office/drawing/2014/main" val="20006"/>
                    </a:ext>
                  </a:extLst>
                </a:gridCol>
              </a:tblGrid>
              <a:tr h="370850">
                <a:tc>
                  <a:txBody>
                    <a:bodyPr/>
                    <a:lstStyle/>
                    <a:p>
                      <a:pPr marL="0" marR="0" lvl="0" indent="0" algn="l" rtl="0">
                        <a:spcBef>
                          <a:spcPts val="0"/>
                        </a:spcBef>
                        <a:spcAft>
                          <a:spcPts val="0"/>
                        </a:spcAft>
                        <a:buNone/>
                      </a:pPr>
                      <a:r>
                        <a:rPr lang="hu-HU" sz="1800" u="none" strike="noStrike" cap="none">
                          <a:latin typeface="Times New Roman"/>
                          <a:ea typeface="Times New Roman"/>
                          <a:cs typeface="Times New Roman"/>
                          <a:sym typeface="Times New Roman"/>
                        </a:rPr>
                        <a:t>Being vaccinated?</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Fidesz–KDNP (government)</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Left-wing opposition</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Jobbik (far-right opposition)</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dirty="0" err="1">
                          <a:latin typeface="Times New Roman"/>
                          <a:ea typeface="Times New Roman"/>
                          <a:cs typeface="Times New Roman"/>
                          <a:sym typeface="Times New Roman"/>
                        </a:rPr>
                        <a:t>Other</a:t>
                      </a:r>
                      <a:r>
                        <a:rPr lang="hu-HU" sz="1800" dirty="0">
                          <a:latin typeface="Times New Roman"/>
                          <a:ea typeface="Times New Roman"/>
                          <a:cs typeface="Times New Roman"/>
                          <a:sym typeface="Times New Roman"/>
                        </a:rPr>
                        <a:t> </a:t>
                      </a:r>
                      <a:r>
                        <a:rPr lang="hu-HU" sz="1800" dirty="0" err="1">
                          <a:latin typeface="Times New Roman"/>
                          <a:ea typeface="Times New Roman"/>
                          <a:cs typeface="Times New Roman"/>
                          <a:sym typeface="Times New Roman"/>
                        </a:rPr>
                        <a:t>parties</a:t>
                      </a:r>
                      <a:r>
                        <a:rPr lang="hu-HU" sz="1800" dirty="0">
                          <a:latin typeface="Times New Roman"/>
                          <a:ea typeface="Times New Roman"/>
                          <a:cs typeface="Times New Roman"/>
                          <a:sym typeface="Times New Roman"/>
                        </a:rPr>
                        <a:t> (</a:t>
                      </a:r>
                      <a:r>
                        <a:rPr lang="hu-HU" sz="1800" dirty="0" err="1">
                          <a:latin typeface="Times New Roman"/>
                          <a:ea typeface="Times New Roman"/>
                          <a:cs typeface="Times New Roman"/>
                          <a:sym typeface="Times New Roman"/>
                        </a:rPr>
                        <a:t>for</a:t>
                      </a:r>
                      <a:r>
                        <a:rPr lang="hu-HU" sz="1800" dirty="0">
                          <a:latin typeface="Times New Roman"/>
                          <a:ea typeface="Times New Roman"/>
                          <a:cs typeface="Times New Roman"/>
                          <a:sym typeface="Times New Roman"/>
                        </a:rPr>
                        <a:t> </a:t>
                      </a:r>
                      <a:r>
                        <a:rPr lang="hu-HU" sz="1800" dirty="0" err="1">
                          <a:latin typeface="Times New Roman"/>
                          <a:ea typeface="Times New Roman"/>
                          <a:cs typeface="Times New Roman"/>
                          <a:sym typeface="Times New Roman"/>
                        </a:rPr>
                        <a:t>instance</a:t>
                      </a:r>
                      <a:r>
                        <a:rPr lang="hu-HU" sz="1800" dirty="0">
                          <a:latin typeface="Times New Roman"/>
                          <a:ea typeface="Times New Roman"/>
                          <a:cs typeface="Times New Roman"/>
                          <a:sym typeface="Times New Roman"/>
                        </a:rPr>
                        <a:t>, Mi Hazánk, far-</a:t>
                      </a:r>
                      <a:r>
                        <a:rPr lang="hu-HU" sz="1800" dirty="0" err="1">
                          <a:latin typeface="Times New Roman"/>
                          <a:ea typeface="Times New Roman"/>
                          <a:cs typeface="Times New Roman"/>
                          <a:sym typeface="Times New Roman"/>
                        </a:rPr>
                        <a:t>right</a:t>
                      </a:r>
                      <a:r>
                        <a:rPr lang="hu-HU" sz="1800" dirty="0">
                          <a:latin typeface="Times New Roman"/>
                          <a:ea typeface="Times New Roman"/>
                          <a:cs typeface="Times New Roman"/>
                          <a:sym typeface="Times New Roman"/>
                        </a:rPr>
                        <a:t>)</a:t>
                      </a:r>
                      <a:endParaRPr sz="1800" dirty="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None</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Total</a:t>
                      </a:r>
                      <a:endParaRPr sz="18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No</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43 (11,9%)</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33 (15,7%)</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38 (35,8%)</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11 (47,8%)</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41 (26,6%)</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166 (19,4%)</a:t>
                      </a:r>
                      <a:endParaRPr sz="18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Yes</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319 (88,1%) </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177 (84,3%)</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68 (64,2%)</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12 (52,2%)</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113 (73,4%)</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689 (80,6%)</a:t>
                      </a:r>
                      <a:endParaRPr sz="18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Total</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362 (100%)</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210 (100%</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(100%)</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23 (100%)</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a:latin typeface="Times New Roman"/>
                          <a:ea typeface="Times New Roman"/>
                          <a:cs typeface="Times New Roman"/>
                          <a:sym typeface="Times New Roman"/>
                        </a:rPr>
                        <a:t>154 (100%</a:t>
                      </a:r>
                      <a:endParaRPr sz="1800">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hu-HU" sz="1800" dirty="0">
                          <a:latin typeface="Times New Roman"/>
                          <a:ea typeface="Times New Roman"/>
                          <a:cs typeface="Times New Roman"/>
                          <a:sym typeface="Times New Roman"/>
                        </a:rPr>
                        <a:t>855 (100%)</a:t>
                      </a:r>
                      <a:endParaRPr sz="1800" dirty="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bl>
          </a:graphicData>
        </a:graphic>
      </p:graphicFrame>
      <p:sp>
        <p:nvSpPr>
          <p:cNvPr id="175" name="Google Shape;175;p8"/>
          <p:cNvSpPr txBox="1"/>
          <p:nvPr/>
        </p:nvSpPr>
        <p:spPr>
          <a:xfrm>
            <a:off x="1722120" y="4261802"/>
            <a:ext cx="78181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800" b="0" i="0" u="none" strike="noStrike" cap="none">
                <a:solidFill>
                  <a:schemeClr val="dk1"/>
                </a:solidFill>
                <a:latin typeface="Times New Roman"/>
                <a:ea typeface="Times New Roman"/>
                <a:cs typeface="Times New Roman"/>
                <a:sym typeface="Times New Roman"/>
              </a:rPr>
              <a:t>χ2=50,259 · df=4 · Cramer’s V=0,242 · p=0,000</a:t>
            </a:r>
            <a:endParaRPr/>
          </a:p>
        </p:txBody>
      </p:sp>
      <p:sp>
        <p:nvSpPr>
          <p:cNvPr id="176" name="Google Shape;176;p8"/>
          <p:cNvSpPr txBox="1"/>
          <p:nvPr/>
        </p:nvSpPr>
        <p:spPr>
          <a:xfrm>
            <a:off x="548640" y="5292546"/>
            <a:ext cx="6096000"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hu-HU" sz="1800">
                <a:solidFill>
                  <a:schemeClr val="dk1"/>
                </a:solidFill>
                <a:latin typeface="Times New Roman"/>
                <a:ea typeface="Times New Roman"/>
                <a:cs typeface="Times New Roman"/>
                <a:sym typeface="Times New Roman"/>
              </a:rPr>
              <a:t>Among Fidesz-KDNP supporters, the rate of being unvaccinated is the smallest (12%); the same indicator among left-wing opposition voters is 16%, but this difference is not significant (p&gt;0.05). </a:t>
            </a:r>
            <a:endParaRPr/>
          </a:p>
        </p:txBody>
      </p:sp>
      <p:sp>
        <p:nvSpPr>
          <p:cNvPr id="177" name="Google Shape;177;p8"/>
          <p:cNvSpPr txBox="1"/>
          <p:nvPr/>
        </p:nvSpPr>
        <p:spPr>
          <a:xfrm>
            <a:off x="7421880" y="4738549"/>
            <a:ext cx="4221480"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hu-HU" sz="1800">
                <a:solidFill>
                  <a:schemeClr val="dk1"/>
                </a:solidFill>
                <a:latin typeface="Times New Roman"/>
                <a:ea typeface="Times New Roman"/>
                <a:cs typeface="Times New Roman"/>
                <a:sym typeface="Times New Roman"/>
              </a:rPr>
              <a:t>However, the proportion of unvaccinated is significantly higher among Jobbik (far-right). More than a third of Jobbik voters and almost half of voters of other parties (for instance, Mi Hazánk) are unvaccinated.</a:t>
            </a:r>
            <a:endParaRPr sz="18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65812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9"/>
          <p:cNvSpPr txBox="1">
            <a:spLocks noGrp="1"/>
          </p:cNvSpPr>
          <p:nvPr>
            <p:ph type="title"/>
          </p:nvPr>
        </p:nvSpPr>
        <p:spPr>
          <a:xfrm>
            <a:off x="635000" y="640823"/>
            <a:ext cx="3418659" cy="5583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Times New Roman"/>
              <a:buNone/>
            </a:pPr>
            <a:r>
              <a:rPr lang="hu-HU" sz="4200" b="1" dirty="0" err="1">
                <a:latin typeface="Times New Roman"/>
                <a:ea typeface="Times New Roman"/>
                <a:cs typeface="Times New Roman"/>
                <a:sym typeface="Times New Roman"/>
              </a:rPr>
              <a:t>Results</a:t>
            </a:r>
            <a:r>
              <a:rPr lang="hu-HU" sz="4200" b="1" dirty="0">
                <a:latin typeface="Times New Roman"/>
                <a:ea typeface="Times New Roman"/>
                <a:cs typeface="Times New Roman"/>
                <a:sym typeface="Times New Roman"/>
              </a:rPr>
              <a:t> IV – </a:t>
            </a:r>
            <a:r>
              <a:rPr lang="hu-HU" sz="4200" b="1" dirty="0" err="1">
                <a:latin typeface="Times New Roman"/>
                <a:ea typeface="Times New Roman"/>
                <a:cs typeface="Times New Roman"/>
                <a:sym typeface="Times New Roman"/>
              </a:rPr>
              <a:t>Information</a:t>
            </a:r>
            <a:r>
              <a:rPr lang="hu-HU" sz="4200" b="1" dirty="0">
                <a:latin typeface="Times New Roman"/>
                <a:ea typeface="Times New Roman"/>
                <a:cs typeface="Times New Roman"/>
                <a:sym typeface="Times New Roman"/>
              </a:rPr>
              <a:t> </a:t>
            </a:r>
            <a:r>
              <a:rPr lang="hu-HU" sz="4200" b="1" dirty="0" err="1">
                <a:latin typeface="Times New Roman"/>
                <a:ea typeface="Times New Roman"/>
                <a:cs typeface="Times New Roman"/>
                <a:sym typeface="Times New Roman"/>
              </a:rPr>
              <a:t>consumpiton</a:t>
            </a:r>
            <a:r>
              <a:rPr lang="hu-HU" sz="4200" b="1" dirty="0">
                <a:latin typeface="Times New Roman"/>
                <a:ea typeface="Times New Roman"/>
                <a:cs typeface="Times New Roman"/>
                <a:sym typeface="Times New Roman"/>
              </a:rPr>
              <a:t> and </a:t>
            </a:r>
            <a:r>
              <a:rPr lang="hu-HU" sz="4200" b="1" dirty="0" err="1">
                <a:latin typeface="Times New Roman"/>
                <a:ea typeface="Times New Roman"/>
                <a:cs typeface="Times New Roman"/>
                <a:sym typeface="Times New Roman"/>
              </a:rPr>
              <a:t>social</a:t>
            </a:r>
            <a:r>
              <a:rPr lang="hu-HU" sz="4200" b="1" dirty="0">
                <a:latin typeface="Times New Roman"/>
                <a:ea typeface="Times New Roman"/>
                <a:cs typeface="Times New Roman"/>
                <a:sym typeface="Times New Roman"/>
              </a:rPr>
              <a:t> </a:t>
            </a:r>
            <a:r>
              <a:rPr lang="hu-HU" sz="4200" b="1" dirty="0" err="1">
                <a:latin typeface="Times New Roman"/>
                <a:ea typeface="Times New Roman"/>
                <a:cs typeface="Times New Roman"/>
                <a:sym typeface="Times New Roman"/>
              </a:rPr>
              <a:t>environment</a:t>
            </a:r>
            <a:endParaRPr sz="4200" b="1" dirty="0">
              <a:latin typeface="Times New Roman"/>
              <a:ea typeface="Times New Roman"/>
              <a:cs typeface="Times New Roman"/>
              <a:sym typeface="Times New Roman"/>
            </a:endParaRPr>
          </a:p>
        </p:txBody>
      </p:sp>
      <p:sp>
        <p:nvSpPr>
          <p:cNvPr id="184" name="Google Shape;184;p9"/>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5" name="Google Shape;185;p9"/>
          <p:cNvGrpSpPr/>
          <p:nvPr/>
        </p:nvGrpSpPr>
        <p:grpSpPr>
          <a:xfrm>
            <a:off x="4648018" y="643525"/>
            <a:ext cx="6900512" cy="5530734"/>
            <a:chOff x="0" y="2703"/>
            <a:chExt cx="6900512" cy="5530734"/>
          </a:xfrm>
        </p:grpSpPr>
        <p:cxnSp>
          <p:nvCxnSpPr>
            <p:cNvPr id="186" name="Google Shape;186;p9"/>
            <p:cNvCxnSpPr/>
            <p:nvPr/>
          </p:nvCxnSpPr>
          <p:spPr>
            <a:xfrm>
              <a:off x="0" y="2703"/>
              <a:ext cx="6900512"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187" name="Google Shape;187;p9"/>
            <p:cNvSpPr/>
            <p:nvPr/>
          </p:nvSpPr>
          <p:spPr>
            <a:xfrm>
              <a:off x="0" y="2703"/>
              <a:ext cx="6900512" cy="18435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txBox="1"/>
            <p:nvPr/>
          </p:nvSpPr>
          <p:spPr>
            <a:xfrm>
              <a:off x="0" y="2703"/>
              <a:ext cx="6900512" cy="1843578"/>
            </a:xfrm>
            <a:prstGeom prst="rect">
              <a:avLst/>
            </a:prstGeom>
            <a:noFill/>
            <a:ln>
              <a:noFill/>
            </a:ln>
          </p:spPr>
          <p:txBody>
            <a:bodyPr spcFirstLastPara="1" wrap="square" lIns="99050" tIns="99050" rIns="99050" bIns="99050" anchor="t" anchorCtr="0">
              <a:noAutofit/>
            </a:bodyPr>
            <a:lstStyle/>
            <a:p>
              <a:pPr marL="0" marR="0" lvl="0" indent="0" algn="just" rtl="0">
                <a:lnSpc>
                  <a:spcPct val="90000"/>
                </a:lnSpc>
                <a:spcBef>
                  <a:spcPts val="0"/>
                </a:spcBef>
                <a:spcAft>
                  <a:spcPts val="0"/>
                </a:spcAft>
                <a:buClr>
                  <a:schemeClr val="dk1"/>
                </a:buClr>
                <a:buSzPts val="2600"/>
                <a:buFont typeface="Times New Roman"/>
                <a:buNone/>
              </a:pPr>
              <a:r>
                <a:rPr lang="hu-HU" sz="2600">
                  <a:solidFill>
                    <a:schemeClr val="dk1"/>
                  </a:solidFill>
                  <a:latin typeface="Times New Roman"/>
                  <a:ea typeface="Times New Roman"/>
                  <a:cs typeface="Times New Roman"/>
                  <a:sym typeface="Times New Roman"/>
                </a:rPr>
                <a:t>Unvaccinated people rely more on Facebook when they consume political information, while vaccinated people place more importance on television and radio. </a:t>
              </a:r>
              <a:endParaRPr/>
            </a:p>
          </p:txBody>
        </p:sp>
        <p:cxnSp>
          <p:nvCxnSpPr>
            <p:cNvPr id="189" name="Google Shape;189;p9"/>
            <p:cNvCxnSpPr/>
            <p:nvPr/>
          </p:nvCxnSpPr>
          <p:spPr>
            <a:xfrm>
              <a:off x="0" y="1846281"/>
              <a:ext cx="6900512" cy="0"/>
            </a:xfrm>
            <a:prstGeom prst="straightConnector1">
              <a:avLst/>
            </a:prstGeom>
            <a:solidFill>
              <a:srgbClr val="C47F6E"/>
            </a:solidFill>
            <a:ln w="12700" cap="flat" cmpd="sng">
              <a:solidFill>
                <a:srgbClr val="C47F6E"/>
              </a:solidFill>
              <a:prstDash val="solid"/>
              <a:miter lim="800000"/>
              <a:headEnd type="none" w="sm" len="sm"/>
              <a:tailEnd type="none" w="sm" len="sm"/>
            </a:ln>
          </p:spPr>
        </p:cxnSp>
        <p:sp>
          <p:nvSpPr>
            <p:cNvPr id="190" name="Google Shape;190;p9"/>
            <p:cNvSpPr/>
            <p:nvPr/>
          </p:nvSpPr>
          <p:spPr>
            <a:xfrm>
              <a:off x="0" y="1846281"/>
              <a:ext cx="6900512" cy="18435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txBox="1"/>
            <p:nvPr/>
          </p:nvSpPr>
          <p:spPr>
            <a:xfrm>
              <a:off x="0" y="1846281"/>
              <a:ext cx="6900512" cy="1843578"/>
            </a:xfrm>
            <a:prstGeom prst="rect">
              <a:avLst/>
            </a:prstGeom>
            <a:noFill/>
            <a:ln>
              <a:noFill/>
            </a:ln>
          </p:spPr>
          <p:txBody>
            <a:bodyPr spcFirstLastPara="1" wrap="square" lIns="99050" tIns="99050" rIns="99050" bIns="99050" anchor="t" anchorCtr="0">
              <a:noAutofit/>
            </a:bodyPr>
            <a:lstStyle/>
            <a:p>
              <a:pPr marL="0" marR="0" lvl="0" indent="0" algn="just" rtl="0">
                <a:lnSpc>
                  <a:spcPct val="90000"/>
                </a:lnSpc>
                <a:spcBef>
                  <a:spcPts val="0"/>
                </a:spcBef>
                <a:spcAft>
                  <a:spcPts val="0"/>
                </a:spcAft>
                <a:buClr>
                  <a:schemeClr val="dk1"/>
                </a:buClr>
                <a:buSzPts val="2600"/>
                <a:buFont typeface="Times New Roman"/>
                <a:buNone/>
              </a:pPr>
              <a:r>
                <a:rPr lang="hu-HU" sz="2600">
                  <a:solidFill>
                    <a:schemeClr val="dk1"/>
                  </a:solidFill>
                  <a:latin typeface="Times New Roman"/>
                  <a:ea typeface="Times New Roman"/>
                  <a:cs typeface="Times New Roman"/>
                  <a:sym typeface="Times New Roman"/>
                </a:rPr>
                <a:t>The sharpest differences between vaccinated and unvaccinated are in their social environment. </a:t>
              </a:r>
              <a:endParaRPr/>
            </a:p>
          </p:txBody>
        </p:sp>
        <p:cxnSp>
          <p:nvCxnSpPr>
            <p:cNvPr id="192" name="Google Shape;192;p9"/>
            <p:cNvCxnSpPr/>
            <p:nvPr/>
          </p:nvCxnSpPr>
          <p:spPr>
            <a:xfrm>
              <a:off x="0" y="3689859"/>
              <a:ext cx="6900512" cy="0"/>
            </a:xfrm>
            <a:prstGeom prst="straightConnector1">
              <a:avLst/>
            </a:prstGeom>
            <a:solidFill>
              <a:srgbClr val="A4A4A4"/>
            </a:solidFill>
            <a:ln w="12700" cap="flat" cmpd="sng">
              <a:solidFill>
                <a:srgbClr val="A4A4A4"/>
              </a:solidFill>
              <a:prstDash val="solid"/>
              <a:miter lim="800000"/>
              <a:headEnd type="none" w="sm" len="sm"/>
              <a:tailEnd type="none" w="sm" len="sm"/>
            </a:ln>
          </p:spPr>
        </p:cxnSp>
        <p:sp>
          <p:nvSpPr>
            <p:cNvPr id="193" name="Google Shape;193;p9"/>
            <p:cNvSpPr/>
            <p:nvPr/>
          </p:nvSpPr>
          <p:spPr>
            <a:xfrm>
              <a:off x="0" y="3689859"/>
              <a:ext cx="6900512" cy="18435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txBox="1"/>
            <p:nvPr/>
          </p:nvSpPr>
          <p:spPr>
            <a:xfrm>
              <a:off x="0" y="3689859"/>
              <a:ext cx="6900512" cy="1843578"/>
            </a:xfrm>
            <a:prstGeom prst="rect">
              <a:avLst/>
            </a:prstGeom>
            <a:noFill/>
            <a:ln>
              <a:noFill/>
            </a:ln>
          </p:spPr>
          <p:txBody>
            <a:bodyPr spcFirstLastPara="1" wrap="square" lIns="99050" tIns="99050" rIns="99050" bIns="99050" anchor="t" anchorCtr="0">
              <a:noAutofit/>
            </a:bodyPr>
            <a:lstStyle/>
            <a:p>
              <a:pPr marL="0" marR="0" lvl="0" indent="0" algn="just" rtl="0">
                <a:lnSpc>
                  <a:spcPct val="90000"/>
                </a:lnSpc>
                <a:spcBef>
                  <a:spcPts val="0"/>
                </a:spcBef>
                <a:spcAft>
                  <a:spcPts val="0"/>
                </a:spcAft>
                <a:buClr>
                  <a:schemeClr val="dk1"/>
                </a:buClr>
                <a:buSzPts val="2600"/>
                <a:buFont typeface="Times New Roman"/>
                <a:buNone/>
              </a:pPr>
              <a:r>
                <a:rPr lang="hu-HU" sz="2600">
                  <a:solidFill>
                    <a:schemeClr val="dk1"/>
                  </a:solidFill>
                  <a:latin typeface="Times New Roman"/>
                  <a:ea typeface="Times New Roman"/>
                  <a:cs typeface="Times New Roman"/>
                  <a:sym typeface="Times New Roman"/>
                </a:rPr>
                <a:t>For those who have more unvaccinated people in their environment are much more likely to reject vaccination, while people with a majority of vaccinated tend to opt for vaccination themselves.</a:t>
              </a:r>
              <a:endParaRPr/>
            </a:p>
          </p:txBody>
        </p:sp>
      </p:grpSp>
    </p:spTree>
    <p:extLst>
      <p:ext uri="{BB962C8B-B14F-4D97-AF65-F5344CB8AC3E}">
        <p14:creationId xmlns:p14="http://schemas.microsoft.com/office/powerpoint/2010/main" val="2090534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10"/>
          <p:cNvSpPr txBox="1">
            <a:spLocks noGrp="1"/>
          </p:cNvSpPr>
          <p:nvPr>
            <p:ph type="title"/>
          </p:nvPr>
        </p:nvSpPr>
        <p:spPr>
          <a:xfrm>
            <a:off x="728663" y="1422400"/>
            <a:ext cx="4505552" cy="2387600"/>
          </a:xfrm>
          <a:prstGeom prst="rect">
            <a:avLst/>
          </a:prstGeom>
          <a:noFill/>
          <a:ln>
            <a:noFill/>
          </a:ln>
        </p:spPr>
        <p:txBody>
          <a:bodyPr spcFirstLastPara="1" wrap="square" lIns="91425" tIns="45700" rIns="91425" bIns="45700" anchor="b" anchorCtr="0">
            <a:normAutofit/>
          </a:bodyPr>
          <a:lstStyle/>
          <a:p>
            <a:pPr marL="0" lvl="0" indent="0" algn="just" rtl="0">
              <a:lnSpc>
                <a:spcPct val="90000"/>
              </a:lnSpc>
              <a:spcBef>
                <a:spcPts val="0"/>
              </a:spcBef>
              <a:spcAft>
                <a:spcPts val="0"/>
              </a:spcAft>
              <a:buClr>
                <a:schemeClr val="lt1"/>
              </a:buClr>
              <a:buSzPts val="5000"/>
              <a:buFont typeface="Times New Roman"/>
              <a:buNone/>
            </a:pPr>
            <a:r>
              <a:rPr lang="hu-HU" sz="5000" b="1">
                <a:solidFill>
                  <a:schemeClr val="lt1"/>
                </a:solidFill>
                <a:latin typeface="Times New Roman"/>
                <a:ea typeface="Times New Roman"/>
                <a:cs typeface="Times New Roman"/>
                <a:sym typeface="Times New Roman"/>
              </a:rPr>
              <a:t>Thank you for your attention!</a:t>
            </a:r>
            <a:endParaRPr sz="5000" b="1">
              <a:solidFill>
                <a:schemeClr val="lt1"/>
              </a:solidFill>
              <a:latin typeface="Times New Roman"/>
              <a:ea typeface="Times New Roman"/>
              <a:cs typeface="Times New Roman"/>
              <a:sym typeface="Times New Roman"/>
            </a:endParaRPr>
          </a:p>
        </p:txBody>
      </p:sp>
      <p:sp>
        <p:nvSpPr>
          <p:cNvPr id="201" name="Google Shape;201;p10"/>
          <p:cNvSpPr/>
          <p:nvPr/>
        </p:nvSpPr>
        <p:spPr>
          <a:xfrm>
            <a:off x="5530421" y="226893"/>
            <a:ext cx="5968658" cy="6085007"/>
          </a:xfrm>
          <a:custGeom>
            <a:avLst/>
            <a:gdLst/>
            <a:ahLst/>
            <a:cxnLst/>
            <a:rect l="l" t="t" r="r" b="b"/>
            <a:pathLst>
              <a:path w="5968658" h="6085007" extrusionOk="0">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rgbClr val="0C0C0C"/>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10" descr="Grinning Face with No Fill"/>
          <p:cNvPicPr preferRelativeResize="0"/>
          <p:nvPr/>
        </p:nvPicPr>
        <p:blipFill rotWithShape="1">
          <a:blip r:embed="rId3">
            <a:alphaModFix/>
          </a:blip>
          <a:srcRect/>
          <a:stretch/>
        </p:blipFill>
        <p:spPr>
          <a:xfrm>
            <a:off x="7839805" y="2663211"/>
            <a:ext cx="3408121" cy="3408121"/>
          </a:xfrm>
          <a:prstGeom prst="rect">
            <a:avLst/>
          </a:prstGeom>
          <a:noFill/>
          <a:ln>
            <a:noFill/>
          </a:ln>
        </p:spPr>
      </p:pic>
      <p:pic>
        <p:nvPicPr>
          <p:cNvPr id="203" name="Google Shape;203;p10" descr="Logo - Visegrad Fund - Visegrad Fund"/>
          <p:cNvPicPr preferRelativeResize="0"/>
          <p:nvPr/>
        </p:nvPicPr>
        <p:blipFill rotWithShape="1">
          <a:blip r:embed="rId4">
            <a:alphaModFix/>
          </a:blip>
          <a:srcRect/>
          <a:stretch/>
        </p:blipFill>
        <p:spPr>
          <a:xfrm>
            <a:off x="5756393" y="1285729"/>
            <a:ext cx="3105975" cy="1420984"/>
          </a:xfrm>
          <a:prstGeom prst="rect">
            <a:avLst/>
          </a:prstGeom>
          <a:noFill/>
          <a:ln>
            <a:noFill/>
          </a:ln>
        </p:spPr>
      </p:pic>
    </p:spTree>
    <p:extLst>
      <p:ext uri="{BB962C8B-B14F-4D97-AF65-F5344CB8AC3E}">
        <p14:creationId xmlns:p14="http://schemas.microsoft.com/office/powerpoint/2010/main" val="2982118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p:nvPr/>
        </p:nvSpPr>
        <p:spPr>
          <a:xfrm>
            <a:off x="4165600" y="4037013"/>
            <a:ext cx="5816600" cy="217646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0" name="Google Shape;140;p5"/>
          <p:cNvPicPr preferRelativeResize="0"/>
          <p:nvPr/>
        </p:nvPicPr>
        <p:blipFill rotWithShape="1">
          <a:blip r:embed="rId3">
            <a:alphaModFix/>
          </a:blip>
          <a:srcRect/>
          <a:stretch/>
        </p:blipFill>
        <p:spPr>
          <a:xfrm>
            <a:off x="1107830" y="0"/>
            <a:ext cx="10182225" cy="6858000"/>
          </a:xfrm>
          <a:prstGeom prst="rect">
            <a:avLst/>
          </a:prstGeom>
          <a:noFill/>
          <a:ln>
            <a:noFill/>
          </a:ln>
        </p:spPr>
      </p:pic>
      <p:pic>
        <p:nvPicPr>
          <p:cNvPr id="4"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0055" y="6213475"/>
            <a:ext cx="901945" cy="644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6" descr="A picture containing text&#10;&#10;Description automatically generated"/>
          <p:cNvPicPr preferRelativeResize="0"/>
          <p:nvPr/>
        </p:nvPicPr>
        <p:blipFill rotWithShape="1">
          <a:blip r:embed="rId3">
            <a:alphaModFix/>
          </a:blip>
          <a:srcRect/>
          <a:stretch/>
        </p:blipFill>
        <p:spPr>
          <a:xfrm>
            <a:off x="0" y="0"/>
            <a:ext cx="6172200" cy="6857999"/>
          </a:xfrm>
          <a:prstGeom prst="rect">
            <a:avLst/>
          </a:prstGeom>
          <a:noFill/>
          <a:ln>
            <a:noFill/>
          </a:ln>
        </p:spPr>
      </p:pic>
      <p:pic>
        <p:nvPicPr>
          <p:cNvPr id="146" name="Google Shape;146;p6" descr="A white sign on a brick wall&#10;&#10;Description automatically generated with low confidence"/>
          <p:cNvPicPr preferRelativeResize="0"/>
          <p:nvPr/>
        </p:nvPicPr>
        <p:blipFill rotWithShape="1">
          <a:blip r:embed="rId4">
            <a:alphaModFix/>
          </a:blip>
          <a:srcRect/>
          <a:stretch/>
        </p:blipFill>
        <p:spPr>
          <a:xfrm>
            <a:off x="6199062" y="0"/>
            <a:ext cx="5992937" cy="6858000"/>
          </a:xfrm>
          <a:prstGeom prst="rect">
            <a:avLst/>
          </a:prstGeom>
          <a:noFill/>
          <a:ln>
            <a:noFill/>
          </a:ln>
        </p:spPr>
      </p:pic>
      <p:sp>
        <p:nvSpPr>
          <p:cNvPr id="147" name="Google Shape;147;p6"/>
          <p:cNvSpPr/>
          <p:nvPr/>
        </p:nvSpPr>
        <p:spPr>
          <a:xfrm>
            <a:off x="3474565" y="5829050"/>
            <a:ext cx="1622106" cy="99796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148;p6"/>
          <p:cNvSpPr/>
          <p:nvPr/>
        </p:nvSpPr>
        <p:spPr>
          <a:xfrm>
            <a:off x="4125340" y="4704713"/>
            <a:ext cx="1510156"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 name="Google Shape;149;p6"/>
          <p:cNvSpPr txBox="1">
            <a:spLocks noGrp="1"/>
          </p:cNvSpPr>
          <p:nvPr>
            <p:ph type="title"/>
          </p:nvPr>
        </p:nvSpPr>
        <p:spPr>
          <a:xfrm>
            <a:off x="-26862" y="118872"/>
            <a:ext cx="6199062" cy="149389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hu-HU" b="1">
                <a:solidFill>
                  <a:schemeClr val="lt1"/>
                </a:solidFill>
                <a:latin typeface="Times"/>
                <a:ea typeface="Times"/>
                <a:cs typeface="Times"/>
                <a:sym typeface="Times"/>
              </a:rPr>
              <a:t>The (prevented) populist moment</a:t>
            </a:r>
            <a:endParaRPr b="1">
              <a:solidFill>
                <a:schemeClr val="lt1"/>
              </a:solidFill>
              <a:latin typeface="Times"/>
              <a:ea typeface="Times"/>
              <a:cs typeface="Times"/>
              <a:sym typeface="Times"/>
            </a:endParaRPr>
          </a:p>
        </p:txBody>
      </p:sp>
      <p:pic>
        <p:nvPicPr>
          <p:cNvPr id="150" name="Google Shape;150;p6" descr="Graduation cap outline"/>
          <p:cNvPicPr preferRelativeResize="0">
            <a:picLocks noGrp="1"/>
          </p:cNvPicPr>
          <p:nvPr>
            <p:ph type="body" idx="4"/>
          </p:nvPr>
        </p:nvPicPr>
        <p:blipFill rotWithShape="1">
          <a:blip r:embed="rId5">
            <a:alphaModFix/>
          </a:blip>
          <a:srcRect/>
          <a:stretch/>
        </p:blipFill>
        <p:spPr>
          <a:xfrm>
            <a:off x="4451894" y="4697858"/>
            <a:ext cx="914400" cy="914400"/>
          </a:xfrm>
          <a:prstGeom prst="rect">
            <a:avLst/>
          </a:prstGeom>
          <a:noFill/>
          <a:ln>
            <a:noFill/>
          </a:ln>
        </p:spPr>
      </p:pic>
      <p:sp>
        <p:nvSpPr>
          <p:cNvPr id="151" name="Google Shape;151;p6"/>
          <p:cNvSpPr/>
          <p:nvPr/>
        </p:nvSpPr>
        <p:spPr>
          <a:xfrm>
            <a:off x="1234440" y="4714369"/>
            <a:ext cx="1515623" cy="108940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2" name="Google Shape;152;p6"/>
          <p:cNvSpPr/>
          <p:nvPr/>
        </p:nvSpPr>
        <p:spPr>
          <a:xfrm>
            <a:off x="2744596" y="4714369"/>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3" name="Google Shape;153;p6"/>
          <p:cNvSpPr/>
          <p:nvPr/>
        </p:nvSpPr>
        <p:spPr>
          <a:xfrm>
            <a:off x="1998139"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4" name="Google Shape;154;p6" descr="Heart with pulse with solid fill"/>
          <p:cNvPicPr preferRelativeResize="0"/>
          <p:nvPr/>
        </p:nvPicPr>
        <p:blipFill rotWithShape="1">
          <a:blip r:embed="rId6">
            <a:alphaModFix/>
          </a:blip>
          <a:srcRect/>
          <a:stretch/>
        </p:blipFill>
        <p:spPr>
          <a:xfrm>
            <a:off x="2963708" y="4719637"/>
            <a:ext cx="914400" cy="914400"/>
          </a:xfrm>
          <a:prstGeom prst="rect">
            <a:avLst/>
          </a:prstGeom>
          <a:noFill/>
          <a:ln>
            <a:noFill/>
          </a:ln>
        </p:spPr>
      </p:pic>
      <p:pic>
        <p:nvPicPr>
          <p:cNvPr id="155" name="Google Shape;155;p6" descr="Deciduous tree outline"/>
          <p:cNvPicPr preferRelativeResize="0"/>
          <p:nvPr/>
        </p:nvPicPr>
        <p:blipFill rotWithShape="1">
          <a:blip r:embed="rId7">
            <a:alphaModFix/>
          </a:blip>
          <a:srcRect/>
          <a:stretch/>
        </p:blipFill>
        <p:spPr>
          <a:xfrm>
            <a:off x="1607041" y="4697858"/>
            <a:ext cx="914400" cy="914400"/>
          </a:xfrm>
          <a:prstGeom prst="rect">
            <a:avLst/>
          </a:prstGeom>
          <a:noFill/>
          <a:ln>
            <a:noFill/>
          </a:ln>
        </p:spPr>
      </p:pic>
      <p:sp>
        <p:nvSpPr>
          <p:cNvPr id="156" name="Google Shape;156;p6"/>
          <p:cNvSpPr/>
          <p:nvPr/>
        </p:nvSpPr>
        <p:spPr>
          <a:xfrm>
            <a:off x="3378882" y="3604894"/>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7" name="Google Shape;157;p6"/>
          <p:cNvSpPr/>
          <p:nvPr/>
        </p:nvSpPr>
        <p:spPr>
          <a:xfrm>
            <a:off x="617394"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8" name="Google Shape;158;p6"/>
          <p:cNvSpPr/>
          <p:nvPr/>
        </p:nvSpPr>
        <p:spPr>
          <a:xfrm>
            <a:off x="4791456"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9" name="Google Shape;159;p6"/>
          <p:cNvSpPr/>
          <p:nvPr/>
        </p:nvSpPr>
        <p:spPr>
          <a:xfrm>
            <a:off x="1825182" y="5829050"/>
            <a:ext cx="1622106" cy="99796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0" name="Google Shape;160;p6" descr="Loan with solid fill"/>
          <p:cNvPicPr preferRelativeResize="0"/>
          <p:nvPr/>
        </p:nvPicPr>
        <p:blipFill rotWithShape="1">
          <a:blip r:embed="rId8">
            <a:alphaModFix/>
          </a:blip>
          <a:srcRect/>
          <a:stretch/>
        </p:blipFill>
        <p:spPr>
          <a:xfrm>
            <a:off x="4038029" y="5809738"/>
            <a:ext cx="718219" cy="718219"/>
          </a:xfrm>
          <a:prstGeom prst="rect">
            <a:avLst/>
          </a:prstGeom>
          <a:noFill/>
          <a:ln>
            <a:noFill/>
          </a:ln>
        </p:spPr>
      </p:pic>
      <p:pic>
        <p:nvPicPr>
          <p:cNvPr id="161" name="Google Shape;161;p6" descr="Cell Tower outline"/>
          <p:cNvPicPr preferRelativeResize="0"/>
          <p:nvPr/>
        </p:nvPicPr>
        <p:blipFill rotWithShape="1">
          <a:blip r:embed="rId9">
            <a:alphaModFix/>
          </a:blip>
          <a:srcRect/>
          <a:stretch/>
        </p:blipFill>
        <p:spPr>
          <a:xfrm>
            <a:off x="2284029" y="3580510"/>
            <a:ext cx="818368" cy="818368"/>
          </a:xfrm>
          <a:prstGeom prst="rect">
            <a:avLst/>
          </a:prstGeom>
          <a:noFill/>
          <a:ln>
            <a:noFill/>
          </a:ln>
        </p:spPr>
      </p:pic>
      <p:pic>
        <p:nvPicPr>
          <p:cNvPr id="162" name="Google Shape;162;p6" descr="Fruit bowl outline"/>
          <p:cNvPicPr preferRelativeResize="0"/>
          <p:nvPr/>
        </p:nvPicPr>
        <p:blipFill rotWithShape="1">
          <a:blip r:embed="rId10">
            <a:alphaModFix/>
          </a:blip>
          <a:srcRect/>
          <a:stretch/>
        </p:blipFill>
        <p:spPr>
          <a:xfrm>
            <a:off x="2336831" y="5803017"/>
            <a:ext cx="598807" cy="598807"/>
          </a:xfrm>
          <a:prstGeom prst="rect">
            <a:avLst/>
          </a:prstGeom>
          <a:noFill/>
          <a:ln>
            <a:noFill/>
          </a:ln>
        </p:spPr>
      </p:pic>
      <p:pic>
        <p:nvPicPr>
          <p:cNvPr id="163" name="Google Shape;163;p6" descr="Scales of justice with solid fill"/>
          <p:cNvPicPr preferRelativeResize="0"/>
          <p:nvPr/>
        </p:nvPicPr>
        <p:blipFill rotWithShape="1">
          <a:blip r:embed="rId11">
            <a:alphaModFix/>
          </a:blip>
          <a:srcRect/>
          <a:stretch/>
        </p:blipFill>
        <p:spPr>
          <a:xfrm>
            <a:off x="3638281" y="3520918"/>
            <a:ext cx="914400" cy="823912"/>
          </a:xfrm>
          <a:prstGeom prst="rect">
            <a:avLst/>
          </a:prstGeom>
          <a:noFill/>
          <a:ln>
            <a:noFill/>
          </a:ln>
        </p:spPr>
      </p:pic>
      <p:pic>
        <p:nvPicPr>
          <p:cNvPr id="164" name="Google Shape;164;p6" descr="Suburban scene outline"/>
          <p:cNvPicPr preferRelativeResize="0"/>
          <p:nvPr/>
        </p:nvPicPr>
        <p:blipFill rotWithShape="1">
          <a:blip r:embed="rId12">
            <a:alphaModFix/>
          </a:blip>
          <a:srcRect/>
          <a:stretch/>
        </p:blipFill>
        <p:spPr>
          <a:xfrm>
            <a:off x="5096671" y="3528536"/>
            <a:ext cx="823912" cy="659990"/>
          </a:xfrm>
          <a:prstGeom prst="rect">
            <a:avLst/>
          </a:prstGeom>
          <a:noFill/>
          <a:ln>
            <a:noFill/>
          </a:ln>
        </p:spPr>
      </p:pic>
      <p:pic>
        <p:nvPicPr>
          <p:cNvPr id="165" name="Google Shape;165;p6" descr="Streetcar with solid fill"/>
          <p:cNvPicPr preferRelativeResize="0"/>
          <p:nvPr/>
        </p:nvPicPr>
        <p:blipFill rotWithShape="1">
          <a:blip r:embed="rId13">
            <a:alphaModFix/>
          </a:blip>
          <a:srcRect/>
          <a:stretch/>
        </p:blipFill>
        <p:spPr>
          <a:xfrm>
            <a:off x="960941" y="3683218"/>
            <a:ext cx="659990" cy="659990"/>
          </a:xfrm>
          <a:prstGeom prst="rect">
            <a:avLst/>
          </a:prstGeom>
          <a:noFill/>
          <a:ln>
            <a:noFill/>
          </a:ln>
        </p:spPr>
      </p:pic>
      <p:sp>
        <p:nvSpPr>
          <p:cNvPr id="166" name="Google Shape;166;p6"/>
          <p:cNvSpPr/>
          <p:nvPr/>
        </p:nvSpPr>
        <p:spPr>
          <a:xfrm>
            <a:off x="7006070" y="4724025"/>
            <a:ext cx="1510156"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7" name="Google Shape;167;p6" descr="Graduation cap outline"/>
          <p:cNvPicPr preferRelativeResize="0"/>
          <p:nvPr/>
        </p:nvPicPr>
        <p:blipFill rotWithShape="1">
          <a:blip r:embed="rId5">
            <a:alphaModFix/>
          </a:blip>
          <a:srcRect/>
          <a:stretch/>
        </p:blipFill>
        <p:spPr>
          <a:xfrm>
            <a:off x="7324205" y="4612514"/>
            <a:ext cx="914400" cy="914400"/>
          </a:xfrm>
          <a:prstGeom prst="rect">
            <a:avLst/>
          </a:prstGeom>
          <a:noFill/>
          <a:ln>
            <a:noFill/>
          </a:ln>
        </p:spPr>
      </p:pic>
      <p:pic>
        <p:nvPicPr>
          <p:cNvPr id="168" name="Google Shape;168;p6" descr="Arrow Right with solid fill"/>
          <p:cNvPicPr preferRelativeResize="0"/>
          <p:nvPr/>
        </p:nvPicPr>
        <p:blipFill rotWithShape="1">
          <a:blip r:embed="rId14">
            <a:alphaModFix/>
          </a:blip>
          <a:srcRect/>
          <a:stretch/>
        </p:blipFill>
        <p:spPr>
          <a:xfrm>
            <a:off x="5536428" y="4697858"/>
            <a:ext cx="1702967" cy="914400"/>
          </a:xfrm>
          <a:prstGeom prst="rect">
            <a:avLst/>
          </a:prstGeom>
          <a:noFill/>
          <a:ln>
            <a:noFill/>
          </a:ln>
        </p:spPr>
      </p:pic>
      <p:pic>
        <p:nvPicPr>
          <p:cNvPr id="26"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07" y="6181788"/>
            <a:ext cx="1495491" cy="68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7" descr="A picture containing text&#10;&#10;Description automatically generated"/>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74" name="Google Shape;174;p7"/>
          <p:cNvSpPr/>
          <p:nvPr/>
        </p:nvSpPr>
        <p:spPr>
          <a:xfrm>
            <a:off x="3474565" y="5829050"/>
            <a:ext cx="1622106" cy="99796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5" name="Google Shape;175;p7"/>
          <p:cNvSpPr/>
          <p:nvPr/>
        </p:nvSpPr>
        <p:spPr>
          <a:xfrm>
            <a:off x="7403592" y="4887593"/>
            <a:ext cx="1510156"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6" name="Google Shape;176;p7"/>
          <p:cNvSpPr txBox="1">
            <a:spLocks noGrp="1"/>
          </p:cNvSpPr>
          <p:nvPr>
            <p:ph type="title"/>
          </p:nvPr>
        </p:nvSpPr>
        <p:spPr>
          <a:xfrm>
            <a:off x="210312" y="287202"/>
            <a:ext cx="1152143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hu-HU" b="1">
                <a:solidFill>
                  <a:schemeClr val="lt1"/>
                </a:solidFill>
                <a:latin typeface="Times"/>
                <a:ea typeface="Times"/>
                <a:cs typeface="Times"/>
                <a:sym typeface="Times"/>
              </a:rPr>
              <a:t>There is no populist moment in this case</a:t>
            </a:r>
            <a:endParaRPr b="1">
              <a:solidFill>
                <a:schemeClr val="lt1"/>
              </a:solidFill>
              <a:latin typeface="Times"/>
              <a:ea typeface="Times"/>
              <a:cs typeface="Times"/>
              <a:sym typeface="Times"/>
            </a:endParaRPr>
          </a:p>
        </p:txBody>
      </p:sp>
      <p:pic>
        <p:nvPicPr>
          <p:cNvPr id="177" name="Google Shape;177;p7" descr="Graduation cap outline"/>
          <p:cNvPicPr preferRelativeResize="0">
            <a:picLocks noGrp="1"/>
          </p:cNvPicPr>
          <p:nvPr>
            <p:ph type="body" idx="4"/>
          </p:nvPr>
        </p:nvPicPr>
        <p:blipFill rotWithShape="1">
          <a:blip r:embed="rId4">
            <a:alphaModFix/>
          </a:blip>
          <a:srcRect/>
          <a:stretch/>
        </p:blipFill>
        <p:spPr>
          <a:xfrm>
            <a:off x="7701470" y="4787009"/>
            <a:ext cx="914400" cy="914400"/>
          </a:xfrm>
          <a:prstGeom prst="rect">
            <a:avLst/>
          </a:prstGeom>
          <a:noFill/>
          <a:ln>
            <a:noFill/>
          </a:ln>
        </p:spPr>
      </p:pic>
      <p:sp>
        <p:nvSpPr>
          <p:cNvPr id="178" name="Google Shape;178;p7"/>
          <p:cNvSpPr/>
          <p:nvPr/>
        </p:nvSpPr>
        <p:spPr>
          <a:xfrm rot="-2075599">
            <a:off x="504248" y="5069873"/>
            <a:ext cx="1515623" cy="108940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9" name="Google Shape;179;p7"/>
          <p:cNvSpPr/>
          <p:nvPr/>
        </p:nvSpPr>
        <p:spPr>
          <a:xfrm>
            <a:off x="2744596" y="4714369"/>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0" name="Google Shape;180;p7"/>
          <p:cNvSpPr/>
          <p:nvPr/>
        </p:nvSpPr>
        <p:spPr>
          <a:xfrm rot="2252508">
            <a:off x="1998139"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1" name="Google Shape;181;p7" descr="Heart with pulse with solid fill"/>
          <p:cNvPicPr preferRelativeResize="0"/>
          <p:nvPr/>
        </p:nvPicPr>
        <p:blipFill rotWithShape="1">
          <a:blip r:embed="rId5">
            <a:alphaModFix/>
          </a:blip>
          <a:srcRect/>
          <a:stretch/>
        </p:blipFill>
        <p:spPr>
          <a:xfrm>
            <a:off x="2963708" y="4719637"/>
            <a:ext cx="914400" cy="914400"/>
          </a:xfrm>
          <a:prstGeom prst="rect">
            <a:avLst/>
          </a:prstGeom>
          <a:noFill/>
          <a:ln>
            <a:noFill/>
          </a:ln>
        </p:spPr>
      </p:pic>
      <p:pic>
        <p:nvPicPr>
          <p:cNvPr id="182" name="Google Shape;182;p7" descr="Deciduous tree outline"/>
          <p:cNvPicPr preferRelativeResize="0"/>
          <p:nvPr/>
        </p:nvPicPr>
        <p:blipFill rotWithShape="1">
          <a:blip r:embed="rId6">
            <a:alphaModFix/>
          </a:blip>
          <a:srcRect/>
          <a:stretch/>
        </p:blipFill>
        <p:spPr>
          <a:xfrm rot="-1701090">
            <a:off x="747498" y="5092174"/>
            <a:ext cx="914400" cy="914400"/>
          </a:xfrm>
          <a:prstGeom prst="rect">
            <a:avLst/>
          </a:prstGeom>
          <a:noFill/>
          <a:ln>
            <a:noFill/>
          </a:ln>
        </p:spPr>
      </p:pic>
      <p:sp>
        <p:nvSpPr>
          <p:cNvPr id="183" name="Google Shape;183;p7"/>
          <p:cNvSpPr/>
          <p:nvPr/>
        </p:nvSpPr>
        <p:spPr>
          <a:xfrm rot="2131256">
            <a:off x="3861732" y="3930960"/>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 name="Google Shape;184;p7"/>
          <p:cNvSpPr/>
          <p:nvPr/>
        </p:nvSpPr>
        <p:spPr>
          <a:xfrm rot="-1791329">
            <a:off x="617394"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 name="Google Shape;185;p7"/>
          <p:cNvSpPr/>
          <p:nvPr/>
        </p:nvSpPr>
        <p:spPr>
          <a:xfrm rot="1032372">
            <a:off x="5168100" y="4207306"/>
            <a:ext cx="1380744" cy="109386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6" name="Google Shape;186;p7"/>
          <p:cNvSpPr/>
          <p:nvPr/>
        </p:nvSpPr>
        <p:spPr>
          <a:xfrm>
            <a:off x="1825182" y="5829050"/>
            <a:ext cx="1622106" cy="99796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7" name="Google Shape;187;p7" descr="Loan with solid fill"/>
          <p:cNvPicPr preferRelativeResize="0"/>
          <p:nvPr/>
        </p:nvPicPr>
        <p:blipFill rotWithShape="1">
          <a:blip r:embed="rId7">
            <a:alphaModFix/>
          </a:blip>
          <a:srcRect/>
          <a:stretch/>
        </p:blipFill>
        <p:spPr>
          <a:xfrm>
            <a:off x="4038029" y="5809738"/>
            <a:ext cx="718219" cy="718219"/>
          </a:xfrm>
          <a:prstGeom prst="rect">
            <a:avLst/>
          </a:prstGeom>
          <a:noFill/>
          <a:ln>
            <a:noFill/>
          </a:ln>
        </p:spPr>
      </p:pic>
      <p:pic>
        <p:nvPicPr>
          <p:cNvPr id="188" name="Google Shape;188;p7" descr="Cell Tower outline"/>
          <p:cNvPicPr preferRelativeResize="0"/>
          <p:nvPr/>
        </p:nvPicPr>
        <p:blipFill rotWithShape="1">
          <a:blip r:embed="rId8">
            <a:alphaModFix/>
          </a:blip>
          <a:srcRect/>
          <a:stretch/>
        </p:blipFill>
        <p:spPr>
          <a:xfrm>
            <a:off x="2284029" y="3580510"/>
            <a:ext cx="818368" cy="818368"/>
          </a:xfrm>
          <a:prstGeom prst="rect">
            <a:avLst/>
          </a:prstGeom>
          <a:noFill/>
          <a:ln>
            <a:noFill/>
          </a:ln>
        </p:spPr>
      </p:pic>
      <p:pic>
        <p:nvPicPr>
          <p:cNvPr id="189" name="Google Shape;189;p7" descr="Fruit bowl outline"/>
          <p:cNvPicPr preferRelativeResize="0"/>
          <p:nvPr/>
        </p:nvPicPr>
        <p:blipFill rotWithShape="1">
          <a:blip r:embed="rId9">
            <a:alphaModFix/>
          </a:blip>
          <a:srcRect/>
          <a:stretch/>
        </p:blipFill>
        <p:spPr>
          <a:xfrm>
            <a:off x="2336831" y="5803017"/>
            <a:ext cx="598807" cy="598807"/>
          </a:xfrm>
          <a:prstGeom prst="rect">
            <a:avLst/>
          </a:prstGeom>
          <a:noFill/>
          <a:ln>
            <a:noFill/>
          </a:ln>
        </p:spPr>
      </p:pic>
      <p:pic>
        <p:nvPicPr>
          <p:cNvPr id="190" name="Google Shape;190;p7" descr="Scales of justice with solid fill"/>
          <p:cNvPicPr preferRelativeResize="0"/>
          <p:nvPr/>
        </p:nvPicPr>
        <p:blipFill rotWithShape="1">
          <a:blip r:embed="rId10">
            <a:alphaModFix/>
          </a:blip>
          <a:srcRect/>
          <a:stretch/>
        </p:blipFill>
        <p:spPr>
          <a:xfrm rot="2481011">
            <a:off x="4230145" y="3907452"/>
            <a:ext cx="914400" cy="823912"/>
          </a:xfrm>
          <a:prstGeom prst="rect">
            <a:avLst/>
          </a:prstGeom>
          <a:noFill/>
          <a:ln>
            <a:noFill/>
          </a:ln>
        </p:spPr>
      </p:pic>
      <p:pic>
        <p:nvPicPr>
          <p:cNvPr id="191" name="Google Shape;191;p7" descr="Suburban scene outline"/>
          <p:cNvPicPr preferRelativeResize="0"/>
          <p:nvPr/>
        </p:nvPicPr>
        <p:blipFill rotWithShape="1">
          <a:blip r:embed="rId11">
            <a:alphaModFix/>
          </a:blip>
          <a:srcRect/>
          <a:stretch/>
        </p:blipFill>
        <p:spPr>
          <a:xfrm rot="1461225">
            <a:off x="5542046" y="4130207"/>
            <a:ext cx="823912" cy="659990"/>
          </a:xfrm>
          <a:prstGeom prst="rect">
            <a:avLst/>
          </a:prstGeom>
          <a:noFill/>
          <a:ln>
            <a:noFill/>
          </a:ln>
        </p:spPr>
      </p:pic>
      <p:pic>
        <p:nvPicPr>
          <p:cNvPr id="192" name="Google Shape;192;p7" descr="Streetcar with solid fill"/>
          <p:cNvPicPr preferRelativeResize="0"/>
          <p:nvPr/>
        </p:nvPicPr>
        <p:blipFill rotWithShape="1">
          <a:blip r:embed="rId12">
            <a:alphaModFix/>
          </a:blip>
          <a:srcRect/>
          <a:stretch/>
        </p:blipFill>
        <p:spPr>
          <a:xfrm>
            <a:off x="960941" y="3683218"/>
            <a:ext cx="659990" cy="659990"/>
          </a:xfrm>
          <a:prstGeom prst="rect">
            <a:avLst/>
          </a:prstGeom>
          <a:noFill/>
          <a:ln>
            <a:noFill/>
          </a:ln>
        </p:spPr>
      </p:pic>
      <p:pic>
        <p:nvPicPr>
          <p:cNvPr id="22"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07" y="6221431"/>
            <a:ext cx="1388135" cy="6365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8" descr="A picture containing text, person, person, necktie&#10;&#10;Description automatically generated"/>
          <p:cNvPicPr preferRelativeResize="0"/>
          <p:nvPr/>
        </p:nvPicPr>
        <p:blipFill rotWithShape="1">
          <a:blip r:embed="rId3">
            <a:alphaModFix/>
          </a:blip>
          <a:srcRect/>
          <a:stretch/>
        </p:blipFill>
        <p:spPr>
          <a:xfrm>
            <a:off x="5143422" y="1"/>
            <a:ext cx="7416442" cy="6858000"/>
          </a:xfrm>
          <a:prstGeom prst="rect">
            <a:avLst/>
          </a:prstGeom>
          <a:noFill/>
          <a:ln>
            <a:noFill/>
          </a:ln>
        </p:spPr>
      </p:pic>
      <p:pic>
        <p:nvPicPr>
          <p:cNvPr id="199" name="Google Shape;199;p8" descr="A picture containing text&#10;&#10;Description automatically generated"/>
          <p:cNvPicPr preferRelativeResize="0"/>
          <p:nvPr/>
        </p:nvPicPr>
        <p:blipFill rotWithShape="1">
          <a:blip r:embed="rId4">
            <a:alphaModFix/>
          </a:blip>
          <a:srcRect/>
          <a:stretch/>
        </p:blipFill>
        <p:spPr>
          <a:xfrm>
            <a:off x="0" y="1"/>
            <a:ext cx="6172200" cy="6857999"/>
          </a:xfrm>
          <a:prstGeom prst="rect">
            <a:avLst/>
          </a:prstGeom>
          <a:noFill/>
          <a:ln>
            <a:noFill/>
          </a:ln>
        </p:spPr>
      </p:pic>
      <p:sp>
        <p:nvSpPr>
          <p:cNvPr id="200" name="Google Shape;200;p8"/>
          <p:cNvSpPr/>
          <p:nvPr/>
        </p:nvSpPr>
        <p:spPr>
          <a:xfrm>
            <a:off x="3474565" y="5829050"/>
            <a:ext cx="1622106" cy="99796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 name="Google Shape;201;p8"/>
          <p:cNvSpPr/>
          <p:nvPr/>
        </p:nvSpPr>
        <p:spPr>
          <a:xfrm>
            <a:off x="4125340" y="4704713"/>
            <a:ext cx="1510156"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 name="Google Shape;202;p8"/>
          <p:cNvSpPr txBox="1">
            <a:spLocks noGrp="1"/>
          </p:cNvSpPr>
          <p:nvPr>
            <p:ph type="title"/>
          </p:nvPr>
        </p:nvSpPr>
        <p:spPr>
          <a:xfrm>
            <a:off x="-26862" y="118872"/>
            <a:ext cx="6199062" cy="149389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hu-HU" b="1">
                <a:solidFill>
                  <a:schemeClr val="lt1"/>
                </a:solidFill>
                <a:latin typeface="Times"/>
                <a:ea typeface="Times"/>
                <a:cs typeface="Times"/>
                <a:sym typeface="Times"/>
              </a:rPr>
              <a:t>The populist moment</a:t>
            </a:r>
            <a:endParaRPr b="1">
              <a:solidFill>
                <a:schemeClr val="lt1"/>
              </a:solidFill>
              <a:latin typeface="Times"/>
              <a:ea typeface="Times"/>
              <a:cs typeface="Times"/>
              <a:sym typeface="Times"/>
            </a:endParaRPr>
          </a:p>
        </p:txBody>
      </p:sp>
      <p:pic>
        <p:nvPicPr>
          <p:cNvPr id="203" name="Google Shape;203;p8" descr="Graduation cap outline"/>
          <p:cNvPicPr preferRelativeResize="0">
            <a:picLocks noGrp="1"/>
          </p:cNvPicPr>
          <p:nvPr>
            <p:ph type="body" idx="4"/>
          </p:nvPr>
        </p:nvPicPr>
        <p:blipFill rotWithShape="1">
          <a:blip r:embed="rId5">
            <a:alphaModFix/>
          </a:blip>
          <a:srcRect/>
          <a:stretch/>
        </p:blipFill>
        <p:spPr>
          <a:xfrm>
            <a:off x="4451894" y="4697858"/>
            <a:ext cx="914400" cy="914400"/>
          </a:xfrm>
          <a:prstGeom prst="rect">
            <a:avLst/>
          </a:prstGeom>
          <a:noFill/>
          <a:ln>
            <a:noFill/>
          </a:ln>
        </p:spPr>
      </p:pic>
      <p:sp>
        <p:nvSpPr>
          <p:cNvPr id="204" name="Google Shape;204;p8"/>
          <p:cNvSpPr/>
          <p:nvPr/>
        </p:nvSpPr>
        <p:spPr>
          <a:xfrm>
            <a:off x="1234440" y="4714369"/>
            <a:ext cx="1515623" cy="108940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5" name="Google Shape;205;p8"/>
          <p:cNvSpPr/>
          <p:nvPr/>
        </p:nvSpPr>
        <p:spPr>
          <a:xfrm>
            <a:off x="2744596" y="4714369"/>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6" name="Google Shape;206;p8"/>
          <p:cNvSpPr/>
          <p:nvPr/>
        </p:nvSpPr>
        <p:spPr>
          <a:xfrm>
            <a:off x="1998139"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7" name="Google Shape;207;p8" descr="Heart with pulse with solid fill"/>
          <p:cNvPicPr preferRelativeResize="0"/>
          <p:nvPr/>
        </p:nvPicPr>
        <p:blipFill rotWithShape="1">
          <a:blip r:embed="rId6">
            <a:alphaModFix/>
          </a:blip>
          <a:srcRect/>
          <a:stretch/>
        </p:blipFill>
        <p:spPr>
          <a:xfrm>
            <a:off x="2963708" y="4719637"/>
            <a:ext cx="914400" cy="914400"/>
          </a:xfrm>
          <a:prstGeom prst="rect">
            <a:avLst/>
          </a:prstGeom>
          <a:noFill/>
          <a:ln>
            <a:noFill/>
          </a:ln>
        </p:spPr>
      </p:pic>
      <p:pic>
        <p:nvPicPr>
          <p:cNvPr id="208" name="Google Shape;208;p8" descr="Deciduous tree outline"/>
          <p:cNvPicPr preferRelativeResize="0"/>
          <p:nvPr/>
        </p:nvPicPr>
        <p:blipFill rotWithShape="1">
          <a:blip r:embed="rId7">
            <a:alphaModFix/>
          </a:blip>
          <a:srcRect/>
          <a:stretch/>
        </p:blipFill>
        <p:spPr>
          <a:xfrm>
            <a:off x="1607041" y="4697858"/>
            <a:ext cx="914400" cy="914400"/>
          </a:xfrm>
          <a:prstGeom prst="rect">
            <a:avLst/>
          </a:prstGeom>
          <a:noFill/>
          <a:ln>
            <a:noFill/>
          </a:ln>
        </p:spPr>
      </p:pic>
      <p:sp>
        <p:nvSpPr>
          <p:cNvPr id="209" name="Google Shape;209;p8"/>
          <p:cNvSpPr/>
          <p:nvPr/>
        </p:nvSpPr>
        <p:spPr>
          <a:xfrm>
            <a:off x="3378882" y="3604894"/>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0" name="Google Shape;210;p8"/>
          <p:cNvSpPr/>
          <p:nvPr/>
        </p:nvSpPr>
        <p:spPr>
          <a:xfrm>
            <a:off x="617394"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1" name="Google Shape;211;p8"/>
          <p:cNvSpPr/>
          <p:nvPr/>
        </p:nvSpPr>
        <p:spPr>
          <a:xfrm>
            <a:off x="4791456" y="3599688"/>
            <a:ext cx="1380744" cy="1078992"/>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8"/>
          <p:cNvSpPr/>
          <p:nvPr/>
        </p:nvSpPr>
        <p:spPr>
          <a:xfrm>
            <a:off x="1825182" y="5829050"/>
            <a:ext cx="1622106" cy="997964"/>
          </a:xfrm>
          <a:prstGeom prst="flowChartMerg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3" name="Google Shape;213;p8" descr="Loan with solid fill"/>
          <p:cNvPicPr preferRelativeResize="0"/>
          <p:nvPr/>
        </p:nvPicPr>
        <p:blipFill rotWithShape="1">
          <a:blip r:embed="rId8">
            <a:alphaModFix/>
          </a:blip>
          <a:srcRect/>
          <a:stretch/>
        </p:blipFill>
        <p:spPr>
          <a:xfrm>
            <a:off x="4038029" y="5809738"/>
            <a:ext cx="718219" cy="718219"/>
          </a:xfrm>
          <a:prstGeom prst="rect">
            <a:avLst/>
          </a:prstGeom>
          <a:noFill/>
          <a:ln>
            <a:noFill/>
          </a:ln>
        </p:spPr>
      </p:pic>
      <p:pic>
        <p:nvPicPr>
          <p:cNvPr id="214" name="Google Shape;214;p8" descr="Cell Tower outline"/>
          <p:cNvPicPr preferRelativeResize="0"/>
          <p:nvPr/>
        </p:nvPicPr>
        <p:blipFill rotWithShape="1">
          <a:blip r:embed="rId9">
            <a:alphaModFix/>
          </a:blip>
          <a:srcRect/>
          <a:stretch/>
        </p:blipFill>
        <p:spPr>
          <a:xfrm>
            <a:off x="2284029" y="3580510"/>
            <a:ext cx="818368" cy="818368"/>
          </a:xfrm>
          <a:prstGeom prst="rect">
            <a:avLst/>
          </a:prstGeom>
          <a:noFill/>
          <a:ln>
            <a:noFill/>
          </a:ln>
        </p:spPr>
      </p:pic>
      <p:pic>
        <p:nvPicPr>
          <p:cNvPr id="215" name="Google Shape;215;p8" descr="Fruit bowl outline"/>
          <p:cNvPicPr preferRelativeResize="0"/>
          <p:nvPr/>
        </p:nvPicPr>
        <p:blipFill rotWithShape="1">
          <a:blip r:embed="rId10">
            <a:alphaModFix/>
          </a:blip>
          <a:srcRect/>
          <a:stretch/>
        </p:blipFill>
        <p:spPr>
          <a:xfrm>
            <a:off x="2336831" y="5803017"/>
            <a:ext cx="598807" cy="598807"/>
          </a:xfrm>
          <a:prstGeom prst="rect">
            <a:avLst/>
          </a:prstGeom>
          <a:noFill/>
          <a:ln>
            <a:noFill/>
          </a:ln>
        </p:spPr>
      </p:pic>
      <p:pic>
        <p:nvPicPr>
          <p:cNvPr id="216" name="Google Shape;216;p8" descr="Scales of justice with solid fill"/>
          <p:cNvPicPr preferRelativeResize="0"/>
          <p:nvPr/>
        </p:nvPicPr>
        <p:blipFill rotWithShape="1">
          <a:blip r:embed="rId11">
            <a:alphaModFix/>
          </a:blip>
          <a:srcRect/>
          <a:stretch/>
        </p:blipFill>
        <p:spPr>
          <a:xfrm>
            <a:off x="3638281" y="3520918"/>
            <a:ext cx="914400" cy="823912"/>
          </a:xfrm>
          <a:prstGeom prst="rect">
            <a:avLst/>
          </a:prstGeom>
          <a:noFill/>
          <a:ln>
            <a:noFill/>
          </a:ln>
        </p:spPr>
      </p:pic>
      <p:pic>
        <p:nvPicPr>
          <p:cNvPr id="217" name="Google Shape;217;p8" descr="Suburban scene outline"/>
          <p:cNvPicPr preferRelativeResize="0"/>
          <p:nvPr/>
        </p:nvPicPr>
        <p:blipFill rotWithShape="1">
          <a:blip r:embed="rId12">
            <a:alphaModFix/>
          </a:blip>
          <a:srcRect/>
          <a:stretch/>
        </p:blipFill>
        <p:spPr>
          <a:xfrm>
            <a:off x="5096671" y="3528536"/>
            <a:ext cx="823912" cy="659990"/>
          </a:xfrm>
          <a:prstGeom prst="rect">
            <a:avLst/>
          </a:prstGeom>
          <a:noFill/>
          <a:ln>
            <a:noFill/>
          </a:ln>
        </p:spPr>
      </p:pic>
      <p:pic>
        <p:nvPicPr>
          <p:cNvPr id="218" name="Google Shape;218;p8" descr="Streetcar with solid fill"/>
          <p:cNvPicPr preferRelativeResize="0"/>
          <p:nvPr/>
        </p:nvPicPr>
        <p:blipFill rotWithShape="1">
          <a:blip r:embed="rId13">
            <a:alphaModFix/>
          </a:blip>
          <a:srcRect/>
          <a:stretch/>
        </p:blipFill>
        <p:spPr>
          <a:xfrm>
            <a:off x="960941" y="3683218"/>
            <a:ext cx="659990" cy="659990"/>
          </a:xfrm>
          <a:prstGeom prst="rect">
            <a:avLst/>
          </a:prstGeom>
          <a:noFill/>
          <a:ln>
            <a:noFill/>
          </a:ln>
        </p:spPr>
      </p:pic>
      <p:sp>
        <p:nvSpPr>
          <p:cNvPr id="219" name="Google Shape;219;p8"/>
          <p:cNvSpPr/>
          <p:nvPr/>
        </p:nvSpPr>
        <p:spPr>
          <a:xfrm rot="1871815">
            <a:off x="9893229" y="223029"/>
            <a:ext cx="2620090" cy="1856232"/>
          </a:xfrm>
          <a:prstGeom prst="wedgeEllipseCallout">
            <a:avLst>
              <a:gd name="adj1" fmla="val -20833"/>
              <a:gd name="adj2" fmla="val 6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hu-HU" sz="1800" b="1">
                <a:solidFill>
                  <a:schemeClr val="dk1"/>
                </a:solidFill>
                <a:latin typeface="Arial"/>
                <a:ea typeface="Arial"/>
                <a:cs typeface="Arial"/>
                <a:sym typeface="Arial"/>
              </a:rPr>
              <a:t>I do not seek the common denominator in demands. Instead, I construct one.</a:t>
            </a:r>
            <a:endParaRPr/>
          </a:p>
        </p:txBody>
      </p:sp>
      <p:pic>
        <p:nvPicPr>
          <p:cNvPr id="24"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1" y="6268914"/>
            <a:ext cx="1284589" cy="5890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9" descr="A picture containing text&#10;&#10;Description automatically generated"/>
          <p:cNvPicPr preferRelativeResize="0"/>
          <p:nvPr/>
        </p:nvPicPr>
        <p:blipFill rotWithShape="1">
          <a:blip r:embed="rId3">
            <a:alphaModFix/>
          </a:blip>
          <a:srcRect/>
          <a:stretch/>
        </p:blipFill>
        <p:spPr>
          <a:xfrm>
            <a:off x="0" y="1"/>
            <a:ext cx="6172200" cy="6874554"/>
          </a:xfrm>
          <a:prstGeom prst="rect">
            <a:avLst/>
          </a:prstGeom>
          <a:noFill/>
          <a:ln>
            <a:noFill/>
          </a:ln>
        </p:spPr>
      </p:pic>
      <p:sp>
        <p:nvSpPr>
          <p:cNvPr id="226" name="Google Shape;226;p9"/>
          <p:cNvSpPr txBox="1">
            <a:spLocks noGrp="1"/>
          </p:cNvSpPr>
          <p:nvPr>
            <p:ph type="title"/>
          </p:nvPr>
        </p:nvSpPr>
        <p:spPr>
          <a:xfrm>
            <a:off x="-26862" y="-46093"/>
            <a:ext cx="6199062" cy="8306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hu-HU" b="1">
                <a:solidFill>
                  <a:schemeClr val="lt1"/>
                </a:solidFill>
                <a:latin typeface="Times"/>
                <a:ea typeface="Times"/>
                <a:cs typeface="Times"/>
                <a:sym typeface="Times"/>
              </a:rPr>
              <a:t>The populist moment</a:t>
            </a:r>
            <a:endParaRPr b="1">
              <a:solidFill>
                <a:schemeClr val="lt1"/>
              </a:solidFill>
              <a:latin typeface="Times"/>
              <a:ea typeface="Times"/>
              <a:cs typeface="Times"/>
              <a:sym typeface="Times"/>
            </a:endParaRPr>
          </a:p>
        </p:txBody>
      </p:sp>
      <p:graphicFrame>
        <p:nvGraphicFramePr>
          <p:cNvPr id="227" name="Google Shape;227;p9"/>
          <p:cNvGraphicFramePr/>
          <p:nvPr/>
        </p:nvGraphicFramePr>
        <p:xfrm>
          <a:off x="0" y="3155641"/>
          <a:ext cx="6172100" cy="2584815"/>
        </p:xfrm>
        <a:graphic>
          <a:graphicData uri="http://schemas.openxmlformats.org/drawingml/2006/table">
            <a:tbl>
              <a:tblPr firstRow="1" bandRow="1">
                <a:noFill/>
                <a:tableStyleId>{D52A75E1-0A95-4C10-8E76-79321D94AC0F}</a:tableStyleId>
              </a:tblPr>
              <a:tblGrid>
                <a:gridCol w="561100">
                  <a:extLst>
                    <a:ext uri="{9D8B030D-6E8A-4147-A177-3AD203B41FA5}">
                      <a16:colId xmlns:a16="http://schemas.microsoft.com/office/drawing/2014/main" val="20000"/>
                    </a:ext>
                  </a:extLst>
                </a:gridCol>
                <a:gridCol w="561100">
                  <a:extLst>
                    <a:ext uri="{9D8B030D-6E8A-4147-A177-3AD203B41FA5}">
                      <a16:colId xmlns:a16="http://schemas.microsoft.com/office/drawing/2014/main" val="20001"/>
                    </a:ext>
                  </a:extLst>
                </a:gridCol>
                <a:gridCol w="561100">
                  <a:extLst>
                    <a:ext uri="{9D8B030D-6E8A-4147-A177-3AD203B41FA5}">
                      <a16:colId xmlns:a16="http://schemas.microsoft.com/office/drawing/2014/main" val="20002"/>
                    </a:ext>
                  </a:extLst>
                </a:gridCol>
                <a:gridCol w="561100">
                  <a:extLst>
                    <a:ext uri="{9D8B030D-6E8A-4147-A177-3AD203B41FA5}">
                      <a16:colId xmlns:a16="http://schemas.microsoft.com/office/drawing/2014/main" val="20003"/>
                    </a:ext>
                  </a:extLst>
                </a:gridCol>
                <a:gridCol w="561100">
                  <a:extLst>
                    <a:ext uri="{9D8B030D-6E8A-4147-A177-3AD203B41FA5}">
                      <a16:colId xmlns:a16="http://schemas.microsoft.com/office/drawing/2014/main" val="20004"/>
                    </a:ext>
                  </a:extLst>
                </a:gridCol>
                <a:gridCol w="561100">
                  <a:extLst>
                    <a:ext uri="{9D8B030D-6E8A-4147-A177-3AD203B41FA5}">
                      <a16:colId xmlns:a16="http://schemas.microsoft.com/office/drawing/2014/main" val="20005"/>
                    </a:ext>
                  </a:extLst>
                </a:gridCol>
                <a:gridCol w="561100">
                  <a:extLst>
                    <a:ext uri="{9D8B030D-6E8A-4147-A177-3AD203B41FA5}">
                      <a16:colId xmlns:a16="http://schemas.microsoft.com/office/drawing/2014/main" val="20006"/>
                    </a:ext>
                  </a:extLst>
                </a:gridCol>
                <a:gridCol w="561100">
                  <a:extLst>
                    <a:ext uri="{9D8B030D-6E8A-4147-A177-3AD203B41FA5}">
                      <a16:colId xmlns:a16="http://schemas.microsoft.com/office/drawing/2014/main" val="20007"/>
                    </a:ext>
                  </a:extLst>
                </a:gridCol>
                <a:gridCol w="561100">
                  <a:extLst>
                    <a:ext uri="{9D8B030D-6E8A-4147-A177-3AD203B41FA5}">
                      <a16:colId xmlns:a16="http://schemas.microsoft.com/office/drawing/2014/main" val="20008"/>
                    </a:ext>
                  </a:extLst>
                </a:gridCol>
                <a:gridCol w="561100">
                  <a:extLst>
                    <a:ext uri="{9D8B030D-6E8A-4147-A177-3AD203B41FA5}">
                      <a16:colId xmlns:a16="http://schemas.microsoft.com/office/drawing/2014/main" val="20009"/>
                    </a:ext>
                  </a:extLst>
                </a:gridCol>
                <a:gridCol w="561100">
                  <a:extLst>
                    <a:ext uri="{9D8B030D-6E8A-4147-A177-3AD203B41FA5}">
                      <a16:colId xmlns:a16="http://schemas.microsoft.com/office/drawing/2014/main" val="20010"/>
                    </a:ext>
                  </a:extLst>
                </a:gridCol>
              </a:tblGrid>
              <a:tr h="2987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100">
                          <a:solidFill>
                            <a:schemeClr val="dk1"/>
                          </a:solidFill>
                          <a:latin typeface="Times"/>
                          <a:ea typeface="Times"/>
                          <a:cs typeface="Times"/>
                          <a:sym typeface="Times"/>
                        </a:rPr>
                        <a:t>Other</a:t>
                      </a:r>
                      <a:endParaRPr sz="1100">
                        <a:solidFill>
                          <a:schemeClr val="dk1"/>
                        </a:solidFill>
                        <a:latin typeface="Times"/>
                        <a:ea typeface="Times"/>
                        <a:cs typeface="Times"/>
                        <a:sym typeface="Times"/>
                      </a:endParaRPr>
                    </a:p>
                  </a:txBody>
                  <a:tcPr marL="91450" marR="91450" marT="45725" marB="45725"/>
                </a:tc>
                <a:extLst>
                  <a:ext uri="{0D108BD9-81ED-4DB2-BD59-A6C34878D82A}">
                    <a16:rowId xmlns:a16="http://schemas.microsoft.com/office/drawing/2014/main" val="10000"/>
                  </a:ext>
                </a:extLst>
              </a:tr>
              <a:tr h="298775">
                <a:tc>
                  <a:txBody>
                    <a:bodyPr/>
                    <a:lstStyle/>
                    <a:p>
                      <a:pPr marL="0" marR="0" lvl="0" indent="0" algn="l" rtl="0">
                        <a:spcBef>
                          <a:spcPts val="0"/>
                        </a:spcBef>
                        <a:spcAft>
                          <a:spcPts val="0"/>
                        </a:spcAft>
                        <a:buNone/>
                      </a:pPr>
                      <a:r>
                        <a:rPr lang="hu-HU" sz="1200">
                          <a:latin typeface="Times"/>
                          <a:ea typeface="Times"/>
                          <a:cs typeface="Times"/>
                          <a:sym typeface="Times"/>
                        </a:rPr>
                        <a:t>P 1</a:t>
                      </a:r>
                      <a:endParaRPr/>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extLst>
                  <a:ext uri="{0D108BD9-81ED-4DB2-BD59-A6C34878D82A}">
                    <a16:rowId xmlns:a16="http://schemas.microsoft.com/office/drawing/2014/main" val="10001"/>
                  </a:ext>
                </a:extLst>
              </a:tr>
              <a:tr h="298775">
                <a:tc>
                  <a:txBody>
                    <a:bodyPr/>
                    <a:lstStyle/>
                    <a:p>
                      <a:pPr marL="0" marR="0" lvl="0" indent="0" algn="l" rtl="0">
                        <a:spcBef>
                          <a:spcPts val="0"/>
                        </a:spcBef>
                        <a:spcAft>
                          <a:spcPts val="0"/>
                        </a:spcAft>
                        <a:buNone/>
                      </a:pPr>
                      <a:r>
                        <a:rPr lang="hu-HU" sz="1200">
                          <a:latin typeface="Times"/>
                          <a:ea typeface="Times"/>
                          <a:cs typeface="Times"/>
                          <a:sym typeface="Times"/>
                        </a:rPr>
                        <a:t>P 2</a:t>
                      </a:r>
                      <a:endParaRPr/>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298775">
                <a:tc>
                  <a:txBody>
                    <a:bodyPr/>
                    <a:lstStyle/>
                    <a:p>
                      <a:pPr marL="0" marR="0" lvl="0" indent="0" algn="l" rtl="0">
                        <a:spcBef>
                          <a:spcPts val="0"/>
                        </a:spcBef>
                        <a:spcAft>
                          <a:spcPts val="0"/>
                        </a:spcAft>
                        <a:buNone/>
                      </a:pPr>
                      <a:r>
                        <a:rPr lang="hu-HU" sz="1200">
                          <a:latin typeface="Times"/>
                          <a:ea typeface="Times"/>
                          <a:cs typeface="Times"/>
                          <a:sym typeface="Times"/>
                        </a:rPr>
                        <a:t>P3</a:t>
                      </a:r>
                      <a:endParaRPr/>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hu-HU" sz="1800"/>
                        <a:t>✔</a:t>
                      </a: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hu-HU" sz="1800"/>
                        <a:t>🗶</a:t>
                      </a:r>
                      <a:endParaRPr sz="1800"/>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298775">
                <a:tc>
                  <a:txBody>
                    <a:bodyPr/>
                    <a:lstStyle/>
                    <a:p>
                      <a:pPr marL="0" marR="0" lvl="0" indent="0" algn="l" rtl="0">
                        <a:spcBef>
                          <a:spcPts val="0"/>
                        </a:spcBef>
                        <a:spcAft>
                          <a:spcPts val="0"/>
                        </a:spcAft>
                        <a:buNone/>
                      </a:pPr>
                      <a:r>
                        <a:rPr lang="hu-HU" sz="1200">
                          <a:latin typeface="Times"/>
                          <a:ea typeface="Times"/>
                          <a:cs typeface="Times"/>
                          <a:sym typeface="Times"/>
                        </a:rPr>
                        <a:t>SUM</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2</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3</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1</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2</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1</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2</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1</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1</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1</a:t>
                      </a:r>
                      <a:endParaRPr/>
                    </a:p>
                  </a:txBody>
                  <a:tcPr marL="91450" marR="91450" marT="45725" marB="45725"/>
                </a:tc>
                <a:tc>
                  <a:txBody>
                    <a:bodyPr/>
                    <a:lstStyle/>
                    <a:p>
                      <a:pPr marL="0" marR="0" lvl="0" indent="0" algn="l" rtl="0">
                        <a:spcBef>
                          <a:spcPts val="0"/>
                        </a:spcBef>
                        <a:spcAft>
                          <a:spcPts val="0"/>
                        </a:spcAft>
                        <a:buNone/>
                      </a:pPr>
                      <a:r>
                        <a:rPr lang="hu-HU" sz="1200">
                          <a:latin typeface="Times"/>
                          <a:ea typeface="Times"/>
                          <a:cs typeface="Times"/>
                          <a:sym typeface="Times"/>
                        </a:rPr>
                        <a:t>1</a:t>
                      </a:r>
                      <a:endParaRPr/>
                    </a:p>
                  </a:txBody>
                  <a:tcPr marL="91450" marR="91450" marT="45725" marB="45725"/>
                </a:tc>
                <a:extLst>
                  <a:ext uri="{0D108BD9-81ED-4DB2-BD59-A6C34878D82A}">
                    <a16:rowId xmlns:a16="http://schemas.microsoft.com/office/drawing/2014/main" val="10004"/>
                  </a:ext>
                </a:extLst>
              </a:tr>
            </a:tbl>
          </a:graphicData>
        </a:graphic>
      </p:graphicFrame>
      <p:pic>
        <p:nvPicPr>
          <p:cNvPr id="228" name="Google Shape;228;p9" descr="Heart with pulse with solid fill"/>
          <p:cNvPicPr preferRelativeResize="0"/>
          <p:nvPr/>
        </p:nvPicPr>
        <p:blipFill rotWithShape="1">
          <a:blip r:embed="rId4">
            <a:alphaModFix/>
          </a:blip>
          <a:srcRect/>
          <a:stretch/>
        </p:blipFill>
        <p:spPr>
          <a:xfrm>
            <a:off x="638635" y="3136515"/>
            <a:ext cx="433682" cy="433682"/>
          </a:xfrm>
          <a:prstGeom prst="rect">
            <a:avLst/>
          </a:prstGeom>
          <a:noFill/>
          <a:ln>
            <a:noFill/>
          </a:ln>
        </p:spPr>
      </p:pic>
      <p:pic>
        <p:nvPicPr>
          <p:cNvPr id="229" name="Google Shape;229;p9" descr="Loan with solid fill"/>
          <p:cNvPicPr preferRelativeResize="0"/>
          <p:nvPr/>
        </p:nvPicPr>
        <p:blipFill rotWithShape="1">
          <a:blip r:embed="rId5">
            <a:alphaModFix/>
          </a:blip>
          <a:srcRect/>
          <a:stretch/>
        </p:blipFill>
        <p:spPr>
          <a:xfrm>
            <a:off x="1225296" y="3200361"/>
            <a:ext cx="340056" cy="340056"/>
          </a:xfrm>
          <a:prstGeom prst="rect">
            <a:avLst/>
          </a:prstGeom>
          <a:noFill/>
          <a:ln>
            <a:noFill/>
          </a:ln>
        </p:spPr>
      </p:pic>
      <p:pic>
        <p:nvPicPr>
          <p:cNvPr id="230" name="Google Shape;230;p9" descr="Scales of justice with solid fill"/>
          <p:cNvPicPr preferRelativeResize="0"/>
          <p:nvPr/>
        </p:nvPicPr>
        <p:blipFill rotWithShape="1">
          <a:blip r:embed="rId6">
            <a:alphaModFix/>
          </a:blip>
          <a:srcRect/>
          <a:stretch/>
        </p:blipFill>
        <p:spPr>
          <a:xfrm>
            <a:off x="1867174" y="3171635"/>
            <a:ext cx="328463" cy="295959"/>
          </a:xfrm>
          <a:prstGeom prst="rect">
            <a:avLst/>
          </a:prstGeom>
          <a:noFill/>
          <a:ln>
            <a:noFill/>
          </a:ln>
        </p:spPr>
      </p:pic>
      <p:pic>
        <p:nvPicPr>
          <p:cNvPr id="231" name="Google Shape;231;p9" descr="Cell Tower outline"/>
          <p:cNvPicPr preferRelativeResize="0"/>
          <p:nvPr/>
        </p:nvPicPr>
        <p:blipFill rotWithShape="1">
          <a:blip r:embed="rId7">
            <a:alphaModFix/>
          </a:blip>
          <a:srcRect/>
          <a:stretch/>
        </p:blipFill>
        <p:spPr>
          <a:xfrm>
            <a:off x="2345829" y="3136057"/>
            <a:ext cx="395339" cy="395339"/>
          </a:xfrm>
          <a:prstGeom prst="rect">
            <a:avLst/>
          </a:prstGeom>
          <a:noFill/>
          <a:ln>
            <a:noFill/>
          </a:ln>
        </p:spPr>
      </p:pic>
      <p:pic>
        <p:nvPicPr>
          <p:cNvPr id="232" name="Google Shape;232;p9" descr="Streetcar with solid fill"/>
          <p:cNvPicPr preferRelativeResize="0"/>
          <p:nvPr/>
        </p:nvPicPr>
        <p:blipFill rotWithShape="1">
          <a:blip r:embed="rId8">
            <a:alphaModFix/>
          </a:blip>
          <a:srcRect/>
          <a:stretch/>
        </p:blipFill>
        <p:spPr>
          <a:xfrm>
            <a:off x="2891360" y="3171758"/>
            <a:ext cx="335875" cy="335875"/>
          </a:xfrm>
          <a:prstGeom prst="rect">
            <a:avLst/>
          </a:prstGeom>
          <a:noFill/>
          <a:ln>
            <a:noFill/>
          </a:ln>
        </p:spPr>
      </p:pic>
      <p:pic>
        <p:nvPicPr>
          <p:cNvPr id="233" name="Google Shape;233;p9" descr="Suburban scene outline"/>
          <p:cNvPicPr preferRelativeResize="0"/>
          <p:nvPr/>
        </p:nvPicPr>
        <p:blipFill rotWithShape="1">
          <a:blip r:embed="rId9">
            <a:alphaModFix/>
          </a:blip>
          <a:srcRect/>
          <a:stretch/>
        </p:blipFill>
        <p:spPr>
          <a:xfrm>
            <a:off x="3418146" y="3175048"/>
            <a:ext cx="396176" cy="317355"/>
          </a:xfrm>
          <a:prstGeom prst="rect">
            <a:avLst/>
          </a:prstGeom>
          <a:noFill/>
          <a:ln>
            <a:noFill/>
          </a:ln>
        </p:spPr>
      </p:pic>
      <p:pic>
        <p:nvPicPr>
          <p:cNvPr id="234" name="Google Shape;234;p9" descr="Fruit bowl outline"/>
          <p:cNvPicPr preferRelativeResize="0"/>
          <p:nvPr/>
        </p:nvPicPr>
        <p:blipFill rotWithShape="1">
          <a:blip r:embed="rId10">
            <a:alphaModFix/>
          </a:blip>
          <a:srcRect/>
          <a:stretch/>
        </p:blipFill>
        <p:spPr>
          <a:xfrm>
            <a:off x="4070268" y="3217608"/>
            <a:ext cx="295461" cy="295461"/>
          </a:xfrm>
          <a:prstGeom prst="rect">
            <a:avLst/>
          </a:prstGeom>
          <a:noFill/>
          <a:ln>
            <a:noFill/>
          </a:ln>
        </p:spPr>
      </p:pic>
      <p:pic>
        <p:nvPicPr>
          <p:cNvPr id="235" name="Google Shape;235;p9" descr="Graduation cap outline"/>
          <p:cNvPicPr preferRelativeResize="0">
            <a:picLocks noGrp="1"/>
          </p:cNvPicPr>
          <p:nvPr>
            <p:ph type="body" idx="4"/>
          </p:nvPr>
        </p:nvPicPr>
        <p:blipFill rotWithShape="1">
          <a:blip r:embed="rId11">
            <a:alphaModFix/>
          </a:blip>
          <a:srcRect/>
          <a:stretch/>
        </p:blipFill>
        <p:spPr>
          <a:xfrm>
            <a:off x="4541466" y="3171634"/>
            <a:ext cx="356616" cy="295959"/>
          </a:xfrm>
          <a:prstGeom prst="rect">
            <a:avLst/>
          </a:prstGeom>
          <a:noFill/>
          <a:ln>
            <a:noFill/>
          </a:ln>
        </p:spPr>
      </p:pic>
      <p:pic>
        <p:nvPicPr>
          <p:cNvPr id="236" name="Google Shape;236;p9" descr="Deciduous tree outline"/>
          <p:cNvPicPr preferRelativeResize="0"/>
          <p:nvPr/>
        </p:nvPicPr>
        <p:blipFill rotWithShape="1">
          <a:blip r:embed="rId12">
            <a:alphaModFix/>
          </a:blip>
          <a:srcRect/>
          <a:stretch/>
        </p:blipFill>
        <p:spPr>
          <a:xfrm>
            <a:off x="5073819" y="3155641"/>
            <a:ext cx="335875" cy="335875"/>
          </a:xfrm>
          <a:prstGeom prst="rect">
            <a:avLst/>
          </a:prstGeom>
          <a:noFill/>
          <a:ln>
            <a:noFill/>
          </a:ln>
        </p:spPr>
      </p:pic>
      <p:pic>
        <p:nvPicPr>
          <p:cNvPr id="237" name="Google Shape;237;p9" descr="A picture containing person, person, standing, suit&#10;&#10;Description automatically generated"/>
          <p:cNvPicPr preferRelativeResize="0"/>
          <p:nvPr/>
        </p:nvPicPr>
        <p:blipFill rotWithShape="1">
          <a:blip r:embed="rId13">
            <a:alphaModFix/>
          </a:blip>
          <a:srcRect/>
          <a:stretch/>
        </p:blipFill>
        <p:spPr>
          <a:xfrm>
            <a:off x="6166027" y="-12128"/>
            <a:ext cx="6025973" cy="3148186"/>
          </a:xfrm>
          <a:prstGeom prst="rect">
            <a:avLst/>
          </a:prstGeom>
          <a:noFill/>
          <a:ln>
            <a:noFill/>
          </a:ln>
        </p:spPr>
      </p:pic>
      <p:sp>
        <p:nvSpPr>
          <p:cNvPr id="238" name="Google Shape;238;p9"/>
          <p:cNvSpPr/>
          <p:nvPr/>
        </p:nvSpPr>
        <p:spPr>
          <a:xfrm rot="1871815">
            <a:off x="7697297" y="88429"/>
            <a:ext cx="1741616" cy="1429224"/>
          </a:xfrm>
          <a:prstGeom prst="wedgeEllipseCallout">
            <a:avLst>
              <a:gd name="adj1" fmla="val -20833"/>
              <a:gd name="adj2" fmla="val 6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hu-HU" sz="1200" b="1">
                <a:solidFill>
                  <a:schemeClr val="dk1"/>
                </a:solidFill>
                <a:latin typeface="Times"/>
                <a:ea typeface="Times"/>
                <a:cs typeface="Times"/>
                <a:sym typeface="Times"/>
              </a:rPr>
              <a:t>The elite is the problem because it supports immigrants rather than its own people!</a:t>
            </a:r>
            <a:endParaRPr/>
          </a:p>
        </p:txBody>
      </p:sp>
      <p:pic>
        <p:nvPicPr>
          <p:cNvPr id="239" name="Google Shape;239;p9" descr="A picture containing indoor&#10;&#10;Description automatically generated"/>
          <p:cNvPicPr preferRelativeResize="0"/>
          <p:nvPr/>
        </p:nvPicPr>
        <p:blipFill rotWithShape="1">
          <a:blip r:embed="rId14">
            <a:alphaModFix/>
          </a:blip>
          <a:srcRect/>
          <a:stretch/>
        </p:blipFill>
        <p:spPr>
          <a:xfrm>
            <a:off x="6166027" y="3136057"/>
            <a:ext cx="6025973" cy="3738499"/>
          </a:xfrm>
          <a:prstGeom prst="rect">
            <a:avLst/>
          </a:prstGeom>
          <a:noFill/>
          <a:ln>
            <a:noFill/>
          </a:ln>
        </p:spPr>
      </p:pic>
      <p:sp>
        <p:nvSpPr>
          <p:cNvPr id="240" name="Google Shape;240;p9"/>
          <p:cNvSpPr txBox="1"/>
          <p:nvPr/>
        </p:nvSpPr>
        <p:spPr>
          <a:xfrm>
            <a:off x="-103062" y="695915"/>
            <a:ext cx="6199062" cy="8306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hu-HU" sz="2800" b="1">
                <a:solidFill>
                  <a:schemeClr val="lt1"/>
                </a:solidFill>
                <a:latin typeface="Times"/>
                <a:ea typeface="Times"/>
                <a:cs typeface="Times"/>
                <a:sym typeface="Times"/>
              </a:rPr>
              <a:t>Populists do not seek the common denominator but create one or few.</a:t>
            </a:r>
            <a:endParaRPr/>
          </a:p>
        </p:txBody>
      </p:sp>
      <p:pic>
        <p:nvPicPr>
          <p:cNvPr id="241" name="Google Shape;241;p9" descr="Arrow Down with solid fill"/>
          <p:cNvPicPr preferRelativeResize="0"/>
          <p:nvPr/>
        </p:nvPicPr>
        <p:blipFill rotWithShape="1">
          <a:blip r:embed="rId15">
            <a:alphaModFix/>
          </a:blip>
          <a:srcRect/>
          <a:stretch/>
        </p:blipFill>
        <p:spPr>
          <a:xfrm>
            <a:off x="980011" y="1480483"/>
            <a:ext cx="914400" cy="1578575"/>
          </a:xfrm>
          <a:prstGeom prst="rect">
            <a:avLst/>
          </a:prstGeom>
          <a:noFill/>
          <a:ln>
            <a:noFill/>
          </a:ln>
        </p:spPr>
      </p:pic>
      <p:pic>
        <p:nvPicPr>
          <p:cNvPr id="19"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6237986"/>
            <a:ext cx="1388135" cy="6365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pic>
        <p:nvPicPr>
          <p:cNvPr id="262" name="Google Shape;262;p12" descr="A person in a uniform&#10;&#10;Description automatically generated with low confidence"/>
          <p:cNvPicPr preferRelativeResize="0"/>
          <p:nvPr/>
        </p:nvPicPr>
        <p:blipFill rotWithShape="1">
          <a:blip r:embed="rId3">
            <a:alphaModFix/>
          </a:blip>
          <a:srcRect r="-3" b="2121"/>
          <a:stretch/>
        </p:blipFill>
        <p:spPr>
          <a:xfrm>
            <a:off x="5162052" y="3272588"/>
            <a:ext cx="6105382" cy="3585411"/>
          </a:xfrm>
          <a:prstGeom prst="rect">
            <a:avLst/>
          </a:prstGeom>
          <a:noFill/>
          <a:ln>
            <a:noFill/>
          </a:ln>
        </p:spPr>
      </p:pic>
      <p:pic>
        <p:nvPicPr>
          <p:cNvPr id="263" name="Google Shape;263;p12" descr="A person with a beard and a hat with his hand on his face&#10;&#10;Description automatically generated with low confidence"/>
          <p:cNvPicPr preferRelativeResize="0"/>
          <p:nvPr/>
        </p:nvPicPr>
        <p:blipFill rotWithShape="1">
          <a:blip r:embed="rId4">
            <a:alphaModFix/>
          </a:blip>
          <a:srcRect t="302" r="1" b="20720"/>
          <a:stretch/>
        </p:blipFill>
        <p:spPr>
          <a:xfrm>
            <a:off x="20" y="9"/>
            <a:ext cx="7279893" cy="3895335"/>
          </a:xfrm>
          <a:custGeom>
            <a:avLst/>
            <a:gdLst/>
            <a:ahLst/>
            <a:cxnLst/>
            <a:rect l="l" t="t" r="r" b="b"/>
            <a:pathLst>
              <a:path w="7279913" h="3895335" extrusionOk="0">
                <a:moveTo>
                  <a:pt x="0" y="0"/>
                </a:moveTo>
                <a:lnTo>
                  <a:pt x="7279913" y="0"/>
                </a:lnTo>
                <a:lnTo>
                  <a:pt x="7279913" y="3116976"/>
                </a:lnTo>
                <a:lnTo>
                  <a:pt x="5011287" y="3116976"/>
                </a:lnTo>
                <a:lnTo>
                  <a:pt x="5011287" y="3895335"/>
                </a:lnTo>
                <a:lnTo>
                  <a:pt x="0" y="3895335"/>
                </a:lnTo>
                <a:close/>
              </a:path>
            </a:pathLst>
          </a:custGeom>
          <a:noFill/>
          <a:ln>
            <a:noFill/>
          </a:ln>
        </p:spPr>
      </p:pic>
      <p:pic>
        <p:nvPicPr>
          <p:cNvPr id="264" name="Google Shape;264;p12" descr="A person speaking into a microphone&#10;&#10;Description automatically generated"/>
          <p:cNvPicPr preferRelativeResize="0"/>
          <p:nvPr/>
        </p:nvPicPr>
        <p:blipFill rotWithShape="1">
          <a:blip r:embed="rId5">
            <a:alphaModFix/>
          </a:blip>
          <a:srcRect r="19016" b="4"/>
          <a:stretch/>
        </p:blipFill>
        <p:spPr>
          <a:xfrm>
            <a:off x="7458302" y="-22547"/>
            <a:ext cx="3809132" cy="3139531"/>
          </a:xfrm>
          <a:prstGeom prst="rect">
            <a:avLst/>
          </a:prstGeom>
          <a:noFill/>
          <a:ln>
            <a:noFill/>
          </a:ln>
        </p:spPr>
      </p:pic>
      <p:sp>
        <p:nvSpPr>
          <p:cNvPr id="265" name="Google Shape;265;p12"/>
          <p:cNvSpPr/>
          <p:nvPr/>
        </p:nvSpPr>
        <p:spPr>
          <a:xfrm>
            <a:off x="0" y="4069422"/>
            <a:ext cx="5001186" cy="2788578"/>
          </a:xfrm>
          <a:prstGeom prst="rect">
            <a:avLst/>
          </a:prstGeom>
          <a:solidFill>
            <a:srgbClr val="7671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 name="Google Shape;266;p12"/>
          <p:cNvSpPr/>
          <p:nvPr/>
        </p:nvSpPr>
        <p:spPr>
          <a:xfrm>
            <a:off x="11423904" y="0"/>
            <a:ext cx="768096" cy="6858000"/>
          </a:xfrm>
          <a:prstGeom prst="rect">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 name="Google Shape;267;p12"/>
          <p:cNvSpPr txBox="1"/>
          <p:nvPr/>
        </p:nvSpPr>
        <p:spPr>
          <a:xfrm>
            <a:off x="160620" y="4407175"/>
            <a:ext cx="4356516"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3200" b="1">
                <a:solidFill>
                  <a:schemeClr val="lt1"/>
                </a:solidFill>
                <a:latin typeface="Times"/>
                <a:ea typeface="Times"/>
                <a:cs typeface="Times"/>
                <a:sym typeface="Times"/>
              </a:rPr>
              <a:t>Some differences between communism, fascism, and populism</a:t>
            </a:r>
            <a:endParaRPr/>
          </a:p>
        </p:txBody>
      </p:sp>
      <p:pic>
        <p:nvPicPr>
          <p:cNvPr id="8" name="Obrázek 5" descr="Logo - Visegrad Fund - Visegrad Fund">
            <a:extLst>
              <a:ext uri="{FF2B5EF4-FFF2-40B4-BE49-F238E27FC236}">
                <a16:creationId xmlns:a16="http://schemas.microsoft.com/office/drawing/2014/main" id="{3970EFE0-23D9-FAA7-2CE8-FB1C9C2854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23904" y="0"/>
            <a:ext cx="768096" cy="326730"/>
          </a:xfrm>
          <a:prstGeom prst="rect">
            <a:avLst/>
          </a:prstGeom>
          <a:noFill/>
          <a:ln>
            <a:noFill/>
          </a:ln>
        </p:spPr>
      </p:pic>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2c8dd05-cd51-46b3-a208-62d57d41bd9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D1D26A49CCC5B240BFFEE42950B7E4B8" ma:contentTypeVersion="12" ma:contentTypeDescription="Új dokumentum létrehozása." ma:contentTypeScope="" ma:versionID="83af32078a0f27b2ea3d7cdf4f66eeda">
  <xsd:schema xmlns:xsd="http://www.w3.org/2001/XMLSchema" xmlns:xs="http://www.w3.org/2001/XMLSchema" xmlns:p="http://schemas.microsoft.com/office/2006/metadata/properties" xmlns:ns3="c2c8dd05-cd51-46b3-a208-62d57d41bd9e" xmlns:ns4="e5acecda-8741-4b3d-a822-8102fbb810d5" targetNamespace="http://schemas.microsoft.com/office/2006/metadata/properties" ma:root="true" ma:fieldsID="2d377915e8252173cc4fa2c4326bf82e" ns3:_="" ns4:_="">
    <xsd:import namespace="c2c8dd05-cd51-46b3-a208-62d57d41bd9e"/>
    <xsd:import namespace="e5acecda-8741-4b3d-a822-8102fbb810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c8dd05-cd51-46b3-a208-62d57d41b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acecda-8741-4b3d-a822-8102fbb810d5" elementFormDefault="qualified">
    <xsd:import namespace="http://schemas.microsoft.com/office/2006/documentManagement/types"/>
    <xsd:import namespace="http://schemas.microsoft.com/office/infopath/2007/PartnerControls"/>
    <xsd:element name="SharedWithUsers" ma:index="17"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Megosztva részletekkel" ma:internalName="SharedWithDetails" ma:readOnly="true">
      <xsd:simpleType>
        <xsd:restriction base="dms:Note">
          <xsd:maxLength value="255"/>
        </xsd:restriction>
      </xsd:simpleType>
    </xsd:element>
    <xsd:element name="SharingHintHash" ma:index="19" nillable="true" ma:displayName="Megosztási tipp kivonat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06B41C-9293-43AA-80CF-175711292CD8}">
  <ds:schemaRefs>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http://purl.org/dc/dcmitype/"/>
    <ds:schemaRef ds:uri="http://schemas.microsoft.com/office/2006/metadata/properties"/>
    <ds:schemaRef ds:uri="e5acecda-8741-4b3d-a822-8102fbb810d5"/>
    <ds:schemaRef ds:uri="http://schemas.openxmlformats.org/package/2006/metadata/core-properties"/>
    <ds:schemaRef ds:uri="c2c8dd05-cd51-46b3-a208-62d57d41bd9e"/>
  </ds:schemaRefs>
</ds:datastoreItem>
</file>

<file path=customXml/itemProps2.xml><?xml version="1.0" encoding="utf-8"?>
<ds:datastoreItem xmlns:ds="http://schemas.openxmlformats.org/officeDocument/2006/customXml" ds:itemID="{4B886184-7931-4A41-9D9F-C4A2C9065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c8dd05-cd51-46b3-a208-62d57d41bd9e"/>
    <ds:schemaRef ds:uri="e5acecda-8741-4b3d-a822-8102fbb81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626E79-1CB0-4AA0-A839-F1F5B4035A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519</TotalTime>
  <Words>2244</Words>
  <Application>Microsoft Office PowerPoint</Application>
  <PresentationFormat>Widescreen</PresentationFormat>
  <Paragraphs>285</Paragraphs>
  <Slides>36</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Times</vt:lpstr>
      <vt:lpstr>Times New Roman</vt:lpstr>
      <vt:lpstr>Office-téma</vt:lpstr>
      <vt:lpstr>Comparing Responses to the Covid-19 Pandemic: Alternative Leadership Styles in the V4.  The Hungarian Case.</vt:lpstr>
      <vt:lpstr>Schedule of the lecture</vt:lpstr>
      <vt:lpstr>Thin or thick ideology?</vt:lpstr>
      <vt:lpstr>PowerPoint Presentation</vt:lpstr>
      <vt:lpstr>The (prevented) populist moment</vt:lpstr>
      <vt:lpstr>There is no populist moment in this case</vt:lpstr>
      <vt:lpstr>The populist moment</vt:lpstr>
      <vt:lpstr>The populist moment</vt:lpstr>
      <vt:lpstr>PowerPoint Presentation</vt:lpstr>
      <vt:lpstr>Challenging the approach of ideology</vt:lpstr>
      <vt:lpstr>PowerPoint Presentation</vt:lpstr>
      <vt:lpstr>PowerPoint Presentation</vt:lpstr>
      <vt:lpstr>PowerPoint Presentation</vt:lpstr>
      <vt:lpstr>The populist citizen I.</vt:lpstr>
      <vt:lpstr>The populist citizen II.</vt:lpstr>
      <vt:lpstr>PowerPoint Presentation</vt:lpstr>
      <vt:lpstr>PowerPoint Presentation</vt:lpstr>
      <vt:lpstr>The tricky ones</vt:lpstr>
      <vt:lpstr>Explicit and Implicit Populism in Hungary in 2018 </vt:lpstr>
      <vt:lpstr>Political agenda during the 2018 parliamentary elections in Hungary</vt:lpstr>
      <vt:lpstr>The Case Study</vt:lpstr>
      <vt:lpstr>PowerPoint Presentation</vt:lpstr>
      <vt:lpstr>Business as usual: the communication style of Viktor Orbán in the epidemic</vt:lpstr>
      <vt:lpstr>Viktor Orbán’s political agenda between 5 March 2020 and 17 February 2021 </vt:lpstr>
      <vt:lpstr>Comparing the styles of the Hungarian PM from 2018 and 2022-23</vt:lpstr>
      <vt:lpstr>PowerPoint Presentation</vt:lpstr>
      <vt:lpstr>Vaccinated and unvaccinated in Hungary</vt:lpstr>
      <vt:lpstr>Background I – General information</vt:lpstr>
      <vt:lpstr>Background II – Information about the representative survey</vt:lpstr>
      <vt:lpstr>Background III – The rates of being vaccinated in November 2021</vt:lpstr>
      <vt:lpstr>Background IV – The type of vaccines and their proportion among the Hungarian population</vt:lpstr>
      <vt:lpstr>Results I – Attitudes towards the vaccines</vt:lpstr>
      <vt:lpstr>Results II – The emerging fracture between vaccinated and unvaccinated citizens</vt:lpstr>
      <vt:lpstr>Results III – Political partisanship and willingness to get vaccinated</vt:lpstr>
      <vt:lpstr>Results IV – Information consumpiton and social environment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Liza</dc:creator>
  <cp:lastModifiedBy>Tóth Tamás</cp:lastModifiedBy>
  <cp:revision>52</cp:revision>
  <dcterms:created xsi:type="dcterms:W3CDTF">2017-11-06T21:53:49Z</dcterms:created>
  <dcterms:modified xsi:type="dcterms:W3CDTF">2023-03-07T08:56:14Z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0x010100D1D26A49CCC5B240BFFEE42950B7E4B8</vt:lpwstr>
  </property>
</Properties>
</file>