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4" r:id="rId20"/>
    <p:sldId id="275" r:id="rId21"/>
    <p:sldId id="273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7263D-D4E2-2F4F-88C5-D91FEAE0F284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4EBB1399-C0E7-8D4C-9439-9FBE71588612}">
      <dgm:prSet phldrT="[Text]"/>
      <dgm:spPr/>
      <dgm:t>
        <a:bodyPr/>
        <a:lstStyle/>
        <a:p>
          <a:r>
            <a:rPr lang="en-US" dirty="0">
              <a:latin typeface="+mj-lt"/>
            </a:rPr>
            <a:t>Leader(s)</a:t>
          </a:r>
        </a:p>
      </dgm:t>
    </dgm:pt>
    <dgm:pt modelId="{3EB31875-55BE-D544-93D0-554464521573}" type="parTrans" cxnId="{FF6A85A0-292D-E348-B675-E54CBA9A0AC7}">
      <dgm:prSet/>
      <dgm:spPr/>
      <dgm:t>
        <a:bodyPr/>
        <a:lstStyle/>
        <a:p>
          <a:endParaRPr lang="en-US"/>
        </a:p>
      </dgm:t>
    </dgm:pt>
    <dgm:pt modelId="{291DB17C-0C3D-7C4E-8C9E-90B5353634B8}" type="sibTrans" cxnId="{FF6A85A0-292D-E348-B675-E54CBA9A0AC7}">
      <dgm:prSet/>
      <dgm:spPr/>
      <dgm:t>
        <a:bodyPr/>
        <a:lstStyle/>
        <a:p>
          <a:endParaRPr lang="en-US"/>
        </a:p>
      </dgm:t>
    </dgm:pt>
    <dgm:pt modelId="{8ABB6382-262C-9241-A2FD-B4BC2B29B488}">
      <dgm:prSet phldrT="[Text]"/>
      <dgm:spPr/>
      <dgm:t>
        <a:bodyPr/>
        <a:lstStyle/>
        <a:p>
          <a:r>
            <a:rPr lang="en-US" dirty="0">
              <a:latin typeface="+mj-lt"/>
            </a:rPr>
            <a:t>Context</a:t>
          </a:r>
        </a:p>
      </dgm:t>
    </dgm:pt>
    <dgm:pt modelId="{1B067231-D748-1344-9F2E-EAC16CA4C0C0}" type="parTrans" cxnId="{3B839F54-059C-3249-81B1-C98FCE52985F}">
      <dgm:prSet/>
      <dgm:spPr/>
      <dgm:t>
        <a:bodyPr/>
        <a:lstStyle/>
        <a:p>
          <a:endParaRPr lang="en-US"/>
        </a:p>
      </dgm:t>
    </dgm:pt>
    <dgm:pt modelId="{0157C332-9B67-A34C-AC86-0F9ABEC7588A}" type="sibTrans" cxnId="{3B839F54-059C-3249-81B1-C98FCE52985F}">
      <dgm:prSet/>
      <dgm:spPr/>
      <dgm:t>
        <a:bodyPr/>
        <a:lstStyle/>
        <a:p>
          <a:endParaRPr lang="en-US"/>
        </a:p>
      </dgm:t>
    </dgm:pt>
    <dgm:pt modelId="{0C962C68-21A0-AC44-8ED6-C3162F5B81A9}">
      <dgm:prSet phldrT="[Text]"/>
      <dgm:spPr/>
      <dgm:t>
        <a:bodyPr/>
        <a:lstStyle/>
        <a:p>
          <a:r>
            <a:rPr lang="en-US" dirty="0">
              <a:latin typeface="+mj-lt"/>
            </a:rPr>
            <a:t>Followers</a:t>
          </a:r>
        </a:p>
      </dgm:t>
    </dgm:pt>
    <dgm:pt modelId="{957C6E73-AAEA-2F46-B3AC-73C3A2B26814}" type="parTrans" cxnId="{E64923C7-FEFC-8F48-94D1-7F744091869E}">
      <dgm:prSet/>
      <dgm:spPr/>
      <dgm:t>
        <a:bodyPr/>
        <a:lstStyle/>
        <a:p>
          <a:endParaRPr lang="en-US"/>
        </a:p>
      </dgm:t>
    </dgm:pt>
    <dgm:pt modelId="{CB8940E4-E0A3-E644-BB0A-10218264E07E}" type="sibTrans" cxnId="{E64923C7-FEFC-8F48-94D1-7F744091869E}">
      <dgm:prSet/>
      <dgm:spPr/>
      <dgm:t>
        <a:bodyPr/>
        <a:lstStyle/>
        <a:p>
          <a:endParaRPr lang="en-US"/>
        </a:p>
      </dgm:t>
    </dgm:pt>
    <dgm:pt modelId="{F5773D90-FD39-9742-8D85-D12D9F2B1161}" type="pres">
      <dgm:prSet presAssocID="{ECC7263D-D4E2-2F4F-88C5-D91FEAE0F284}" presName="compositeShape" presStyleCnt="0">
        <dgm:presLayoutVars>
          <dgm:chMax val="7"/>
          <dgm:dir/>
          <dgm:resizeHandles val="exact"/>
        </dgm:presLayoutVars>
      </dgm:prSet>
      <dgm:spPr/>
    </dgm:pt>
    <dgm:pt modelId="{C536C8C8-1191-EE4F-BEB3-6B93E2B99ABD}" type="pres">
      <dgm:prSet presAssocID="{4EBB1399-C0E7-8D4C-9439-9FBE71588612}" presName="circ1" presStyleLbl="vennNode1" presStyleIdx="0" presStyleCnt="3"/>
      <dgm:spPr/>
    </dgm:pt>
    <dgm:pt modelId="{226ACD38-5CE0-FC40-ADCA-7C87A1E733E6}" type="pres">
      <dgm:prSet presAssocID="{4EBB1399-C0E7-8D4C-9439-9FBE7158861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CD1A56F-9856-0646-8A7D-B72E2130025A}" type="pres">
      <dgm:prSet presAssocID="{8ABB6382-262C-9241-A2FD-B4BC2B29B488}" presName="circ2" presStyleLbl="vennNode1" presStyleIdx="1" presStyleCnt="3"/>
      <dgm:spPr/>
    </dgm:pt>
    <dgm:pt modelId="{951B3857-B709-A841-A775-5162DEC56F7B}" type="pres">
      <dgm:prSet presAssocID="{8ABB6382-262C-9241-A2FD-B4BC2B29B4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7EFA5C-9C02-5548-B797-D60017732DA6}" type="pres">
      <dgm:prSet presAssocID="{0C962C68-21A0-AC44-8ED6-C3162F5B81A9}" presName="circ3" presStyleLbl="vennNode1" presStyleIdx="2" presStyleCnt="3"/>
      <dgm:spPr/>
    </dgm:pt>
    <dgm:pt modelId="{835FD411-63AA-B44D-B4BF-D0744AE0BAFC}" type="pres">
      <dgm:prSet presAssocID="{0C962C68-21A0-AC44-8ED6-C3162F5B81A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7FBC713-2629-FC45-B259-D1FC4057571E}" type="presOf" srcId="{4EBB1399-C0E7-8D4C-9439-9FBE71588612}" destId="{C536C8C8-1191-EE4F-BEB3-6B93E2B99ABD}" srcOrd="0" destOrd="0" presId="urn:microsoft.com/office/officeart/2005/8/layout/venn1"/>
    <dgm:cxn modelId="{A238AE2B-77E9-1C41-BD61-149BAE28972B}" type="presOf" srcId="{4EBB1399-C0E7-8D4C-9439-9FBE71588612}" destId="{226ACD38-5CE0-FC40-ADCA-7C87A1E733E6}" srcOrd="1" destOrd="0" presId="urn:microsoft.com/office/officeart/2005/8/layout/venn1"/>
    <dgm:cxn modelId="{61299F71-297D-2A4A-BA32-F8BAB3E99F35}" type="presOf" srcId="{ECC7263D-D4E2-2F4F-88C5-D91FEAE0F284}" destId="{F5773D90-FD39-9742-8D85-D12D9F2B1161}" srcOrd="0" destOrd="0" presId="urn:microsoft.com/office/officeart/2005/8/layout/venn1"/>
    <dgm:cxn modelId="{3B839F54-059C-3249-81B1-C98FCE52985F}" srcId="{ECC7263D-D4E2-2F4F-88C5-D91FEAE0F284}" destId="{8ABB6382-262C-9241-A2FD-B4BC2B29B488}" srcOrd="1" destOrd="0" parTransId="{1B067231-D748-1344-9F2E-EAC16CA4C0C0}" sibTransId="{0157C332-9B67-A34C-AC86-0F9ABEC7588A}"/>
    <dgm:cxn modelId="{499C839D-8C0D-3246-B771-3F6773DAF8FE}" type="presOf" srcId="{0C962C68-21A0-AC44-8ED6-C3162F5B81A9}" destId="{9B7EFA5C-9C02-5548-B797-D60017732DA6}" srcOrd="0" destOrd="0" presId="urn:microsoft.com/office/officeart/2005/8/layout/venn1"/>
    <dgm:cxn modelId="{FF6A85A0-292D-E348-B675-E54CBA9A0AC7}" srcId="{ECC7263D-D4E2-2F4F-88C5-D91FEAE0F284}" destId="{4EBB1399-C0E7-8D4C-9439-9FBE71588612}" srcOrd="0" destOrd="0" parTransId="{3EB31875-55BE-D544-93D0-554464521573}" sibTransId="{291DB17C-0C3D-7C4E-8C9E-90B5353634B8}"/>
    <dgm:cxn modelId="{B08669A7-AF61-5947-BD8E-CC01F3763FA2}" type="presOf" srcId="{0C962C68-21A0-AC44-8ED6-C3162F5B81A9}" destId="{835FD411-63AA-B44D-B4BF-D0744AE0BAFC}" srcOrd="1" destOrd="0" presId="urn:microsoft.com/office/officeart/2005/8/layout/venn1"/>
    <dgm:cxn modelId="{E64923C7-FEFC-8F48-94D1-7F744091869E}" srcId="{ECC7263D-D4E2-2F4F-88C5-D91FEAE0F284}" destId="{0C962C68-21A0-AC44-8ED6-C3162F5B81A9}" srcOrd="2" destOrd="0" parTransId="{957C6E73-AAEA-2F46-B3AC-73C3A2B26814}" sibTransId="{CB8940E4-E0A3-E644-BB0A-10218264E07E}"/>
    <dgm:cxn modelId="{640CCEC9-5DD6-A14F-B12F-6015D4D94951}" type="presOf" srcId="{8ABB6382-262C-9241-A2FD-B4BC2B29B488}" destId="{FCD1A56F-9856-0646-8A7D-B72E2130025A}" srcOrd="0" destOrd="0" presId="urn:microsoft.com/office/officeart/2005/8/layout/venn1"/>
    <dgm:cxn modelId="{D9FAD8CE-DEE2-124A-AB06-097A48CE8577}" type="presOf" srcId="{8ABB6382-262C-9241-A2FD-B4BC2B29B488}" destId="{951B3857-B709-A841-A775-5162DEC56F7B}" srcOrd="1" destOrd="0" presId="urn:microsoft.com/office/officeart/2005/8/layout/venn1"/>
    <dgm:cxn modelId="{799ED166-CBB5-CC44-BD39-19A58DA172EC}" type="presParOf" srcId="{F5773D90-FD39-9742-8D85-D12D9F2B1161}" destId="{C536C8C8-1191-EE4F-BEB3-6B93E2B99ABD}" srcOrd="0" destOrd="0" presId="urn:microsoft.com/office/officeart/2005/8/layout/venn1"/>
    <dgm:cxn modelId="{45A3BDC0-D4C8-4D42-85BC-74745C3FD381}" type="presParOf" srcId="{F5773D90-FD39-9742-8D85-D12D9F2B1161}" destId="{226ACD38-5CE0-FC40-ADCA-7C87A1E733E6}" srcOrd="1" destOrd="0" presId="urn:microsoft.com/office/officeart/2005/8/layout/venn1"/>
    <dgm:cxn modelId="{79409535-F7DB-9342-98DE-E090CB8A3B25}" type="presParOf" srcId="{F5773D90-FD39-9742-8D85-D12D9F2B1161}" destId="{FCD1A56F-9856-0646-8A7D-B72E2130025A}" srcOrd="2" destOrd="0" presId="urn:microsoft.com/office/officeart/2005/8/layout/venn1"/>
    <dgm:cxn modelId="{5C606F53-07BF-D646-A276-FD196B8CA181}" type="presParOf" srcId="{F5773D90-FD39-9742-8D85-D12D9F2B1161}" destId="{951B3857-B709-A841-A775-5162DEC56F7B}" srcOrd="3" destOrd="0" presId="urn:microsoft.com/office/officeart/2005/8/layout/venn1"/>
    <dgm:cxn modelId="{A6AC2D16-2D75-AA44-AA63-61EE387E9E88}" type="presParOf" srcId="{F5773D90-FD39-9742-8D85-D12D9F2B1161}" destId="{9B7EFA5C-9C02-5548-B797-D60017732DA6}" srcOrd="4" destOrd="0" presId="urn:microsoft.com/office/officeart/2005/8/layout/venn1"/>
    <dgm:cxn modelId="{893F7093-D1F7-6147-8FD7-EADC5C54C8D5}" type="presParOf" srcId="{F5773D90-FD39-9742-8D85-D12D9F2B1161}" destId="{835FD411-63AA-B44D-B4BF-D0744AE0BAF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C243BD-E12A-47D5-8105-C9C84588D80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835419C-65FC-47EF-9449-F0467905D0EE}">
      <dgm:prSet/>
      <dgm:spPr/>
      <dgm:t>
        <a:bodyPr/>
        <a:lstStyle/>
        <a:p>
          <a:r>
            <a:rPr lang="en-US"/>
            <a:t>Cognitive </a:t>
          </a:r>
        </a:p>
      </dgm:t>
    </dgm:pt>
    <dgm:pt modelId="{6F1D73EC-4A48-4638-9416-1CA6B76E42B1}" type="parTrans" cxnId="{77BDE8F8-C66F-4710-8BB9-93868344B3DA}">
      <dgm:prSet/>
      <dgm:spPr/>
      <dgm:t>
        <a:bodyPr/>
        <a:lstStyle/>
        <a:p>
          <a:endParaRPr lang="en-US"/>
        </a:p>
      </dgm:t>
    </dgm:pt>
    <dgm:pt modelId="{92EE98D1-96BA-4923-AFA5-7E92C3F66BA2}" type="sibTrans" cxnId="{77BDE8F8-C66F-4710-8BB9-93868344B3DA}">
      <dgm:prSet/>
      <dgm:spPr/>
      <dgm:t>
        <a:bodyPr/>
        <a:lstStyle/>
        <a:p>
          <a:endParaRPr lang="en-US"/>
        </a:p>
      </dgm:t>
    </dgm:pt>
    <dgm:pt modelId="{AB380C92-5C3F-493A-9FFD-1E3E784553EF}">
      <dgm:prSet/>
      <dgm:spPr/>
      <dgm:t>
        <a:bodyPr/>
        <a:lstStyle/>
        <a:p>
          <a:r>
            <a:rPr lang="en-US"/>
            <a:t>Affective</a:t>
          </a:r>
        </a:p>
      </dgm:t>
    </dgm:pt>
    <dgm:pt modelId="{E0382BC9-DE42-4D25-8BCD-E4DCB190BC0B}" type="parTrans" cxnId="{E84B5663-9D73-4A0D-B9CE-2384289BE1C3}">
      <dgm:prSet/>
      <dgm:spPr/>
      <dgm:t>
        <a:bodyPr/>
        <a:lstStyle/>
        <a:p>
          <a:endParaRPr lang="en-US"/>
        </a:p>
      </dgm:t>
    </dgm:pt>
    <dgm:pt modelId="{D1CD3A3B-08CA-46F9-B437-DDF388A6A90A}" type="sibTrans" cxnId="{E84B5663-9D73-4A0D-B9CE-2384289BE1C3}">
      <dgm:prSet/>
      <dgm:spPr/>
      <dgm:t>
        <a:bodyPr/>
        <a:lstStyle/>
        <a:p>
          <a:endParaRPr lang="en-US"/>
        </a:p>
      </dgm:t>
    </dgm:pt>
    <dgm:pt modelId="{AB8C6768-C9FC-7746-B059-45093C3D4F25}" type="pres">
      <dgm:prSet presAssocID="{1FC243BD-E12A-47D5-8105-C9C84588D8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30EBBE-8804-6842-97FC-97CDCE5A7A35}" type="pres">
      <dgm:prSet presAssocID="{0835419C-65FC-47EF-9449-F0467905D0EE}" presName="root" presStyleCnt="0"/>
      <dgm:spPr/>
    </dgm:pt>
    <dgm:pt modelId="{CD93257B-0A7B-1D49-821C-296F235F1FFE}" type="pres">
      <dgm:prSet presAssocID="{0835419C-65FC-47EF-9449-F0467905D0EE}" presName="rootComposite" presStyleCnt="0"/>
      <dgm:spPr/>
    </dgm:pt>
    <dgm:pt modelId="{D5AA4811-D4A3-0C49-A270-FF6A2D8A8A42}" type="pres">
      <dgm:prSet presAssocID="{0835419C-65FC-47EF-9449-F0467905D0EE}" presName="rootText" presStyleLbl="node1" presStyleIdx="0" presStyleCnt="2"/>
      <dgm:spPr/>
    </dgm:pt>
    <dgm:pt modelId="{16A4BE79-F3BB-614B-8D22-E59E42FDA309}" type="pres">
      <dgm:prSet presAssocID="{0835419C-65FC-47EF-9449-F0467905D0EE}" presName="rootConnector" presStyleLbl="node1" presStyleIdx="0" presStyleCnt="2"/>
      <dgm:spPr/>
    </dgm:pt>
    <dgm:pt modelId="{EB456DF9-C48A-A94F-99DE-EC0AF411949D}" type="pres">
      <dgm:prSet presAssocID="{0835419C-65FC-47EF-9449-F0467905D0EE}" presName="childShape" presStyleCnt="0"/>
      <dgm:spPr/>
    </dgm:pt>
    <dgm:pt modelId="{17D2E1E6-B738-E94F-ADC6-34E271BF84E1}" type="pres">
      <dgm:prSet presAssocID="{AB380C92-5C3F-493A-9FFD-1E3E784553EF}" presName="root" presStyleCnt="0"/>
      <dgm:spPr/>
    </dgm:pt>
    <dgm:pt modelId="{632E5206-B509-B447-BD8A-A84BD96BC9D0}" type="pres">
      <dgm:prSet presAssocID="{AB380C92-5C3F-493A-9FFD-1E3E784553EF}" presName="rootComposite" presStyleCnt="0"/>
      <dgm:spPr/>
    </dgm:pt>
    <dgm:pt modelId="{5076FF9A-D7F6-3C4A-BDE0-706E24B9F556}" type="pres">
      <dgm:prSet presAssocID="{AB380C92-5C3F-493A-9FFD-1E3E784553EF}" presName="rootText" presStyleLbl="node1" presStyleIdx="1" presStyleCnt="2"/>
      <dgm:spPr/>
    </dgm:pt>
    <dgm:pt modelId="{7FDBE03B-48C2-A24C-941D-814CDACDBE04}" type="pres">
      <dgm:prSet presAssocID="{AB380C92-5C3F-493A-9FFD-1E3E784553EF}" presName="rootConnector" presStyleLbl="node1" presStyleIdx="1" presStyleCnt="2"/>
      <dgm:spPr/>
    </dgm:pt>
    <dgm:pt modelId="{DBC37941-A086-E340-814B-1F2830491112}" type="pres">
      <dgm:prSet presAssocID="{AB380C92-5C3F-493A-9FFD-1E3E784553EF}" presName="childShape" presStyleCnt="0"/>
      <dgm:spPr/>
    </dgm:pt>
  </dgm:ptLst>
  <dgm:cxnLst>
    <dgm:cxn modelId="{1DDFC323-82C0-994A-8FCA-62947A7A8C69}" type="presOf" srcId="{0835419C-65FC-47EF-9449-F0467905D0EE}" destId="{D5AA4811-D4A3-0C49-A270-FF6A2D8A8A42}" srcOrd="0" destOrd="0" presId="urn:microsoft.com/office/officeart/2005/8/layout/hierarchy3"/>
    <dgm:cxn modelId="{E84B5663-9D73-4A0D-B9CE-2384289BE1C3}" srcId="{1FC243BD-E12A-47D5-8105-C9C84588D80C}" destId="{AB380C92-5C3F-493A-9FFD-1E3E784553EF}" srcOrd="1" destOrd="0" parTransId="{E0382BC9-DE42-4D25-8BCD-E4DCB190BC0B}" sibTransId="{D1CD3A3B-08CA-46F9-B437-DDF388A6A90A}"/>
    <dgm:cxn modelId="{CFD4A949-2C92-0944-BFB1-7324B9B762E1}" type="presOf" srcId="{AB380C92-5C3F-493A-9FFD-1E3E784553EF}" destId="{7FDBE03B-48C2-A24C-941D-814CDACDBE04}" srcOrd="1" destOrd="0" presId="urn:microsoft.com/office/officeart/2005/8/layout/hierarchy3"/>
    <dgm:cxn modelId="{FA72686C-E1AC-2D46-873E-CE2ABEB189C1}" type="presOf" srcId="{AB380C92-5C3F-493A-9FFD-1E3E784553EF}" destId="{5076FF9A-D7F6-3C4A-BDE0-706E24B9F556}" srcOrd="0" destOrd="0" presId="urn:microsoft.com/office/officeart/2005/8/layout/hierarchy3"/>
    <dgm:cxn modelId="{AFB2B2B5-EC75-EC4B-8623-4EA54DF26B7F}" type="presOf" srcId="{0835419C-65FC-47EF-9449-F0467905D0EE}" destId="{16A4BE79-F3BB-614B-8D22-E59E42FDA309}" srcOrd="1" destOrd="0" presId="urn:microsoft.com/office/officeart/2005/8/layout/hierarchy3"/>
    <dgm:cxn modelId="{983DFAC2-8E89-B247-857F-FF9006AE686A}" type="presOf" srcId="{1FC243BD-E12A-47D5-8105-C9C84588D80C}" destId="{AB8C6768-C9FC-7746-B059-45093C3D4F25}" srcOrd="0" destOrd="0" presId="urn:microsoft.com/office/officeart/2005/8/layout/hierarchy3"/>
    <dgm:cxn modelId="{77BDE8F8-C66F-4710-8BB9-93868344B3DA}" srcId="{1FC243BD-E12A-47D5-8105-C9C84588D80C}" destId="{0835419C-65FC-47EF-9449-F0467905D0EE}" srcOrd="0" destOrd="0" parTransId="{6F1D73EC-4A48-4638-9416-1CA6B76E42B1}" sibTransId="{92EE98D1-96BA-4923-AFA5-7E92C3F66BA2}"/>
    <dgm:cxn modelId="{E255F0B2-D14A-9242-B01F-2091DEFCD936}" type="presParOf" srcId="{AB8C6768-C9FC-7746-B059-45093C3D4F25}" destId="{7430EBBE-8804-6842-97FC-97CDCE5A7A35}" srcOrd="0" destOrd="0" presId="urn:microsoft.com/office/officeart/2005/8/layout/hierarchy3"/>
    <dgm:cxn modelId="{72B7A069-C9BF-5245-A0BB-4FA1FC4266CD}" type="presParOf" srcId="{7430EBBE-8804-6842-97FC-97CDCE5A7A35}" destId="{CD93257B-0A7B-1D49-821C-296F235F1FFE}" srcOrd="0" destOrd="0" presId="urn:microsoft.com/office/officeart/2005/8/layout/hierarchy3"/>
    <dgm:cxn modelId="{5AC079DA-5974-314E-9A99-2AD8A94CAAB6}" type="presParOf" srcId="{CD93257B-0A7B-1D49-821C-296F235F1FFE}" destId="{D5AA4811-D4A3-0C49-A270-FF6A2D8A8A42}" srcOrd="0" destOrd="0" presId="urn:microsoft.com/office/officeart/2005/8/layout/hierarchy3"/>
    <dgm:cxn modelId="{5B65AFA5-695B-4248-B13B-DDFD333B97FE}" type="presParOf" srcId="{CD93257B-0A7B-1D49-821C-296F235F1FFE}" destId="{16A4BE79-F3BB-614B-8D22-E59E42FDA309}" srcOrd="1" destOrd="0" presId="urn:microsoft.com/office/officeart/2005/8/layout/hierarchy3"/>
    <dgm:cxn modelId="{AD21820E-7FB7-C549-9667-B8F033F6E9B3}" type="presParOf" srcId="{7430EBBE-8804-6842-97FC-97CDCE5A7A35}" destId="{EB456DF9-C48A-A94F-99DE-EC0AF411949D}" srcOrd="1" destOrd="0" presId="urn:microsoft.com/office/officeart/2005/8/layout/hierarchy3"/>
    <dgm:cxn modelId="{7E366FA0-9032-3240-8F01-18DD322E3D8E}" type="presParOf" srcId="{AB8C6768-C9FC-7746-B059-45093C3D4F25}" destId="{17D2E1E6-B738-E94F-ADC6-34E271BF84E1}" srcOrd="1" destOrd="0" presId="urn:microsoft.com/office/officeart/2005/8/layout/hierarchy3"/>
    <dgm:cxn modelId="{6BF65A3F-981D-D64D-9342-58ACC2F085E3}" type="presParOf" srcId="{17D2E1E6-B738-E94F-ADC6-34E271BF84E1}" destId="{632E5206-B509-B447-BD8A-A84BD96BC9D0}" srcOrd="0" destOrd="0" presId="urn:microsoft.com/office/officeart/2005/8/layout/hierarchy3"/>
    <dgm:cxn modelId="{8EB92A4E-11AB-9440-90C9-89D2ED4A4C4C}" type="presParOf" srcId="{632E5206-B509-B447-BD8A-A84BD96BC9D0}" destId="{5076FF9A-D7F6-3C4A-BDE0-706E24B9F556}" srcOrd="0" destOrd="0" presId="urn:microsoft.com/office/officeart/2005/8/layout/hierarchy3"/>
    <dgm:cxn modelId="{D99A2DEF-3CBC-A946-8ECF-20A70E750B75}" type="presParOf" srcId="{632E5206-B509-B447-BD8A-A84BD96BC9D0}" destId="{7FDBE03B-48C2-A24C-941D-814CDACDBE04}" srcOrd="1" destOrd="0" presId="urn:microsoft.com/office/officeart/2005/8/layout/hierarchy3"/>
    <dgm:cxn modelId="{E256FAD0-E66C-C44B-9262-AEA0D2EAF8A1}" type="presParOf" srcId="{17D2E1E6-B738-E94F-ADC6-34E271BF84E1}" destId="{DBC37941-A086-E340-814B-1F283049111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6C8C8-1191-EE4F-BEB3-6B93E2B99ABD}">
      <dsp:nvSpPr>
        <dsp:cNvPr id="0" name=""/>
        <dsp:cNvSpPr/>
      </dsp:nvSpPr>
      <dsp:spPr>
        <a:xfrm>
          <a:off x="3900963" y="47009"/>
          <a:ext cx="2256472" cy="22564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Leader(s)</a:t>
          </a:r>
        </a:p>
      </dsp:txBody>
      <dsp:txXfrm>
        <a:off x="4201826" y="441892"/>
        <a:ext cx="1654746" cy="1015412"/>
      </dsp:txXfrm>
    </dsp:sp>
    <dsp:sp modelId="{FCD1A56F-9856-0646-8A7D-B72E2130025A}">
      <dsp:nvSpPr>
        <dsp:cNvPr id="0" name=""/>
        <dsp:cNvSpPr/>
      </dsp:nvSpPr>
      <dsp:spPr>
        <a:xfrm>
          <a:off x="4715174" y="1457305"/>
          <a:ext cx="2256472" cy="22564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Context</a:t>
          </a:r>
        </a:p>
      </dsp:txBody>
      <dsp:txXfrm>
        <a:off x="5405278" y="2040227"/>
        <a:ext cx="1353883" cy="1241060"/>
      </dsp:txXfrm>
    </dsp:sp>
    <dsp:sp modelId="{9B7EFA5C-9C02-5548-B797-D60017732DA6}">
      <dsp:nvSpPr>
        <dsp:cNvPr id="0" name=""/>
        <dsp:cNvSpPr/>
      </dsp:nvSpPr>
      <dsp:spPr>
        <a:xfrm>
          <a:off x="3086752" y="1457305"/>
          <a:ext cx="2256472" cy="22564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Followers</a:t>
          </a:r>
        </a:p>
      </dsp:txBody>
      <dsp:txXfrm>
        <a:off x="3299237" y="2040227"/>
        <a:ext cx="1353883" cy="1241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A4811-D4A3-0C49-A270-FF6A2D8A8A42}">
      <dsp:nvSpPr>
        <dsp:cNvPr id="0" name=""/>
        <dsp:cNvSpPr/>
      </dsp:nvSpPr>
      <dsp:spPr>
        <a:xfrm>
          <a:off x="1227" y="763066"/>
          <a:ext cx="4469308" cy="22346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Cognitive </a:t>
          </a:r>
        </a:p>
      </dsp:txBody>
      <dsp:txXfrm>
        <a:off x="66678" y="828517"/>
        <a:ext cx="4338406" cy="2103752"/>
      </dsp:txXfrm>
    </dsp:sp>
    <dsp:sp modelId="{5076FF9A-D7F6-3C4A-BDE0-706E24B9F556}">
      <dsp:nvSpPr>
        <dsp:cNvPr id="0" name=""/>
        <dsp:cNvSpPr/>
      </dsp:nvSpPr>
      <dsp:spPr>
        <a:xfrm>
          <a:off x="5587863" y="763066"/>
          <a:ext cx="4469308" cy="22346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Affective</a:t>
          </a:r>
        </a:p>
      </dsp:txBody>
      <dsp:txXfrm>
        <a:off x="5653314" y="828517"/>
        <a:ext cx="4338406" cy="2103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2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0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6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1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4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9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7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0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6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96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" descr="Összekötött pontok hálója">
            <a:extLst>
              <a:ext uri="{FF2B5EF4-FFF2-40B4-BE49-F238E27FC236}">
                <a16:creationId xmlns:a16="http://schemas.microsoft.com/office/drawing/2014/main" id="{258485BC-6781-BBD6-D3EE-995070840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4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2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DC57299-4EF1-9D15-02E1-BBFC7AFB9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660" y="798577"/>
            <a:ext cx="3521947" cy="3609886"/>
          </a:xfrm>
        </p:spPr>
        <p:txBody>
          <a:bodyPr anchor="b">
            <a:normAutofit/>
          </a:bodyPr>
          <a:lstStyle/>
          <a:p>
            <a:r>
              <a:rPr lang="hu-HU" sz="4400" dirty="0" err="1">
                <a:solidFill>
                  <a:schemeClr val="tx1"/>
                </a:solidFill>
              </a:rPr>
              <a:t>Leadership</a:t>
            </a:r>
            <a:r>
              <a:rPr lang="hu-HU" sz="4400" dirty="0">
                <a:solidFill>
                  <a:schemeClr val="tx1"/>
                </a:solidFill>
              </a:rPr>
              <a:t> and </a:t>
            </a:r>
            <a:r>
              <a:rPr lang="hu-HU" sz="4400" dirty="0" err="1">
                <a:solidFill>
                  <a:schemeClr val="tx1"/>
                </a:solidFill>
              </a:rPr>
              <a:t>the</a:t>
            </a:r>
            <a:r>
              <a:rPr lang="hu-HU" sz="4400" dirty="0">
                <a:solidFill>
                  <a:schemeClr val="tx1"/>
                </a:solidFill>
              </a:rPr>
              <a:t> COVID-19 </a:t>
            </a:r>
            <a:r>
              <a:rPr lang="hu-HU" sz="4400" dirty="0" err="1">
                <a:solidFill>
                  <a:schemeClr val="tx1"/>
                </a:solidFill>
              </a:rPr>
              <a:t>Pandemic</a:t>
            </a:r>
            <a:r>
              <a:rPr lang="hu-HU" sz="4400" dirty="0">
                <a:solidFill>
                  <a:schemeClr val="tx1"/>
                </a:solidFill>
              </a:rPr>
              <a:t> in Hungary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8294534-007C-1074-7243-D3F568A57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336" y="4608576"/>
            <a:ext cx="3293842" cy="859164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1600" b="1" dirty="0"/>
              <a:t>Tamás Tóth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1200" dirty="0"/>
              <a:t>University of Public service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1600" b="1" dirty="0"/>
              <a:t>Anna Ujlaki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1100" dirty="0"/>
              <a:t>Centre </a:t>
            </a:r>
            <a:r>
              <a:rPr lang="hu-HU" sz="1100" dirty="0" err="1"/>
              <a:t>for</a:t>
            </a:r>
            <a:r>
              <a:rPr lang="hu-HU" sz="1100" dirty="0"/>
              <a:t> </a:t>
            </a:r>
            <a:r>
              <a:rPr lang="hu-HU" sz="1100" dirty="0" err="1"/>
              <a:t>social</a:t>
            </a:r>
            <a:r>
              <a:rPr lang="hu-HU" sz="1100" dirty="0"/>
              <a:t> </a:t>
            </a:r>
            <a:r>
              <a:rPr lang="hu-HU" sz="1100" dirty="0" err="1"/>
              <a:t>Sciences</a:t>
            </a:r>
            <a:endParaRPr lang="hu-HU" sz="1100" dirty="0"/>
          </a:p>
        </p:txBody>
      </p:sp>
      <p:cxnSp>
        <p:nvCxnSpPr>
          <p:cNvPr id="33" name="!!Straight Connector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4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AB7B533-DE1C-555B-27BA-66D9264DAFA3}"/>
              </a:ext>
            </a:extLst>
          </p:cNvPr>
          <p:cNvSpPr/>
          <p:nvPr/>
        </p:nvSpPr>
        <p:spPr>
          <a:xfrm>
            <a:off x="5518674" y="2538804"/>
            <a:ext cx="5892666" cy="3195021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120296D-3623-ADD0-E9A0-E7DD6DCBF3F0}"/>
              </a:ext>
            </a:extLst>
          </p:cNvPr>
          <p:cNvSpPr txBox="1"/>
          <p:nvPr/>
        </p:nvSpPr>
        <p:spPr>
          <a:xfrm>
            <a:off x="5796699" y="2643057"/>
            <a:ext cx="5336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cap="all" spc="200" dirty="0"/>
              <a:t>The project is co-financed by the Governments of Czechia, Hungary, Poland and Slovakia through </a:t>
            </a:r>
            <a:r>
              <a:rPr lang="en-US" sz="1600" cap="all" spc="200" dirty="0" err="1"/>
              <a:t>Visegrad</a:t>
            </a:r>
            <a:r>
              <a:rPr lang="en-US" sz="1600" cap="all" spc="200" dirty="0"/>
              <a:t> Grants from International </a:t>
            </a:r>
            <a:r>
              <a:rPr lang="en-US" sz="1600" cap="all" spc="200" dirty="0" err="1"/>
              <a:t>Visegrad</a:t>
            </a:r>
            <a:r>
              <a:rPr lang="en-US" sz="1600" cap="all" spc="200" dirty="0"/>
              <a:t> Fund. The mission of the fund is to advance ideas for sustainable regional cooperation in Central Europe.</a:t>
            </a:r>
          </a:p>
        </p:txBody>
      </p:sp>
      <p:pic>
        <p:nvPicPr>
          <p:cNvPr id="8" name="Obrázek 5" descr="Logo - Visegrad Fund - Visegrad Fund">
            <a:extLst>
              <a:ext uri="{FF2B5EF4-FFF2-40B4-BE49-F238E27FC236}">
                <a16:creationId xmlns:a16="http://schemas.microsoft.com/office/drawing/2014/main" id="{3970EFE0-23D9-FAA7-2CE8-FB1C9C28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007" y="4408463"/>
            <a:ext cx="2590800" cy="1188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6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BAD8D6-39B2-BEB3-B8F9-EE047DC4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Social</a:t>
            </a:r>
            <a:r>
              <a:rPr lang="hu-HU" dirty="0"/>
              <a:t> </a:t>
            </a:r>
            <a:r>
              <a:rPr lang="hu-HU" dirty="0" err="1"/>
              <a:t>Trust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355CD4-4337-0BE2-4D48-CB0E10EA3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Social trust is defined as, “an individual’s expectation that other people and groups can be relied on…[It] is one of the most important synthetic forces within society. Not only is social trust an elixir for social functioning, but as part of a nation’s social capital, trust affects vital economic variables such as GDP growth and inflation rates.”</a:t>
            </a:r>
            <a:r>
              <a:rPr lang="en-US" dirty="0">
                <a:effectLst/>
                <a:latin typeface="+mj-lt"/>
              </a:rPr>
              <a:t> </a:t>
            </a:r>
          </a:p>
          <a:p>
            <a:pPr algn="just"/>
            <a:r>
              <a:rPr lang="hu-HU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hu-H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Brandt, M.J., Wetherell, G. &amp; Henry, P.J. (2015) </a:t>
            </a:r>
            <a:r>
              <a:rPr lang="en-US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Changes in Income Predict Change in Social Trust: A Longitudinal Analysis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Political Psychology, 36 (6)</a:t>
            </a:r>
          </a:p>
          <a:p>
            <a:pPr algn="just"/>
            <a:endParaRPr lang="hu-HU" dirty="0">
              <a:latin typeface="+mj-lt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99E7755-71EA-284C-2FF4-2B49ABAEF8EB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  <p:pic>
        <p:nvPicPr>
          <p:cNvPr id="5" name="Obrázek 5" descr="Logo - Visegrad Fund - Visegrad Fund">
            <a:extLst>
              <a:ext uri="{FF2B5EF4-FFF2-40B4-BE49-F238E27FC236}">
                <a16:creationId xmlns:a16="http://schemas.microsoft.com/office/drawing/2014/main" id="{B451B0C5-E34E-44F6-6F15-481DE88FF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29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AD9209F4-1517-4ABF-1944-517C5DCAF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3407" y="1906523"/>
            <a:ext cx="6426889" cy="449206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A7BAE88-3FCF-0CC8-AACD-4F25B99F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Hungarians</a:t>
            </a:r>
            <a:r>
              <a:rPr lang="hu-HU" dirty="0"/>
              <a:t> </a:t>
            </a:r>
            <a:r>
              <a:rPr lang="hu-HU" dirty="0" err="1"/>
              <a:t>Trust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Government</a:t>
            </a:r>
            <a:r>
              <a:rPr lang="hu-HU" dirty="0"/>
              <a:t>?</a:t>
            </a:r>
          </a:p>
        </p:txBody>
      </p:sp>
      <p:pic>
        <p:nvPicPr>
          <p:cNvPr id="4" name="Obrázek 5" descr="Logo - Visegrad Fund - Visegrad Fund">
            <a:extLst>
              <a:ext uri="{FF2B5EF4-FFF2-40B4-BE49-F238E27FC236}">
                <a16:creationId xmlns:a16="http://schemas.microsoft.com/office/drawing/2014/main" id="{F22FA55B-67D1-A405-023A-02807150D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5BA6ABF-DB91-A2A7-8CCB-8198F22008CD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71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7BAE88-3FCF-0CC8-AACD-4F25B99F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Hungary: </a:t>
            </a:r>
            <a:r>
              <a:rPr lang="hu-HU" dirty="0" err="1"/>
              <a:t>the</a:t>
            </a:r>
            <a:r>
              <a:rPr lang="hu-HU" dirty="0"/>
              <a:t> Context</a:t>
            </a:r>
          </a:p>
        </p:txBody>
      </p:sp>
      <p:pic>
        <p:nvPicPr>
          <p:cNvPr id="4" name="Obrázek 5" descr="Logo - Visegrad Fund - Visegrad Fund">
            <a:extLst>
              <a:ext uri="{FF2B5EF4-FFF2-40B4-BE49-F238E27FC236}">
                <a16:creationId xmlns:a16="http://schemas.microsoft.com/office/drawing/2014/main" id="{F22FA55B-67D1-A405-023A-02807150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5BA6ABF-DB91-A2A7-8CCB-8198F22008CD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  <p:sp>
        <p:nvSpPr>
          <p:cNvPr id="8" name="Google Shape;92;p2">
            <a:extLst>
              <a:ext uri="{FF2B5EF4-FFF2-40B4-BE49-F238E27FC236}">
                <a16:creationId xmlns:a16="http://schemas.microsoft.com/office/drawing/2014/main" id="{A0D330B6-0238-6F89-5B47-565FF0703D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1845" y="2108201"/>
            <a:ext cx="11504645" cy="411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 dirty="0">
                <a:latin typeface="+mj-lt"/>
              </a:rPr>
              <a:t>2010- </a:t>
            </a:r>
            <a:r>
              <a:rPr lang="hu-HU" dirty="0" err="1">
                <a:latin typeface="+mj-lt"/>
              </a:rPr>
              <a:t>electoral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success</a:t>
            </a:r>
            <a:r>
              <a:rPr lang="hu-HU" dirty="0">
                <a:latin typeface="+mj-lt"/>
              </a:rPr>
              <a:t> of Viktor Orbán </a:t>
            </a:r>
            <a:r>
              <a:rPr lang="hu-HU" dirty="0" err="1">
                <a:latin typeface="+mj-lt"/>
              </a:rPr>
              <a:t>prime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minister</a:t>
            </a:r>
            <a:r>
              <a:rPr lang="hu-HU" dirty="0">
                <a:latin typeface="+mj-lt"/>
              </a:rPr>
              <a:t> and </a:t>
            </a:r>
            <a:r>
              <a:rPr lang="hu-HU" dirty="0" err="1">
                <a:latin typeface="+mj-lt"/>
              </a:rPr>
              <a:t>the</a:t>
            </a:r>
            <a:r>
              <a:rPr lang="hu-HU" dirty="0">
                <a:latin typeface="+mj-lt"/>
              </a:rPr>
              <a:t> Fi</a:t>
            </a:r>
            <a:r>
              <a:rPr lang="hu-HU" sz="2600" dirty="0">
                <a:latin typeface="+mj-lt"/>
              </a:rPr>
              <a:t>desz-KDNP </a:t>
            </a:r>
            <a:r>
              <a:rPr lang="hu-HU" sz="2600" dirty="0" err="1">
                <a:latin typeface="+mj-lt"/>
              </a:rPr>
              <a:t>coalition</a:t>
            </a:r>
            <a:endParaRPr sz="2600" dirty="0">
              <a:latin typeface="+mj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 dirty="0">
                <a:latin typeface="+mj-lt"/>
              </a:rPr>
              <a:t>2011</a:t>
            </a:r>
            <a:r>
              <a:rPr lang="hu-HU" i="1" dirty="0">
                <a:latin typeface="+mj-lt"/>
              </a:rPr>
              <a:t>. </a:t>
            </a:r>
            <a:r>
              <a:rPr lang="hu-HU" i="1" dirty="0" err="1">
                <a:latin typeface="+mj-lt"/>
              </a:rPr>
              <a:t>Fundamental</a:t>
            </a:r>
            <a:r>
              <a:rPr lang="hu-HU" i="1" dirty="0">
                <a:latin typeface="+mj-lt"/>
              </a:rPr>
              <a:t> Law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replaced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the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former</a:t>
            </a:r>
            <a:r>
              <a:rPr lang="hu-HU" dirty="0">
                <a:latin typeface="+mj-lt"/>
              </a:rPr>
              <a:t> </a:t>
            </a:r>
            <a:r>
              <a:rPr lang="hu-HU" i="1" dirty="0" err="1">
                <a:latin typeface="+mj-lt"/>
              </a:rPr>
              <a:t>Constitution</a:t>
            </a:r>
            <a:r>
              <a:rPr lang="hu-HU" dirty="0">
                <a:latin typeface="+mj-lt"/>
              </a:rPr>
              <a:t> (1949-)</a:t>
            </a:r>
            <a:endParaRPr dirty="0">
              <a:latin typeface="+mj-lt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 sz="2600" dirty="0">
                <a:latin typeface="+mj-lt"/>
              </a:rPr>
              <a:t>11 </a:t>
            </a:r>
            <a:r>
              <a:rPr lang="hu-HU" sz="2600" dirty="0" err="1">
                <a:latin typeface="+mj-lt"/>
              </a:rPr>
              <a:t>amendments</a:t>
            </a:r>
            <a:endParaRPr sz="2600" dirty="0">
              <a:latin typeface="+mj-lt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 sz="2600" dirty="0">
                <a:latin typeface="+mj-lt"/>
              </a:rPr>
              <a:t>2013. </a:t>
            </a:r>
            <a:r>
              <a:rPr lang="hu-HU" sz="2600" dirty="0" err="1">
                <a:latin typeface="+mj-lt"/>
              </a:rPr>
              <a:t>the</a:t>
            </a:r>
            <a:r>
              <a:rPr lang="hu-HU" sz="2600" dirty="0">
                <a:latin typeface="+mj-lt"/>
              </a:rPr>
              <a:t> </a:t>
            </a:r>
            <a:r>
              <a:rPr lang="hu-HU" sz="2600" dirty="0" err="1">
                <a:latin typeface="+mj-lt"/>
              </a:rPr>
              <a:t>Fourth</a:t>
            </a:r>
            <a:r>
              <a:rPr lang="hu-HU" sz="2600" dirty="0">
                <a:latin typeface="+mj-lt"/>
              </a:rPr>
              <a:t> Amendment: </a:t>
            </a:r>
            <a:r>
              <a:rPr lang="hu-HU" sz="2600" dirty="0" err="1">
                <a:latin typeface="+mj-lt"/>
              </a:rPr>
              <a:t>There</a:t>
            </a:r>
            <a:r>
              <a:rPr lang="hu-HU" sz="2600" dirty="0">
                <a:latin typeface="+mj-lt"/>
              </a:rPr>
              <a:t> is no </a:t>
            </a:r>
            <a:r>
              <a:rPr lang="hu-HU" sz="2600" dirty="0" err="1">
                <a:latin typeface="+mj-lt"/>
              </a:rPr>
              <a:t>rule</a:t>
            </a:r>
            <a:r>
              <a:rPr lang="hu-HU" sz="2600" dirty="0">
                <a:latin typeface="+mj-lt"/>
              </a:rPr>
              <a:t> of </a:t>
            </a:r>
            <a:r>
              <a:rPr lang="hu-HU" sz="2600" dirty="0" err="1">
                <a:latin typeface="+mj-lt"/>
              </a:rPr>
              <a:t>law</a:t>
            </a:r>
            <a:r>
              <a:rPr lang="hu-HU" sz="2600" dirty="0">
                <a:latin typeface="+mj-lt"/>
              </a:rPr>
              <a:t> in Hungary </a:t>
            </a:r>
            <a:r>
              <a:rPr lang="hu-HU" sz="2600" dirty="0" err="1">
                <a:latin typeface="+mj-lt"/>
              </a:rPr>
              <a:t>anymore</a:t>
            </a:r>
            <a:r>
              <a:rPr lang="hu-HU" sz="2600" dirty="0">
                <a:latin typeface="+mj-lt"/>
              </a:rPr>
              <a:t>?</a:t>
            </a:r>
            <a:endParaRPr dirty="0">
              <a:latin typeface="+mj-lt"/>
            </a:endParaRPr>
          </a:p>
          <a:p>
            <a:pPr marL="1143000" lvl="2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 sz="2100" dirty="0" err="1">
                <a:latin typeface="+mj-lt"/>
              </a:rPr>
              <a:t>Plebiscitary</a:t>
            </a:r>
            <a:r>
              <a:rPr lang="hu-HU" sz="2100" dirty="0">
                <a:latin typeface="+mj-lt"/>
              </a:rPr>
              <a:t> </a:t>
            </a:r>
            <a:r>
              <a:rPr lang="hu-HU" sz="2100" dirty="0" err="1">
                <a:latin typeface="+mj-lt"/>
              </a:rPr>
              <a:t>leader</a:t>
            </a:r>
            <a:r>
              <a:rPr lang="hu-HU" sz="2100" dirty="0">
                <a:latin typeface="+mj-lt"/>
              </a:rPr>
              <a:t> </a:t>
            </a:r>
            <a:r>
              <a:rPr lang="hu-HU" sz="2100" dirty="0" err="1">
                <a:latin typeface="+mj-lt"/>
              </a:rPr>
              <a:t>democracy</a:t>
            </a:r>
            <a:r>
              <a:rPr lang="hu-HU" sz="2100" dirty="0">
                <a:latin typeface="+mj-lt"/>
              </a:rPr>
              <a:t>? (</a:t>
            </a:r>
            <a:r>
              <a:rPr lang="hu-HU" sz="2100" dirty="0" err="1">
                <a:latin typeface="+mj-lt"/>
              </a:rPr>
              <a:t>Körösényi</a:t>
            </a:r>
            <a:r>
              <a:rPr lang="hu-HU" sz="2100" dirty="0">
                <a:latin typeface="+mj-lt"/>
              </a:rPr>
              <a:t> 2017)</a:t>
            </a:r>
            <a:endParaRPr dirty="0">
              <a:latin typeface="+mj-lt"/>
            </a:endParaRPr>
          </a:p>
          <a:p>
            <a:pPr marL="1143000" lvl="2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 sz="2100" dirty="0" err="1">
                <a:latin typeface="+mj-lt"/>
              </a:rPr>
              <a:t>Externally</a:t>
            </a:r>
            <a:r>
              <a:rPr lang="hu-HU" sz="2100" dirty="0">
                <a:latin typeface="+mj-lt"/>
              </a:rPr>
              <a:t> </a:t>
            </a:r>
            <a:r>
              <a:rPr lang="hu-HU" sz="2100" dirty="0" err="1">
                <a:latin typeface="+mj-lt"/>
              </a:rPr>
              <a:t>constrained</a:t>
            </a:r>
            <a:r>
              <a:rPr lang="hu-HU" sz="2100" dirty="0">
                <a:latin typeface="+mj-lt"/>
              </a:rPr>
              <a:t> </a:t>
            </a:r>
            <a:r>
              <a:rPr lang="hu-HU" sz="2100" dirty="0" err="1">
                <a:latin typeface="+mj-lt"/>
              </a:rPr>
              <a:t>hybrid</a:t>
            </a:r>
            <a:r>
              <a:rPr lang="hu-HU" sz="2100" dirty="0">
                <a:latin typeface="+mj-lt"/>
              </a:rPr>
              <a:t> </a:t>
            </a:r>
            <a:r>
              <a:rPr lang="hu-HU" sz="2100" dirty="0" err="1">
                <a:latin typeface="+mj-lt"/>
              </a:rPr>
              <a:t>regime</a:t>
            </a:r>
            <a:r>
              <a:rPr lang="hu-HU" sz="2100" dirty="0">
                <a:latin typeface="+mj-lt"/>
              </a:rPr>
              <a:t>? (Bozóki – Hegedűs 2017)</a:t>
            </a:r>
            <a:endParaRPr dirty="0">
              <a:latin typeface="+mj-lt"/>
            </a:endParaRPr>
          </a:p>
          <a:p>
            <a:pPr marL="1143000" lvl="2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 sz="2100" dirty="0" err="1">
                <a:latin typeface="+mj-lt"/>
              </a:rPr>
              <a:t>Electoral</a:t>
            </a:r>
            <a:r>
              <a:rPr lang="hu-HU" sz="2100" dirty="0">
                <a:latin typeface="+mj-lt"/>
              </a:rPr>
              <a:t> </a:t>
            </a:r>
            <a:r>
              <a:rPr lang="hu-HU" sz="2100" dirty="0" err="1">
                <a:latin typeface="+mj-lt"/>
              </a:rPr>
              <a:t>autocracy</a:t>
            </a:r>
            <a:r>
              <a:rPr lang="hu-HU" sz="2100" dirty="0">
                <a:latin typeface="+mj-lt"/>
              </a:rPr>
              <a:t>? (Unger 2018)</a:t>
            </a:r>
            <a:endParaRPr dirty="0">
              <a:latin typeface="+mj-lt"/>
            </a:endParaRPr>
          </a:p>
          <a:p>
            <a:pPr marL="1143000" lvl="2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 sz="2100" dirty="0">
                <a:latin typeface="+mj-lt"/>
              </a:rPr>
              <a:t>Modern </a:t>
            </a:r>
            <a:r>
              <a:rPr lang="hu-HU" sz="2100" dirty="0" err="1">
                <a:latin typeface="+mj-lt"/>
              </a:rPr>
              <a:t>autocracy</a:t>
            </a:r>
            <a:r>
              <a:rPr lang="hu-HU" sz="2100" dirty="0">
                <a:latin typeface="+mj-lt"/>
              </a:rPr>
              <a:t>? (Tóth G. A. 2021)</a:t>
            </a:r>
            <a:endParaRPr dirty="0">
              <a:latin typeface="+mj-lt"/>
            </a:endParaRPr>
          </a:p>
          <a:p>
            <a:pPr marL="1143000" lvl="2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 sz="2100" dirty="0" err="1">
                <a:latin typeface="+mj-lt"/>
              </a:rPr>
              <a:t>Constitutional</a:t>
            </a:r>
            <a:r>
              <a:rPr lang="hu-HU" sz="2100" dirty="0">
                <a:latin typeface="+mj-lt"/>
              </a:rPr>
              <a:t> </a:t>
            </a:r>
            <a:r>
              <a:rPr lang="hu-HU" sz="2100" dirty="0" err="1">
                <a:latin typeface="+mj-lt"/>
              </a:rPr>
              <a:t>dictatorship</a:t>
            </a:r>
            <a:r>
              <a:rPr lang="hu-HU" sz="2100" dirty="0">
                <a:latin typeface="+mj-lt"/>
              </a:rPr>
              <a:t>? (Antal 2019)</a:t>
            </a:r>
            <a:endParaRPr dirty="0">
              <a:latin typeface="+mj-lt"/>
            </a:endParaRPr>
          </a:p>
          <a:p>
            <a:pPr marL="1143000" lvl="2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 sz="2100" dirty="0" err="1">
                <a:latin typeface="+mj-lt"/>
              </a:rPr>
              <a:t>Dictatorship</a:t>
            </a:r>
            <a:r>
              <a:rPr lang="hu-HU" sz="2100" dirty="0">
                <a:latin typeface="+mj-lt"/>
              </a:rPr>
              <a:t>? (Vörös 2021)</a:t>
            </a:r>
            <a:endParaRPr dirty="0">
              <a:latin typeface="+mj-lt"/>
            </a:endParaRPr>
          </a:p>
          <a:p>
            <a:pPr marL="1143000" lvl="2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 sz="2100" dirty="0" err="1">
                <a:latin typeface="+mj-lt"/>
              </a:rPr>
              <a:t>Illiberal</a:t>
            </a:r>
            <a:r>
              <a:rPr lang="hu-HU" sz="2100" dirty="0">
                <a:latin typeface="+mj-lt"/>
              </a:rPr>
              <a:t> </a:t>
            </a:r>
            <a:r>
              <a:rPr lang="hu-HU" sz="2100" dirty="0" err="1">
                <a:latin typeface="+mj-lt"/>
              </a:rPr>
              <a:t>democracy</a:t>
            </a:r>
            <a:r>
              <a:rPr lang="hu-HU" sz="2100" dirty="0">
                <a:latin typeface="+mj-lt"/>
              </a:rPr>
              <a:t>? (Orbán 2014)</a:t>
            </a:r>
            <a:endParaRPr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47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7BAE88-3FCF-0CC8-AACD-4F25B99F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Framing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Problem</a:t>
            </a:r>
            <a:endParaRPr lang="hu-HU" dirty="0"/>
          </a:p>
        </p:txBody>
      </p:sp>
      <p:pic>
        <p:nvPicPr>
          <p:cNvPr id="4" name="Obrázek 5" descr="Logo - Visegrad Fund - Visegrad Fund">
            <a:extLst>
              <a:ext uri="{FF2B5EF4-FFF2-40B4-BE49-F238E27FC236}">
                <a16:creationId xmlns:a16="http://schemas.microsoft.com/office/drawing/2014/main" id="{F22FA55B-67D1-A405-023A-02807150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5BA6ABF-DB91-A2A7-8CCB-8198F22008CD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E977E7E6-E732-0A24-A784-3B2F9B802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0"/>
            <a:ext cx="10058400" cy="4290385"/>
          </a:xfrm>
        </p:spPr>
        <p:txBody>
          <a:bodyPr>
            <a:normAutofit fontScale="70000" lnSpcReduction="20000"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shock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 (</a:t>
            </a:r>
            <a:r>
              <a:rPr lang="hu-HU" dirty="0" err="1"/>
              <a:t>partly</a:t>
            </a:r>
            <a:r>
              <a:rPr lang="hu-HU" dirty="0"/>
              <a:t>) </a:t>
            </a:r>
            <a:r>
              <a:rPr lang="hu-HU" dirty="0" err="1"/>
              <a:t>political</a:t>
            </a:r>
            <a:r>
              <a:rPr lang="hu-HU" dirty="0"/>
              <a:t> game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Channeled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an </a:t>
            </a:r>
            <a:r>
              <a:rPr lang="hu-HU" dirty="0" err="1"/>
              <a:t>existing</a:t>
            </a:r>
            <a:r>
              <a:rPr lang="hu-HU" dirty="0"/>
              <a:t> </a:t>
            </a:r>
            <a:r>
              <a:rPr lang="hu-HU" dirty="0" err="1"/>
              <a:t>narrative</a:t>
            </a:r>
            <a:endParaRPr lang="hu-HU" dirty="0"/>
          </a:p>
          <a:p>
            <a:pPr marL="646621" lvl="1" indent="-354013">
              <a:buFont typeface="Arial" panose="020B0604020202020204" pitchFamily="34" charset="0"/>
              <a:buChar char="•"/>
            </a:pPr>
            <a:r>
              <a:rPr lang="hu-HU" dirty="0" err="1"/>
              <a:t>battle</a:t>
            </a:r>
            <a:r>
              <a:rPr lang="hu-HU" dirty="0"/>
              <a:t> </a:t>
            </a:r>
            <a:r>
              <a:rPr lang="hu-HU" dirty="0" err="1"/>
              <a:t>against</a:t>
            </a:r>
            <a:r>
              <a:rPr lang="hu-HU" dirty="0"/>
              <a:t> „</a:t>
            </a:r>
            <a:r>
              <a:rPr lang="hu-HU" dirty="0" err="1"/>
              <a:t>illegal</a:t>
            </a:r>
            <a:r>
              <a:rPr lang="hu-HU" dirty="0"/>
              <a:t> </a:t>
            </a:r>
            <a:r>
              <a:rPr lang="hu-HU" dirty="0" err="1"/>
              <a:t>migration</a:t>
            </a:r>
            <a:r>
              <a:rPr lang="hu-HU" dirty="0"/>
              <a:t>” and „</a:t>
            </a:r>
            <a:r>
              <a:rPr lang="hu-HU" dirty="0" err="1"/>
              <a:t>Brussels</a:t>
            </a:r>
            <a:r>
              <a:rPr lang="hu-HU" dirty="0"/>
              <a:t>”</a:t>
            </a:r>
          </a:p>
          <a:p>
            <a:pPr marL="646621" lvl="1" indent="-354013">
              <a:buFont typeface="Arial" panose="020B0604020202020204" pitchFamily="34" charset="0"/>
              <a:buChar char="•"/>
            </a:pPr>
            <a:r>
              <a:rPr lang="hu-HU" dirty="0" err="1"/>
              <a:t>curtailing</a:t>
            </a:r>
            <a:r>
              <a:rPr lang="hu-HU" dirty="0"/>
              <a:t> </a:t>
            </a:r>
            <a:r>
              <a:rPr lang="hu-HU" dirty="0" err="1"/>
              <a:t>opposition</a:t>
            </a:r>
            <a:r>
              <a:rPr lang="hu-HU" dirty="0"/>
              <a:t> and local </a:t>
            </a:r>
            <a:r>
              <a:rPr lang="hu-HU" dirty="0" err="1"/>
              <a:t>governments</a:t>
            </a:r>
            <a:endParaRPr lang="hu-HU" dirty="0"/>
          </a:p>
          <a:p>
            <a:pPr marL="646621" lvl="1" indent="-354013">
              <a:buFont typeface="Arial" panose="020B0604020202020204" pitchFamily="34" charset="0"/>
              <a:buChar char="•"/>
            </a:pPr>
            <a:r>
              <a:rPr lang="hu-HU" i="1" dirty="0" err="1"/>
              <a:t>State</a:t>
            </a:r>
            <a:r>
              <a:rPr lang="hu-HU" i="1" dirty="0"/>
              <a:t> of </a:t>
            </a:r>
            <a:r>
              <a:rPr lang="hu-HU" i="1" dirty="0" err="1"/>
              <a:t>Emergency</a:t>
            </a:r>
            <a:r>
              <a:rPr lang="hu-HU" i="1" dirty="0"/>
              <a:t>: </a:t>
            </a:r>
            <a:r>
              <a:rPr lang="hu-HU" dirty="0" err="1"/>
              <a:t>extensive</a:t>
            </a:r>
            <a:r>
              <a:rPr lang="hu-HU" dirty="0"/>
              <a:t> </a:t>
            </a:r>
            <a:r>
              <a:rPr lang="hu-HU" dirty="0" err="1"/>
              <a:t>governmental</a:t>
            </a:r>
            <a:r>
              <a:rPr lang="hu-HU" dirty="0"/>
              <a:t> </a:t>
            </a:r>
            <a:r>
              <a:rPr lang="hu-HU" dirty="0" err="1"/>
              <a:t>powers</a:t>
            </a:r>
            <a:endParaRPr lang="hu-HU" dirty="0"/>
          </a:p>
          <a:p>
            <a:pPr marL="646621" lvl="1" indent="-354013">
              <a:buFont typeface="Arial" panose="020B0604020202020204" pitchFamily="34" charset="0"/>
              <a:buChar char="•"/>
            </a:pPr>
            <a:r>
              <a:rPr lang="hu-HU" dirty="0" err="1"/>
              <a:t>battle</a:t>
            </a:r>
            <a:r>
              <a:rPr lang="hu-HU" dirty="0"/>
              <a:t> </a:t>
            </a:r>
            <a:r>
              <a:rPr lang="hu-HU" dirty="0" err="1"/>
              <a:t>against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„LMBTQ propaganda”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values</a:t>
            </a:r>
            <a:r>
              <a:rPr lang="hu-HU" dirty="0"/>
              <a:t>: </a:t>
            </a:r>
          </a:p>
          <a:p>
            <a:pPr marL="646621" lvl="1" indent="-354013">
              <a:buFont typeface="Arial" panose="020B0604020202020204" pitchFamily="34" charset="0"/>
              <a:buChar char="•"/>
            </a:pPr>
            <a:r>
              <a:rPr lang="hu-HU" dirty="0"/>
              <a:t>1st </a:t>
            </a:r>
            <a:r>
              <a:rPr lang="hu-HU" dirty="0" err="1"/>
              <a:t>wave</a:t>
            </a:r>
            <a:r>
              <a:rPr lang="hu-HU" dirty="0"/>
              <a:t>: </a:t>
            </a:r>
            <a:r>
              <a:rPr lang="hu-HU" dirty="0" err="1"/>
              <a:t>health</a:t>
            </a:r>
            <a:r>
              <a:rPr lang="hu-HU" dirty="0"/>
              <a:t> over </a:t>
            </a:r>
            <a:r>
              <a:rPr lang="hu-HU" dirty="0" err="1"/>
              <a:t>economy</a:t>
            </a:r>
            <a:endParaRPr lang="hu-HU" dirty="0"/>
          </a:p>
          <a:p>
            <a:pPr marL="646621" lvl="1" indent="-354013">
              <a:buFont typeface="Arial" panose="020B0604020202020204" pitchFamily="34" charset="0"/>
              <a:buChar char="•"/>
            </a:pPr>
            <a:r>
              <a:rPr lang="hu-HU" dirty="0"/>
              <a:t>2nd </a:t>
            </a:r>
            <a:r>
              <a:rPr lang="hu-HU" dirty="0" err="1"/>
              <a:t>wave</a:t>
            </a:r>
            <a:r>
              <a:rPr lang="hu-HU" dirty="0"/>
              <a:t>: </a:t>
            </a:r>
            <a:r>
              <a:rPr lang="hu-HU" dirty="0" err="1"/>
              <a:t>economy</a:t>
            </a:r>
            <a:r>
              <a:rPr lang="hu-HU" dirty="0"/>
              <a:t> over </a:t>
            </a:r>
            <a:r>
              <a:rPr lang="hu-HU" dirty="0" err="1"/>
              <a:t>health</a:t>
            </a:r>
            <a:endParaRPr lang="hu-HU" dirty="0"/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independent</a:t>
            </a:r>
            <a:r>
              <a:rPr lang="hu-HU" dirty="0"/>
              <a:t> </a:t>
            </a:r>
            <a:r>
              <a:rPr lang="hu-HU" dirty="0" err="1"/>
              <a:t>media’s</a:t>
            </a:r>
            <a:r>
              <a:rPr lang="hu-HU" dirty="0"/>
              <a:t> </a:t>
            </a:r>
            <a:r>
              <a:rPr lang="hu-HU" dirty="0" err="1"/>
              <a:t>attempts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raise</a:t>
            </a:r>
            <a:r>
              <a:rPr lang="hu-HU" dirty="0"/>
              <a:t> </a:t>
            </a:r>
            <a:r>
              <a:rPr lang="hu-HU" dirty="0" err="1"/>
              <a:t>awareness</a:t>
            </a:r>
            <a:endParaRPr lang="hu-HU" dirty="0"/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low</a:t>
            </a:r>
            <a:r>
              <a:rPr lang="hu-HU" dirty="0"/>
              <a:t> </a:t>
            </a:r>
            <a:r>
              <a:rPr lang="hu-HU" dirty="0" err="1"/>
              <a:t>level</a:t>
            </a:r>
            <a:r>
              <a:rPr lang="hu-HU" dirty="0"/>
              <a:t> of </a:t>
            </a:r>
            <a:r>
              <a:rPr lang="hu-HU" dirty="0" err="1"/>
              <a:t>technical</a:t>
            </a:r>
            <a:r>
              <a:rPr lang="hu-HU" dirty="0"/>
              <a:t> </a:t>
            </a:r>
            <a:r>
              <a:rPr lang="hu-HU" dirty="0" err="1"/>
              <a:t>expertise</a:t>
            </a:r>
            <a:endParaRPr lang="hu-HU" dirty="0"/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/>
              <a:t>National </a:t>
            </a:r>
            <a:r>
              <a:rPr lang="hu-HU" dirty="0" err="1"/>
              <a:t>Consultation</a:t>
            </a:r>
            <a:r>
              <a:rPr lang="hu-HU" dirty="0"/>
              <a:t> (a </a:t>
            </a:r>
            <a:r>
              <a:rPr lang="hu-HU" dirty="0" err="1"/>
              <a:t>governmental</a:t>
            </a:r>
            <a:r>
              <a:rPr lang="hu-HU" dirty="0"/>
              <a:t> </a:t>
            </a:r>
            <a:r>
              <a:rPr lang="hu-HU" dirty="0" err="1"/>
              <a:t>campaign</a:t>
            </a:r>
            <a:r>
              <a:rPr lang="hu-HU" dirty="0"/>
              <a:t> </a:t>
            </a:r>
            <a:r>
              <a:rPr lang="hu-HU" dirty="0" err="1"/>
              <a:t>tool</a:t>
            </a:r>
            <a:r>
              <a:rPr lang="hu-HU" dirty="0"/>
              <a:t>)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/>
              <a:t>„</a:t>
            </a:r>
            <a:r>
              <a:rPr lang="hu-HU" dirty="0" err="1"/>
              <a:t>stay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home</a:t>
            </a:r>
            <a:r>
              <a:rPr lang="hu-HU" dirty="0"/>
              <a:t>” </a:t>
            </a:r>
            <a:r>
              <a:rPr lang="hu-HU" dirty="0" err="1"/>
              <a:t>campaign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celebrities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07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7BAE88-3FCF-0CC8-AACD-4F25B99F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Decision-</a:t>
            </a:r>
            <a:r>
              <a:rPr lang="hu-HU" dirty="0" err="1"/>
              <a:t>Making</a:t>
            </a:r>
            <a:r>
              <a:rPr lang="hu-HU" dirty="0"/>
              <a:t> and </a:t>
            </a:r>
            <a:r>
              <a:rPr lang="hu-HU" dirty="0" err="1"/>
              <a:t>Coordination</a:t>
            </a:r>
            <a:endParaRPr lang="hu-HU" dirty="0"/>
          </a:p>
        </p:txBody>
      </p:sp>
      <p:pic>
        <p:nvPicPr>
          <p:cNvPr id="4" name="Obrázek 5" descr="Logo - Visegrad Fund - Visegrad Fund">
            <a:extLst>
              <a:ext uri="{FF2B5EF4-FFF2-40B4-BE49-F238E27FC236}">
                <a16:creationId xmlns:a16="http://schemas.microsoft.com/office/drawing/2014/main" id="{F22FA55B-67D1-A405-023A-02807150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5BA6ABF-DB91-A2A7-8CCB-8198F22008CD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E977E7E6-E732-0A24-A784-3B2F9B802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short</a:t>
            </a:r>
            <a:r>
              <a:rPr lang="hu-HU" dirty="0"/>
              <a:t> </a:t>
            </a:r>
            <a:r>
              <a:rPr lang="hu-HU" dirty="0" err="1"/>
              <a:t>term</a:t>
            </a:r>
            <a:r>
              <a:rPr lang="hu-HU" dirty="0"/>
              <a:t> </a:t>
            </a:r>
            <a:r>
              <a:rPr lang="hu-HU" dirty="0" err="1"/>
              <a:t>alternatives</a:t>
            </a:r>
            <a:endParaRPr lang="hu-HU" dirty="0"/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i="1" dirty="0"/>
              <a:t>National </a:t>
            </a:r>
            <a:r>
              <a:rPr lang="hu-HU" i="1" dirty="0" err="1"/>
              <a:t>Security</a:t>
            </a:r>
            <a:r>
              <a:rPr lang="hu-HU" i="1" dirty="0"/>
              <a:t> </a:t>
            </a:r>
            <a:r>
              <a:rPr lang="hu-HU" i="1" dirty="0" err="1"/>
              <a:t>Operative</a:t>
            </a:r>
            <a:r>
              <a:rPr lang="hu-HU" i="1" dirty="0"/>
              <a:t> </a:t>
            </a:r>
            <a:r>
              <a:rPr lang="hu-HU" i="1" dirty="0" err="1"/>
              <a:t>Board</a:t>
            </a:r>
            <a:endParaRPr lang="hu-HU" i="1" dirty="0"/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working</a:t>
            </a:r>
            <a:r>
              <a:rPr lang="hu-HU" dirty="0"/>
              <a:t> </a:t>
            </a:r>
            <a:r>
              <a:rPr lang="hu-HU" dirty="0" err="1"/>
              <a:t>group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vaccine</a:t>
            </a:r>
            <a:r>
              <a:rPr lang="hu-HU" dirty="0"/>
              <a:t> </a:t>
            </a:r>
            <a:r>
              <a:rPr lang="hu-HU" dirty="0" err="1"/>
              <a:t>production</a:t>
            </a:r>
            <a:endParaRPr lang="hu-HU" dirty="0"/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communication</a:t>
            </a:r>
            <a:r>
              <a:rPr lang="hu-HU" dirty="0"/>
              <a:t> of </a:t>
            </a:r>
            <a:r>
              <a:rPr lang="hu-HU" dirty="0" err="1"/>
              <a:t>decisions</a:t>
            </a:r>
            <a:r>
              <a:rPr lang="hu-HU" dirty="0"/>
              <a:t>: </a:t>
            </a:r>
            <a:r>
              <a:rPr lang="hu-HU" dirty="0" err="1"/>
              <a:t>three</a:t>
            </a:r>
            <a:r>
              <a:rPr lang="hu-HU" dirty="0"/>
              <a:t> </a:t>
            </a:r>
            <a:r>
              <a:rPr lang="hu-HU" dirty="0" err="1"/>
              <a:t>types</a:t>
            </a:r>
            <a:endParaRPr lang="hu-HU" dirty="0"/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low</a:t>
            </a:r>
            <a:r>
              <a:rPr lang="hu-HU" dirty="0"/>
              <a:t> </a:t>
            </a:r>
            <a:r>
              <a:rPr lang="hu-HU" dirty="0" err="1"/>
              <a:t>involvement</a:t>
            </a:r>
            <a:r>
              <a:rPr lang="hu-HU" dirty="0"/>
              <a:t> of </a:t>
            </a:r>
            <a:r>
              <a:rPr lang="hu-HU" dirty="0" err="1"/>
              <a:t>organizations</a:t>
            </a:r>
            <a:r>
              <a:rPr lang="hu-HU" dirty="0"/>
              <a:t> of </a:t>
            </a:r>
            <a:r>
              <a:rPr lang="hu-HU" dirty="0" err="1"/>
              <a:t>GPs</a:t>
            </a:r>
            <a:r>
              <a:rPr lang="hu-HU" dirty="0"/>
              <a:t> and </a:t>
            </a:r>
            <a:r>
              <a:rPr lang="hu-HU" dirty="0" err="1"/>
              <a:t>academic</a:t>
            </a:r>
            <a:r>
              <a:rPr lang="hu-HU" dirty="0"/>
              <a:t> </a:t>
            </a:r>
            <a:r>
              <a:rPr lang="hu-HU" dirty="0" err="1"/>
              <a:t>community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79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7BAE88-3FCF-0CC8-AACD-4F25B99F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Transparency</a:t>
            </a:r>
            <a:endParaRPr lang="hu-HU" dirty="0"/>
          </a:p>
        </p:txBody>
      </p:sp>
      <p:pic>
        <p:nvPicPr>
          <p:cNvPr id="4" name="Obrázek 5" descr="Logo - Visegrad Fund - Visegrad Fund">
            <a:extLst>
              <a:ext uri="{FF2B5EF4-FFF2-40B4-BE49-F238E27FC236}">
                <a16:creationId xmlns:a16="http://schemas.microsoft.com/office/drawing/2014/main" id="{F22FA55B-67D1-A405-023A-02807150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5BA6ABF-DB91-A2A7-8CCB-8198F22008CD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E977E7E6-E732-0A24-A784-3B2F9B802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witholding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delayed</a:t>
            </a:r>
            <a:r>
              <a:rPr lang="hu-HU" dirty="0"/>
              <a:t> </a:t>
            </a:r>
            <a:r>
              <a:rPr lang="hu-HU" dirty="0" err="1"/>
              <a:t>publication</a:t>
            </a:r>
            <a:endParaRPr lang="hu-HU" dirty="0"/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conspiracy</a:t>
            </a:r>
            <a:r>
              <a:rPr lang="hu-HU" dirty="0"/>
              <a:t> </a:t>
            </a:r>
            <a:r>
              <a:rPr lang="hu-HU" dirty="0" err="1"/>
              <a:t>theories</a:t>
            </a:r>
            <a:endParaRPr lang="hu-HU" dirty="0"/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/>
              <a:t>no </a:t>
            </a:r>
            <a:r>
              <a:rPr lang="hu-HU" dirty="0" err="1"/>
              <a:t>longer</a:t>
            </a:r>
            <a:r>
              <a:rPr lang="hu-HU" dirty="0"/>
              <a:t> </a:t>
            </a:r>
            <a:r>
              <a:rPr lang="hu-HU" dirty="0" err="1"/>
              <a:t>possible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ask</a:t>
            </a:r>
            <a:r>
              <a:rPr lang="hu-HU" dirty="0"/>
              <a:t> </a:t>
            </a:r>
            <a:r>
              <a:rPr lang="hu-HU" dirty="0" err="1"/>
              <a:t>questions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Operative</a:t>
            </a:r>
            <a:r>
              <a:rPr lang="hu-HU" dirty="0"/>
              <a:t> </a:t>
            </a:r>
            <a:r>
              <a:rPr lang="hu-HU" dirty="0" err="1"/>
              <a:t>Board</a:t>
            </a:r>
            <a:endParaRPr lang="hu-HU" dirty="0"/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banning</a:t>
            </a:r>
            <a:r>
              <a:rPr lang="hu-HU" dirty="0"/>
              <a:t> </a:t>
            </a:r>
            <a:r>
              <a:rPr lang="hu-HU" dirty="0" err="1"/>
              <a:t>media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hospitals</a:t>
            </a:r>
            <a:endParaRPr lang="hu-HU" dirty="0"/>
          </a:p>
          <a:p>
            <a:pPr marL="354013" indent="-354013">
              <a:buFont typeface="Arial" panose="020B0604020202020204" pitchFamily="34" charset="0"/>
              <a:buChar char="•"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67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01567C-4815-45C4-A8C8-DEF236232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2BBCA2-F039-47DF-B36F-39D7E7C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1458" y="5063468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77711D3-2534-4918-8661-020829D71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E22EA8C-2691-44A4-321B-6A2C8AF8AFEE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  <p:pic>
        <p:nvPicPr>
          <p:cNvPr id="7" name="Obrázek 5" descr="Logo - Visegrad Fund - Visegrad Fund">
            <a:extLst>
              <a:ext uri="{FF2B5EF4-FFF2-40B4-BE49-F238E27FC236}">
                <a16:creationId xmlns:a16="http://schemas.microsoft.com/office/drawing/2014/main" id="{AE053F09-F0C3-1003-31CF-67AE3EF35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889EAE6E-4350-B7DB-E552-0588C1547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38" y="207114"/>
            <a:ext cx="6663559" cy="542530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EDC99714-6BB0-E191-B6E6-225CC9E6B012}"/>
              </a:ext>
            </a:extLst>
          </p:cNvPr>
          <p:cNvSpPr txBox="1"/>
          <p:nvPr/>
        </p:nvSpPr>
        <p:spPr>
          <a:xfrm>
            <a:off x="2813638" y="5748874"/>
            <a:ext cx="7135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The </a:t>
            </a:r>
            <a:r>
              <a:rPr lang="hu-HU" sz="2000" dirty="0" err="1"/>
              <a:t>communication</a:t>
            </a:r>
            <a:r>
              <a:rPr lang="hu-HU" sz="2000" dirty="0"/>
              <a:t> </a:t>
            </a:r>
            <a:r>
              <a:rPr lang="hu-HU" sz="2000" dirty="0" err="1"/>
              <a:t>style</a:t>
            </a:r>
            <a:r>
              <a:rPr lang="hu-HU" sz="2000" dirty="0"/>
              <a:t> of Viktor Orbán </a:t>
            </a:r>
            <a:r>
              <a:rPr lang="hu-HU" sz="2000" dirty="0" err="1"/>
              <a:t>during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Pandemic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085820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7BAE88-3FCF-0CC8-AACD-4F25B99F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Collaboration</a:t>
            </a:r>
            <a:endParaRPr lang="hu-HU" dirty="0"/>
          </a:p>
        </p:txBody>
      </p:sp>
      <p:pic>
        <p:nvPicPr>
          <p:cNvPr id="4" name="Obrázek 5" descr="Logo - Visegrad Fund - Visegrad Fund">
            <a:extLst>
              <a:ext uri="{FF2B5EF4-FFF2-40B4-BE49-F238E27FC236}">
                <a16:creationId xmlns:a16="http://schemas.microsoft.com/office/drawing/2014/main" id="{F22FA55B-67D1-A405-023A-02807150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5BA6ABF-DB91-A2A7-8CCB-8198F22008CD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E977E7E6-E732-0A24-A784-3B2F9B802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responsibilities</a:t>
            </a:r>
            <a:r>
              <a:rPr lang="hu-HU" dirty="0"/>
              <a:t> and </a:t>
            </a:r>
            <a:r>
              <a:rPr lang="hu-HU" dirty="0" err="1"/>
              <a:t>personal</a:t>
            </a:r>
            <a:r>
              <a:rPr lang="hu-HU" dirty="0"/>
              <a:t> </a:t>
            </a:r>
            <a:r>
              <a:rPr lang="hu-HU" dirty="0" err="1"/>
              <a:t>liabilities</a:t>
            </a:r>
            <a:r>
              <a:rPr lang="hu-HU" dirty="0"/>
              <a:t> over </a:t>
            </a:r>
            <a:r>
              <a:rPr lang="hu-HU" dirty="0" err="1"/>
              <a:t>joining</a:t>
            </a:r>
            <a:r>
              <a:rPr lang="hu-HU" dirty="0"/>
              <a:t> </a:t>
            </a:r>
            <a:r>
              <a:rPr lang="hu-HU" dirty="0" err="1"/>
              <a:t>forces</a:t>
            </a:r>
            <a:endParaRPr lang="hu-HU" dirty="0"/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little</a:t>
            </a:r>
            <a:r>
              <a:rPr lang="hu-HU" dirty="0"/>
              <a:t> </a:t>
            </a:r>
            <a:r>
              <a:rPr lang="hu-HU" dirty="0" err="1"/>
              <a:t>evidence</a:t>
            </a:r>
            <a:r>
              <a:rPr lang="hu-HU" dirty="0"/>
              <a:t> of </a:t>
            </a:r>
            <a:r>
              <a:rPr lang="hu-HU" dirty="0" err="1"/>
              <a:t>involving</a:t>
            </a:r>
            <a:r>
              <a:rPr lang="hu-HU" dirty="0"/>
              <a:t> </a:t>
            </a:r>
            <a:r>
              <a:rPr lang="hu-HU" dirty="0" err="1"/>
              <a:t>voices</a:t>
            </a:r>
            <a:r>
              <a:rPr lang="hu-HU" dirty="0"/>
              <a:t> of </a:t>
            </a:r>
            <a:r>
              <a:rPr lang="hu-HU" dirty="0" err="1"/>
              <a:t>dissent</a:t>
            </a:r>
            <a:r>
              <a:rPr lang="hu-HU" dirty="0"/>
              <a:t> 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government’s</a:t>
            </a:r>
            <a:r>
              <a:rPr lang="hu-HU" dirty="0"/>
              <a:t> </a:t>
            </a:r>
            <a:r>
              <a:rPr lang="hu-HU" dirty="0" err="1"/>
              <a:t>advisors</a:t>
            </a:r>
            <a:r>
              <a:rPr lang="hu-HU" dirty="0"/>
              <a:t> </a:t>
            </a:r>
            <a:r>
              <a:rPr lang="hu-HU" dirty="0" err="1"/>
              <a:t>remain</a:t>
            </a:r>
            <a:r>
              <a:rPr lang="hu-HU" dirty="0"/>
              <a:t> </a:t>
            </a:r>
            <a:r>
              <a:rPr lang="hu-HU" dirty="0" err="1"/>
              <a:t>unknown</a:t>
            </a:r>
            <a:endParaRPr lang="hu-HU" dirty="0"/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ambiguous</a:t>
            </a:r>
            <a:r>
              <a:rPr lang="hu-HU" dirty="0"/>
              <a:t>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restrictions</a:t>
            </a:r>
            <a:r>
              <a:rPr lang="hu-HU" dirty="0"/>
              <a:t> and </a:t>
            </a:r>
            <a:r>
              <a:rPr lang="hu-HU" dirty="0" err="1"/>
              <a:t>openings</a:t>
            </a:r>
            <a:endParaRPr lang="hu-HU" dirty="0"/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vaccination</a:t>
            </a:r>
            <a:r>
              <a:rPr lang="hu-HU" dirty="0"/>
              <a:t> </a:t>
            </a:r>
            <a:r>
              <a:rPr lang="hu-HU" dirty="0" err="1"/>
              <a:t>intermissions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41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7BAE88-3FCF-0CC8-AACD-4F25B99F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Learning</a:t>
            </a:r>
            <a:r>
              <a:rPr lang="hu-HU" dirty="0"/>
              <a:t> and Preparing</a:t>
            </a:r>
          </a:p>
        </p:txBody>
      </p:sp>
      <p:pic>
        <p:nvPicPr>
          <p:cNvPr id="4" name="Obrázek 5" descr="Logo - Visegrad Fund - Visegrad Fund">
            <a:extLst>
              <a:ext uri="{FF2B5EF4-FFF2-40B4-BE49-F238E27FC236}">
                <a16:creationId xmlns:a16="http://schemas.microsoft.com/office/drawing/2014/main" id="{F22FA55B-67D1-A405-023A-02807150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5BA6ABF-DB91-A2A7-8CCB-8198F22008CD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E977E7E6-E732-0A24-A784-3B2F9B802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trial</a:t>
            </a:r>
            <a:r>
              <a:rPr lang="hu-HU" dirty="0"/>
              <a:t> and </a:t>
            </a:r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 of decision-</a:t>
            </a:r>
            <a:r>
              <a:rPr lang="hu-HU" dirty="0" err="1"/>
              <a:t>making</a:t>
            </a:r>
            <a:r>
              <a:rPr lang="hu-HU" dirty="0"/>
              <a:t> is a </a:t>
            </a:r>
            <a:r>
              <a:rPr lang="hu-HU" dirty="0" err="1"/>
              <a:t>low</a:t>
            </a:r>
            <a:r>
              <a:rPr lang="hu-HU" dirty="0"/>
              <a:t> </a:t>
            </a:r>
            <a:r>
              <a:rPr lang="hu-HU" dirty="0" err="1"/>
              <a:t>priority</a:t>
            </a:r>
            <a:r>
              <a:rPr lang="hu-HU" dirty="0"/>
              <a:t> (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regime-specific</a:t>
            </a:r>
            <a:r>
              <a:rPr lang="hu-HU" dirty="0"/>
              <a:t> </a:t>
            </a:r>
            <a:r>
              <a:rPr lang="hu-HU" dirty="0" err="1"/>
              <a:t>reasons</a:t>
            </a:r>
            <a:r>
              <a:rPr lang="hu-HU" dirty="0"/>
              <a:t>)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strong</a:t>
            </a:r>
            <a:r>
              <a:rPr lang="hu-HU" dirty="0"/>
              <a:t> </a:t>
            </a:r>
            <a:r>
              <a:rPr lang="hu-HU" dirty="0" err="1"/>
              <a:t>political</a:t>
            </a:r>
            <a:r>
              <a:rPr lang="hu-HU" dirty="0"/>
              <a:t> </a:t>
            </a:r>
            <a:r>
              <a:rPr lang="hu-HU" dirty="0" err="1"/>
              <a:t>leader</a:t>
            </a:r>
            <a:r>
              <a:rPr lang="hu-HU" dirty="0"/>
              <a:t> in a </a:t>
            </a:r>
            <a:r>
              <a:rPr lang="hu-HU" dirty="0" err="1"/>
              <a:t>crisis</a:t>
            </a:r>
            <a:r>
              <a:rPr lang="hu-HU" dirty="0"/>
              <a:t> </a:t>
            </a:r>
            <a:r>
              <a:rPr lang="hu-HU" dirty="0" err="1"/>
              <a:t>situation</a:t>
            </a:r>
            <a:endParaRPr lang="hu-HU" dirty="0"/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/>
              <a:t>only</a:t>
            </a:r>
            <a:r>
              <a:rPr lang="hu-HU" dirty="0"/>
              <a:t> a </a:t>
            </a:r>
            <a:r>
              <a:rPr lang="hu-HU" dirty="0" err="1"/>
              <a:t>few</a:t>
            </a:r>
            <a:r>
              <a:rPr lang="hu-HU" dirty="0"/>
              <a:t> </a:t>
            </a:r>
            <a:r>
              <a:rPr lang="hu-HU" dirty="0" err="1"/>
              <a:t>cases</a:t>
            </a:r>
            <a:r>
              <a:rPr lang="hu-HU" dirty="0"/>
              <a:t> of </a:t>
            </a:r>
            <a:r>
              <a:rPr lang="hu-HU" dirty="0" err="1"/>
              <a:t>correction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13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7BAE88-3FCF-0CC8-AACD-4F25B99F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Conclusion</a:t>
            </a:r>
            <a:r>
              <a:rPr lang="hu-HU" dirty="0"/>
              <a:t>: Building </a:t>
            </a:r>
            <a:r>
              <a:rPr lang="hu-HU" dirty="0" err="1"/>
              <a:t>Interpersonal</a:t>
            </a:r>
            <a:r>
              <a:rPr lang="hu-HU" dirty="0"/>
              <a:t> </a:t>
            </a:r>
            <a:r>
              <a:rPr lang="hu-HU" dirty="0" err="1"/>
              <a:t>Trust</a:t>
            </a:r>
            <a:endParaRPr lang="hu-HU" dirty="0"/>
          </a:p>
        </p:txBody>
      </p:sp>
      <p:pic>
        <p:nvPicPr>
          <p:cNvPr id="4" name="Obrázek 5" descr="Logo - Visegrad Fund - Visegrad Fund">
            <a:extLst>
              <a:ext uri="{FF2B5EF4-FFF2-40B4-BE49-F238E27FC236}">
                <a16:creationId xmlns:a16="http://schemas.microsoft.com/office/drawing/2014/main" id="{F22FA55B-67D1-A405-023A-02807150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5BA6ABF-DB91-A2A7-8CCB-8198F22008CD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E977E7E6-E732-0A24-A784-3B2F9B802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54013" lvl="0" indent="-354013">
              <a:buFont typeface="Wingdings" panose="05000000000000000000" pitchFamily="2" charset="2"/>
              <a:buChar char="q"/>
            </a:pPr>
            <a:r>
              <a:rPr lang="en-US" dirty="0"/>
              <a:t>Enact solidarity: show care and concern for others and their interests.</a:t>
            </a:r>
            <a:endParaRPr lang="hu-HU" dirty="0"/>
          </a:p>
          <a:p>
            <a:pPr marL="354013" lvl="0" indent="-354013">
              <a:buFont typeface="Wingdings" panose="05000000000000000000" pitchFamily="2" charset="2"/>
              <a:buChar char="q"/>
            </a:pPr>
            <a:r>
              <a:rPr lang="en-US" dirty="0"/>
              <a:t>Take responsibility instead of blaming situation or others.</a:t>
            </a:r>
            <a:endParaRPr lang="hu-HU" dirty="0"/>
          </a:p>
          <a:p>
            <a:pPr marL="354013" lvl="0" indent="-354013">
              <a:buFont typeface="Wingdings" panose="05000000000000000000" pitchFamily="2" charset="2"/>
              <a:buChar char="q"/>
            </a:pPr>
            <a:r>
              <a:rPr lang="en-US" dirty="0"/>
              <a:t>Give help or assistance.</a:t>
            </a:r>
            <a:endParaRPr lang="hu-HU" dirty="0"/>
          </a:p>
          <a:p>
            <a:pPr marL="354013" lvl="0" indent="-354013">
              <a:buFont typeface="Wingdings" panose="05000000000000000000" pitchFamily="2" charset="2"/>
              <a:buChar char="q"/>
            </a:pPr>
            <a:r>
              <a:rPr lang="en-US" dirty="0"/>
              <a:t>Invite and accept changes to your decisions.</a:t>
            </a:r>
            <a:endParaRPr lang="hu-HU" dirty="0"/>
          </a:p>
          <a:p>
            <a:pPr marL="354013" lvl="0" indent="-354013">
              <a:buFont typeface="Wingdings" panose="05000000000000000000" pitchFamily="2" charset="2"/>
              <a:buChar char="q"/>
            </a:pPr>
            <a:r>
              <a:rPr lang="en-US" dirty="0"/>
              <a:t>Seek the advice of others.</a:t>
            </a:r>
            <a:endParaRPr lang="hu-HU" dirty="0"/>
          </a:p>
          <a:p>
            <a:pPr marL="354013" lvl="0" indent="-354013">
              <a:buFont typeface="Wingdings" panose="05000000000000000000" pitchFamily="2" charset="2"/>
              <a:buChar char="q"/>
            </a:pPr>
            <a:r>
              <a:rPr lang="en-US" dirty="0"/>
              <a:t>Give responsibility to others, depend on them.</a:t>
            </a:r>
            <a:endParaRPr lang="hu-HU" dirty="0"/>
          </a:p>
          <a:p>
            <a:pPr marL="354013" lvl="0" indent="-354013">
              <a:buFont typeface="Wingdings" panose="05000000000000000000" pitchFamily="2" charset="2"/>
              <a:buChar char="q"/>
            </a:pPr>
            <a:r>
              <a:rPr lang="en-US" dirty="0"/>
              <a:t>Be open and direct about task problems and motives.</a:t>
            </a:r>
            <a:endParaRPr lang="hu-HU" dirty="0"/>
          </a:p>
          <a:p>
            <a:pPr marL="354013" lvl="0" indent="-354013">
              <a:buFont typeface="Wingdings" panose="05000000000000000000" pitchFamily="2" charset="2"/>
              <a:buChar char="q"/>
            </a:pPr>
            <a:r>
              <a:rPr lang="en-US" dirty="0"/>
              <a:t>Disclose information in an accurate and timely way.</a:t>
            </a:r>
            <a:endParaRPr lang="hu-HU" dirty="0"/>
          </a:p>
          <a:p>
            <a:pPr marL="354013" indent="-354013">
              <a:buFont typeface="Wingdings" panose="05000000000000000000" pitchFamily="2" charset="2"/>
              <a:buChar char="q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997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269ADF-B559-F636-0B5B-5E71EEF3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err="1"/>
              <a:t>Outcomes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4758A0-094B-0C88-3C39-EAE348D93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u-H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nderstand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leadership as a process, a relationship between leaders, followers and context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insight into the challenges that political leaders face during times of crisis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u-H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what problems were inflicted In Hungary in terms of leadership during the pandemic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escribe how to build interpersonal and social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i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nstitutional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trust.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A34EC64-C40B-FF61-BB4A-8181B666B8AA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  <p:pic>
        <p:nvPicPr>
          <p:cNvPr id="5" name="Obrázek 5" descr="Logo - Visegrad Fund - Visegrad Fund">
            <a:extLst>
              <a:ext uri="{FF2B5EF4-FFF2-40B4-BE49-F238E27FC236}">
                <a16:creationId xmlns:a16="http://schemas.microsoft.com/office/drawing/2014/main" id="{612C6963-6882-CAB3-919D-6DD6C6CD0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196715"/>
            <a:ext cx="2590800" cy="1188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8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676AC3-53BD-361F-00D9-FF27EB30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Application</a:t>
            </a:r>
            <a:r>
              <a:rPr lang="hu-HU" dirty="0"/>
              <a:t>: </a:t>
            </a:r>
            <a:r>
              <a:rPr lang="hu-HU" dirty="0" err="1"/>
              <a:t>Final</a:t>
            </a:r>
            <a:r>
              <a:rPr lang="hu-HU" dirty="0"/>
              <a:t> </a:t>
            </a:r>
            <a:r>
              <a:rPr lang="hu-HU" dirty="0" err="1"/>
              <a:t>Questions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5DD793-3D3A-3FA6-1A2F-A74580062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think any of the above could be used by the Hungarian government to improve social trust with citizens?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hu-H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hu-H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hu-H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  <a:r>
              <a:rPr lang="hu-H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were working on a project with some classmates, how would you use a few of the above to build trust with them?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311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01567C-4815-45C4-A8C8-DEF236232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B9943EB-2A2D-6D06-70BD-3A06539C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758826"/>
            <a:ext cx="10058400" cy="4062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you!</a:t>
            </a:r>
            <a:br>
              <a:rPr lang="hu-HU" sz="9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u-H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Please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feel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free </a:t>
            </a:r>
            <a:r>
              <a:rPr lang="hu-H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contact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us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ujlaki.anna@tk.hu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2BBCA2-F039-47DF-B36F-39D7E7C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1458" y="5063468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77711D3-2534-4918-8661-020829D71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ázek 5" descr="Logo - Visegrad Fund - Visegrad Fund">
            <a:extLst>
              <a:ext uri="{FF2B5EF4-FFF2-40B4-BE49-F238E27FC236}">
                <a16:creationId xmlns:a16="http://schemas.microsoft.com/office/drawing/2014/main" id="{9D9C573E-5F09-8B99-C2ED-991E37F7E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854CA5D-2DA3-5FBC-2982-DB17AEFA4AEA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7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7BAE88-3FCF-0CC8-AACD-4F25B99F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Structure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Lesson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4004F4-100B-2788-4205-8FE42A514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556838" cy="3760891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leadership and why is it important to understand its mechanisms during situations such as the COVID-19 Pandemic.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should be done in times of crisis (according to Adaptive Leadership Theory)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has been implemented among the ideal responses to a crisis in Hungary during the Pandemic and what has not?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would be needed to respond better to such situations?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 the lessons to our own lives and challenges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Obrázek 5" descr="Logo - Visegrad Fund - Visegrad Fund">
            <a:extLst>
              <a:ext uri="{FF2B5EF4-FFF2-40B4-BE49-F238E27FC236}">
                <a16:creationId xmlns:a16="http://schemas.microsoft.com/office/drawing/2014/main" id="{F22FA55B-67D1-A405-023A-02807150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5BA6ABF-DB91-A2A7-8CCB-8198F22008CD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7BAE88-3FCF-0CC8-AACD-4F25B99F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COVID-19 and </a:t>
            </a:r>
            <a:r>
              <a:rPr lang="hu-HU" dirty="0" err="1"/>
              <a:t>Leadership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4004F4-100B-2788-4205-8FE42A514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Aspects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>
                <a:latin typeface="+mj-lt"/>
                <a:cs typeface="Times New Roman" panose="02020603050405020304" pitchFamily="18" charset="0"/>
              </a:rPr>
              <a:t>health</a:t>
            </a:r>
            <a:endParaRPr lang="hu-HU" dirty="0">
              <a:latin typeface="+mj-lt"/>
              <a:cs typeface="Times New Roman" panose="02020603050405020304" pitchFamily="18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>
                <a:latin typeface="+mj-lt"/>
                <a:cs typeface="Times New Roman" panose="02020603050405020304" pitchFamily="18" charset="0"/>
              </a:rPr>
              <a:t>economic</a:t>
            </a:r>
            <a:endParaRPr lang="hu-HU" dirty="0">
              <a:latin typeface="+mj-lt"/>
              <a:cs typeface="Times New Roman" panose="02020603050405020304" pitchFamily="18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>
                <a:latin typeface="+mj-lt"/>
                <a:cs typeface="Times New Roman" panose="02020603050405020304" pitchFamily="18" charset="0"/>
              </a:rPr>
              <a:t>social</a:t>
            </a:r>
            <a:endParaRPr lang="hu-HU" dirty="0">
              <a:latin typeface="+mj-lt"/>
              <a:cs typeface="Times New Roman" panose="02020603050405020304" pitchFamily="18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hu-HU" dirty="0" err="1">
                <a:latin typeface="+mj-lt"/>
                <a:cs typeface="Times New Roman" panose="02020603050405020304" pitchFamily="18" charset="0"/>
              </a:rPr>
              <a:t>political</a:t>
            </a:r>
            <a:endParaRPr lang="hu-HU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>
                <a:latin typeface="+mj-lt"/>
                <a:cs typeface="Times New Roman" panose="02020603050405020304" pitchFamily="18" charset="0"/>
              </a:rPr>
              <a:t>Affected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+mj-lt"/>
                <a:cs typeface="Times New Roman" panose="02020603050405020304" pitchFamily="18" charset="0"/>
              </a:rPr>
              <a:t>daily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+mj-lt"/>
                <a:cs typeface="Times New Roman" panose="02020603050405020304" pitchFamily="18" charset="0"/>
              </a:rPr>
              <a:t>lives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 of </a:t>
            </a:r>
            <a:r>
              <a:rPr lang="hu-HU" dirty="0" err="1">
                <a:latin typeface="+mj-lt"/>
                <a:cs typeface="Times New Roman" panose="02020603050405020304" pitchFamily="18" charset="0"/>
              </a:rPr>
              <a:t>every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+mj-lt"/>
                <a:cs typeface="Times New Roman" panose="02020603050405020304" pitchFamily="18" charset="0"/>
              </a:rPr>
              <a:t>citizen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!</a:t>
            </a:r>
            <a:endParaRPr lang="hu-H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>
              <a:latin typeface="+mj-lt"/>
            </a:endParaRPr>
          </a:p>
          <a:p>
            <a:endParaRPr lang="hu-HU" dirty="0">
              <a:latin typeface="+mj-lt"/>
            </a:endParaRPr>
          </a:p>
        </p:txBody>
      </p:sp>
      <p:pic>
        <p:nvPicPr>
          <p:cNvPr id="4" name="Obrázek 5" descr="Logo - Visegrad Fund - Visegrad Fund">
            <a:extLst>
              <a:ext uri="{FF2B5EF4-FFF2-40B4-BE49-F238E27FC236}">
                <a16:creationId xmlns:a16="http://schemas.microsoft.com/office/drawing/2014/main" id="{F22FA55B-67D1-A405-023A-02807150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5BA6ABF-DB91-A2A7-8CCB-8198F22008CD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6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7BAE88-3FCF-0CC8-AACD-4F25B99F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triadic</a:t>
            </a:r>
            <a:r>
              <a:rPr lang="hu-HU" dirty="0"/>
              <a:t> </a:t>
            </a:r>
            <a:r>
              <a:rPr lang="hu-HU" dirty="0" err="1"/>
              <a:t>nature</a:t>
            </a:r>
            <a:r>
              <a:rPr lang="hu-HU" dirty="0"/>
              <a:t> of </a:t>
            </a:r>
            <a:r>
              <a:rPr lang="hu-HU" dirty="0" err="1"/>
              <a:t>leadership</a:t>
            </a:r>
            <a:endParaRPr lang="hu-HU" dirty="0"/>
          </a:p>
        </p:txBody>
      </p:sp>
      <p:pic>
        <p:nvPicPr>
          <p:cNvPr id="4" name="Obrázek 5" descr="Logo - Visegrad Fund - Visegrad Fund">
            <a:extLst>
              <a:ext uri="{FF2B5EF4-FFF2-40B4-BE49-F238E27FC236}">
                <a16:creationId xmlns:a16="http://schemas.microsoft.com/office/drawing/2014/main" id="{F22FA55B-67D1-A405-023A-02807150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5BA6ABF-DB91-A2A7-8CCB-8198F22008CD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256B8908-74D6-9447-9972-4440F5851B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325061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403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7BAE88-3FCF-0CC8-AACD-4F25B99F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Adaptive</a:t>
            </a:r>
            <a:r>
              <a:rPr lang="hu-HU" dirty="0"/>
              <a:t> </a:t>
            </a:r>
            <a:r>
              <a:rPr lang="hu-HU" dirty="0" err="1"/>
              <a:t>leadership</a:t>
            </a:r>
            <a:r>
              <a:rPr lang="hu-HU" dirty="0"/>
              <a:t> </a:t>
            </a:r>
            <a:r>
              <a:rPr lang="hu-HU" dirty="0" err="1"/>
              <a:t>theory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4004F4-100B-2788-4205-8FE42A514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Framing the problem</a:t>
            </a:r>
            <a:endParaRPr lang="hu-H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Prompt decision making and coordination</a:t>
            </a:r>
            <a:endParaRPr lang="hu-H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Transparency and communication</a:t>
            </a:r>
            <a:endParaRPr lang="hu-H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Fostering collaboration across sectors</a:t>
            </a:r>
            <a:endParaRPr lang="hu-H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Learning from past decisions and preparing for the future</a:t>
            </a:r>
            <a:endParaRPr lang="hu-H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5" descr="Logo - Visegrad Fund - Visegrad Fund">
            <a:extLst>
              <a:ext uri="{FF2B5EF4-FFF2-40B4-BE49-F238E27FC236}">
                <a16:creationId xmlns:a16="http://schemas.microsoft.com/office/drawing/2014/main" id="{F22FA55B-67D1-A405-023A-02807150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5BA6ABF-DB91-A2A7-8CCB-8198F22008CD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7BAE88-3FCF-0CC8-AACD-4F25B99F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Trust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4004F4-100B-2788-4205-8FE42A514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7675" indent="-44767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354013" algn="l"/>
              </a:tabLst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set of behaviors, such as acting in ways that depend on another.</a:t>
            </a:r>
            <a:endParaRPr lang="hu-H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354013" algn="l"/>
              </a:tabLst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Belief in a probability that a person will behave in certain ways.</a:t>
            </a:r>
            <a:endParaRPr lang="hu-H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354013" algn="l"/>
              </a:tabLst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 abstract mental attitude toward a proposition that someone is dependable.</a:t>
            </a:r>
            <a:endParaRPr lang="hu-H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354013" algn="l"/>
              </a:tabLst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feeling of confidence and security that a partner cares.</a:t>
            </a:r>
            <a:endParaRPr lang="hu-H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354013" algn="l"/>
              </a:tabLst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complex neural process that binds diverse representations into a semantic pointer</a:t>
            </a:r>
            <a:r>
              <a:rPr lang="hu-H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that includes emotions.</a:t>
            </a:r>
            <a:endParaRPr lang="hu-H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>
              <a:buFont typeface="Wingdings" panose="05000000000000000000" pitchFamily="2" charset="2"/>
              <a:buChar char="q"/>
              <a:tabLst>
                <a:tab pos="354013" algn="l"/>
              </a:tabLst>
            </a:pPr>
            <a:endParaRPr lang="hu-HU" sz="3200" dirty="0">
              <a:latin typeface="+mj-lt"/>
            </a:endParaRPr>
          </a:p>
        </p:txBody>
      </p:sp>
      <p:pic>
        <p:nvPicPr>
          <p:cNvPr id="4" name="Obrázek 5" descr="Logo - Visegrad Fund - Visegrad Fund">
            <a:extLst>
              <a:ext uri="{FF2B5EF4-FFF2-40B4-BE49-F238E27FC236}">
                <a16:creationId xmlns:a16="http://schemas.microsoft.com/office/drawing/2014/main" id="{F22FA55B-67D1-A405-023A-02807150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5BA6ABF-DB91-A2A7-8CCB-8198F22008CD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8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7BAE88-3FCF-0CC8-AACD-4F25B99F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Aspects</a:t>
            </a:r>
            <a:r>
              <a:rPr lang="hu-HU" dirty="0"/>
              <a:t> of </a:t>
            </a:r>
            <a:r>
              <a:rPr lang="hu-HU" dirty="0" err="1"/>
              <a:t>Interpersonal</a:t>
            </a:r>
            <a:r>
              <a:rPr lang="hu-HU" dirty="0"/>
              <a:t> </a:t>
            </a:r>
            <a:r>
              <a:rPr lang="hu-HU" dirty="0" err="1"/>
              <a:t>Trust</a:t>
            </a:r>
            <a:endParaRPr lang="hu-HU" dirty="0"/>
          </a:p>
        </p:txBody>
      </p:sp>
      <p:pic>
        <p:nvPicPr>
          <p:cNvPr id="4" name="Obrázek 5" descr="Logo - Visegrad Fund - Visegrad Fund">
            <a:extLst>
              <a:ext uri="{FF2B5EF4-FFF2-40B4-BE49-F238E27FC236}">
                <a16:creationId xmlns:a16="http://schemas.microsoft.com/office/drawing/2014/main" id="{F22FA55B-67D1-A405-023A-02807150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5BA6ABF-DB91-A2A7-8CCB-8198F22008CD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6294DB58-5200-9E7F-BE3C-E4FFD2F521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359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képen térkép látható&#10;&#10;Automatikusan generált leírás">
            <a:extLst>
              <a:ext uri="{FF2B5EF4-FFF2-40B4-BE49-F238E27FC236}">
                <a16:creationId xmlns:a16="http://schemas.microsoft.com/office/drawing/2014/main" id="{D55914E9-7F3C-F27A-2DA9-702E4F2F8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124" y="1837721"/>
            <a:ext cx="6509058" cy="459462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A7BAE88-3FCF-0CC8-AACD-4F25B99F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People</a:t>
            </a:r>
            <a:r>
              <a:rPr lang="hu-HU" dirty="0"/>
              <a:t> </a:t>
            </a:r>
            <a:r>
              <a:rPr lang="hu-HU" dirty="0" err="1"/>
              <a:t>Trust</a:t>
            </a:r>
            <a:r>
              <a:rPr lang="hu-HU" dirty="0"/>
              <a:t> </a:t>
            </a:r>
            <a:r>
              <a:rPr lang="hu-HU" dirty="0" err="1"/>
              <a:t>Each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?</a:t>
            </a:r>
          </a:p>
        </p:txBody>
      </p:sp>
      <p:pic>
        <p:nvPicPr>
          <p:cNvPr id="4" name="Obrázek 5" descr="Logo - Visegrad Fund - Visegrad Fund">
            <a:extLst>
              <a:ext uri="{FF2B5EF4-FFF2-40B4-BE49-F238E27FC236}">
                <a16:creationId xmlns:a16="http://schemas.microsoft.com/office/drawing/2014/main" id="{F22FA55B-67D1-A405-023A-02807150D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0501"/>
            <a:ext cx="2590800" cy="1188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5BA6ABF-DB91-A2A7-8CCB-8198F22008CD}"/>
              </a:ext>
            </a:extLst>
          </p:cNvPr>
          <p:cNvSpPr txBox="1"/>
          <p:nvPr/>
        </p:nvSpPr>
        <p:spPr>
          <a:xfrm>
            <a:off x="186611" y="6466114"/>
            <a:ext cx="116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LEADERSHIP AND THE COVID-19 PANDEMIC IN HUNGARY. </a:t>
            </a:r>
            <a:r>
              <a:rPr lang="hu-HU" sz="1800" i="1" dirty="0">
                <a:solidFill>
                  <a:schemeClr val="bg1"/>
                </a:solidFill>
              </a:rPr>
              <a:t>TAMÁS TÓTH AND ANNA UJLAKI</a:t>
            </a:r>
            <a:endParaRPr lang="hu-H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094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19651"/>
      </a:accent1>
      <a:accent2>
        <a:srgbClr val="A9A64F"/>
      </a:accent2>
      <a:accent3>
        <a:srgbClr val="90AB63"/>
      </a:accent3>
      <a:accent4>
        <a:srgbClr val="66B253"/>
      </a:accent4>
      <a:accent5>
        <a:srgbClr val="58B46B"/>
      </a:accent5>
      <a:accent6>
        <a:srgbClr val="53B28E"/>
      </a:accent6>
      <a:hlink>
        <a:srgbClr val="6283AA"/>
      </a:hlink>
      <a:folHlink>
        <a:srgbClr val="7F7F7F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1165</Words>
  <Application>Microsoft Office PowerPoint</Application>
  <PresentationFormat>Szélesvásznú</PresentationFormat>
  <Paragraphs>128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Times New Roman</vt:lpstr>
      <vt:lpstr>Wingdings</vt:lpstr>
      <vt:lpstr>RetrospectVTI</vt:lpstr>
      <vt:lpstr>Leadership and the COVID-19 Pandemic in Hungary</vt:lpstr>
      <vt:lpstr>Learning Outcomes</vt:lpstr>
      <vt:lpstr>The Structure of the Lesson</vt:lpstr>
      <vt:lpstr>COVID-19 and Leadership</vt:lpstr>
      <vt:lpstr>The triadic nature of leadership</vt:lpstr>
      <vt:lpstr>Adaptive leadership theory</vt:lpstr>
      <vt:lpstr>Trust</vt:lpstr>
      <vt:lpstr>Two Aspects of Interpersonal Trust</vt:lpstr>
      <vt:lpstr>Do People Trust Each Other?</vt:lpstr>
      <vt:lpstr>Social Trust</vt:lpstr>
      <vt:lpstr>Do Hungarians Trust the Government?</vt:lpstr>
      <vt:lpstr>Hungary: the Context</vt:lpstr>
      <vt:lpstr>Framing the Problem</vt:lpstr>
      <vt:lpstr>Decision-Making and Coordination</vt:lpstr>
      <vt:lpstr>Transparency</vt:lpstr>
      <vt:lpstr>PowerPoint-bemutató</vt:lpstr>
      <vt:lpstr>Collaboration</vt:lpstr>
      <vt:lpstr>Learning and Preparing</vt:lpstr>
      <vt:lpstr>Conclusion: Building Interpersonal Trust</vt:lpstr>
      <vt:lpstr>Application: Final Questions</vt:lpstr>
      <vt:lpstr>Thank you! Please feel free to contact us: ujlaki.anna@tk.hu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and the COVID-19 Pandemic in Hungary</dc:title>
  <dc:creator>Ujlaki Anna</dc:creator>
  <cp:lastModifiedBy>Ujlaki Anna</cp:lastModifiedBy>
  <cp:revision>11</cp:revision>
  <dcterms:created xsi:type="dcterms:W3CDTF">2023-03-07T17:00:53Z</dcterms:created>
  <dcterms:modified xsi:type="dcterms:W3CDTF">2023-03-07T20:02:08Z</dcterms:modified>
</cp:coreProperties>
</file>