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sldIdLst>
    <p:sldId id="256" r:id="rId2"/>
    <p:sldId id="258" r:id="rId3"/>
    <p:sldId id="257" r:id="rId4"/>
    <p:sldId id="259" r:id="rId5"/>
    <p:sldId id="260" r:id="rId6"/>
    <p:sldId id="268" r:id="rId7"/>
    <p:sldId id="269" r:id="rId8"/>
    <p:sldId id="270" r:id="rId9"/>
    <p:sldId id="266" r:id="rId10"/>
    <p:sldId id="271" r:id="rId11"/>
    <p:sldId id="272" r:id="rId12"/>
    <p:sldId id="273" r:id="rId13"/>
    <p:sldId id="274" r:id="rId14"/>
    <p:sldId id="275" r:id="rId15"/>
    <p:sldId id="276" r:id="rId16"/>
    <p:sldId id="279" r:id="rId17"/>
    <p:sldId id="261"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21"/>
  </p:normalViewPr>
  <p:slideViewPr>
    <p:cSldViewPr snapToGrid="0">
      <p:cViewPr varScale="1">
        <p:scale>
          <a:sx n="110" d="100"/>
          <a:sy n="110" d="100"/>
        </p:scale>
        <p:origin x="5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7263D-D4E2-2F4F-88C5-D91FEAE0F284}" type="doc">
      <dgm:prSet loTypeId="urn:microsoft.com/office/officeart/2005/8/layout/venn1" loCatId="" qsTypeId="urn:microsoft.com/office/officeart/2005/8/quickstyle/simple1" qsCatId="simple" csTypeId="urn:microsoft.com/office/officeart/2005/8/colors/accent1_2" csCatId="accent1" phldr="1"/>
      <dgm:spPr/>
    </dgm:pt>
    <dgm:pt modelId="{4EBB1399-C0E7-8D4C-9439-9FBE71588612}">
      <dgm:prSet phldrT="[Text]"/>
      <dgm:spPr/>
      <dgm:t>
        <a:bodyPr/>
        <a:lstStyle/>
        <a:p>
          <a:r>
            <a:rPr lang="en-US" dirty="0"/>
            <a:t>Leader(s)</a:t>
          </a:r>
        </a:p>
      </dgm:t>
    </dgm:pt>
    <dgm:pt modelId="{3EB31875-55BE-D544-93D0-554464521573}" type="parTrans" cxnId="{FF6A85A0-292D-E348-B675-E54CBA9A0AC7}">
      <dgm:prSet/>
      <dgm:spPr/>
      <dgm:t>
        <a:bodyPr/>
        <a:lstStyle/>
        <a:p>
          <a:endParaRPr lang="en-US"/>
        </a:p>
      </dgm:t>
    </dgm:pt>
    <dgm:pt modelId="{291DB17C-0C3D-7C4E-8C9E-90B5353634B8}" type="sibTrans" cxnId="{FF6A85A0-292D-E348-B675-E54CBA9A0AC7}">
      <dgm:prSet/>
      <dgm:spPr/>
      <dgm:t>
        <a:bodyPr/>
        <a:lstStyle/>
        <a:p>
          <a:endParaRPr lang="en-US"/>
        </a:p>
      </dgm:t>
    </dgm:pt>
    <dgm:pt modelId="{8ABB6382-262C-9241-A2FD-B4BC2B29B488}">
      <dgm:prSet phldrT="[Text]"/>
      <dgm:spPr/>
      <dgm:t>
        <a:bodyPr/>
        <a:lstStyle/>
        <a:p>
          <a:r>
            <a:rPr lang="en-US" dirty="0"/>
            <a:t>Context</a:t>
          </a:r>
        </a:p>
      </dgm:t>
    </dgm:pt>
    <dgm:pt modelId="{1B067231-D748-1344-9F2E-EAC16CA4C0C0}" type="parTrans" cxnId="{3B839F54-059C-3249-81B1-C98FCE52985F}">
      <dgm:prSet/>
      <dgm:spPr/>
      <dgm:t>
        <a:bodyPr/>
        <a:lstStyle/>
        <a:p>
          <a:endParaRPr lang="en-US"/>
        </a:p>
      </dgm:t>
    </dgm:pt>
    <dgm:pt modelId="{0157C332-9B67-A34C-AC86-0F9ABEC7588A}" type="sibTrans" cxnId="{3B839F54-059C-3249-81B1-C98FCE52985F}">
      <dgm:prSet/>
      <dgm:spPr/>
      <dgm:t>
        <a:bodyPr/>
        <a:lstStyle/>
        <a:p>
          <a:endParaRPr lang="en-US"/>
        </a:p>
      </dgm:t>
    </dgm:pt>
    <dgm:pt modelId="{0C962C68-21A0-AC44-8ED6-C3162F5B81A9}">
      <dgm:prSet phldrT="[Text]"/>
      <dgm:spPr/>
      <dgm:t>
        <a:bodyPr/>
        <a:lstStyle/>
        <a:p>
          <a:r>
            <a:rPr lang="en-US" dirty="0"/>
            <a:t>Followers</a:t>
          </a:r>
        </a:p>
      </dgm:t>
    </dgm:pt>
    <dgm:pt modelId="{957C6E73-AAEA-2F46-B3AC-73C3A2B26814}" type="parTrans" cxnId="{E64923C7-FEFC-8F48-94D1-7F744091869E}">
      <dgm:prSet/>
      <dgm:spPr/>
      <dgm:t>
        <a:bodyPr/>
        <a:lstStyle/>
        <a:p>
          <a:endParaRPr lang="en-US"/>
        </a:p>
      </dgm:t>
    </dgm:pt>
    <dgm:pt modelId="{CB8940E4-E0A3-E644-BB0A-10218264E07E}" type="sibTrans" cxnId="{E64923C7-FEFC-8F48-94D1-7F744091869E}">
      <dgm:prSet/>
      <dgm:spPr/>
      <dgm:t>
        <a:bodyPr/>
        <a:lstStyle/>
        <a:p>
          <a:endParaRPr lang="en-US"/>
        </a:p>
      </dgm:t>
    </dgm:pt>
    <dgm:pt modelId="{F5773D90-FD39-9742-8D85-D12D9F2B1161}" type="pres">
      <dgm:prSet presAssocID="{ECC7263D-D4E2-2F4F-88C5-D91FEAE0F284}" presName="compositeShape" presStyleCnt="0">
        <dgm:presLayoutVars>
          <dgm:chMax val="7"/>
          <dgm:dir/>
          <dgm:resizeHandles val="exact"/>
        </dgm:presLayoutVars>
      </dgm:prSet>
      <dgm:spPr/>
    </dgm:pt>
    <dgm:pt modelId="{C536C8C8-1191-EE4F-BEB3-6B93E2B99ABD}" type="pres">
      <dgm:prSet presAssocID="{4EBB1399-C0E7-8D4C-9439-9FBE71588612}" presName="circ1" presStyleLbl="vennNode1" presStyleIdx="0" presStyleCnt="3"/>
      <dgm:spPr/>
    </dgm:pt>
    <dgm:pt modelId="{226ACD38-5CE0-FC40-ADCA-7C87A1E733E6}" type="pres">
      <dgm:prSet presAssocID="{4EBB1399-C0E7-8D4C-9439-9FBE71588612}" presName="circ1Tx" presStyleLbl="revTx" presStyleIdx="0" presStyleCnt="0">
        <dgm:presLayoutVars>
          <dgm:chMax val="0"/>
          <dgm:chPref val="0"/>
          <dgm:bulletEnabled val="1"/>
        </dgm:presLayoutVars>
      </dgm:prSet>
      <dgm:spPr/>
    </dgm:pt>
    <dgm:pt modelId="{FCD1A56F-9856-0646-8A7D-B72E2130025A}" type="pres">
      <dgm:prSet presAssocID="{8ABB6382-262C-9241-A2FD-B4BC2B29B488}" presName="circ2" presStyleLbl="vennNode1" presStyleIdx="1" presStyleCnt="3"/>
      <dgm:spPr/>
    </dgm:pt>
    <dgm:pt modelId="{951B3857-B709-A841-A775-5162DEC56F7B}" type="pres">
      <dgm:prSet presAssocID="{8ABB6382-262C-9241-A2FD-B4BC2B29B488}" presName="circ2Tx" presStyleLbl="revTx" presStyleIdx="0" presStyleCnt="0">
        <dgm:presLayoutVars>
          <dgm:chMax val="0"/>
          <dgm:chPref val="0"/>
          <dgm:bulletEnabled val="1"/>
        </dgm:presLayoutVars>
      </dgm:prSet>
      <dgm:spPr/>
    </dgm:pt>
    <dgm:pt modelId="{9B7EFA5C-9C02-5548-B797-D60017732DA6}" type="pres">
      <dgm:prSet presAssocID="{0C962C68-21A0-AC44-8ED6-C3162F5B81A9}" presName="circ3" presStyleLbl="vennNode1" presStyleIdx="2" presStyleCnt="3"/>
      <dgm:spPr/>
    </dgm:pt>
    <dgm:pt modelId="{835FD411-63AA-B44D-B4BF-D0744AE0BAFC}" type="pres">
      <dgm:prSet presAssocID="{0C962C68-21A0-AC44-8ED6-C3162F5B81A9}" presName="circ3Tx" presStyleLbl="revTx" presStyleIdx="0" presStyleCnt="0">
        <dgm:presLayoutVars>
          <dgm:chMax val="0"/>
          <dgm:chPref val="0"/>
          <dgm:bulletEnabled val="1"/>
        </dgm:presLayoutVars>
      </dgm:prSet>
      <dgm:spPr/>
    </dgm:pt>
  </dgm:ptLst>
  <dgm:cxnLst>
    <dgm:cxn modelId="{B7FBC713-2629-FC45-B259-D1FC4057571E}" type="presOf" srcId="{4EBB1399-C0E7-8D4C-9439-9FBE71588612}" destId="{C536C8C8-1191-EE4F-BEB3-6B93E2B99ABD}" srcOrd="0" destOrd="0" presId="urn:microsoft.com/office/officeart/2005/8/layout/venn1"/>
    <dgm:cxn modelId="{A238AE2B-77E9-1C41-BD61-149BAE28972B}" type="presOf" srcId="{4EBB1399-C0E7-8D4C-9439-9FBE71588612}" destId="{226ACD38-5CE0-FC40-ADCA-7C87A1E733E6}" srcOrd="1" destOrd="0" presId="urn:microsoft.com/office/officeart/2005/8/layout/venn1"/>
    <dgm:cxn modelId="{3B839F54-059C-3249-81B1-C98FCE52985F}" srcId="{ECC7263D-D4E2-2F4F-88C5-D91FEAE0F284}" destId="{8ABB6382-262C-9241-A2FD-B4BC2B29B488}" srcOrd="1" destOrd="0" parTransId="{1B067231-D748-1344-9F2E-EAC16CA4C0C0}" sibTransId="{0157C332-9B67-A34C-AC86-0F9ABEC7588A}"/>
    <dgm:cxn modelId="{61299F71-297D-2A4A-BA32-F8BAB3E99F35}" type="presOf" srcId="{ECC7263D-D4E2-2F4F-88C5-D91FEAE0F284}" destId="{F5773D90-FD39-9742-8D85-D12D9F2B1161}" srcOrd="0" destOrd="0" presId="urn:microsoft.com/office/officeart/2005/8/layout/venn1"/>
    <dgm:cxn modelId="{499C839D-8C0D-3246-B771-3F6773DAF8FE}" type="presOf" srcId="{0C962C68-21A0-AC44-8ED6-C3162F5B81A9}" destId="{9B7EFA5C-9C02-5548-B797-D60017732DA6}" srcOrd="0" destOrd="0" presId="urn:microsoft.com/office/officeart/2005/8/layout/venn1"/>
    <dgm:cxn modelId="{FF6A85A0-292D-E348-B675-E54CBA9A0AC7}" srcId="{ECC7263D-D4E2-2F4F-88C5-D91FEAE0F284}" destId="{4EBB1399-C0E7-8D4C-9439-9FBE71588612}" srcOrd="0" destOrd="0" parTransId="{3EB31875-55BE-D544-93D0-554464521573}" sibTransId="{291DB17C-0C3D-7C4E-8C9E-90B5353634B8}"/>
    <dgm:cxn modelId="{B08669A7-AF61-5947-BD8E-CC01F3763FA2}" type="presOf" srcId="{0C962C68-21A0-AC44-8ED6-C3162F5B81A9}" destId="{835FD411-63AA-B44D-B4BF-D0744AE0BAFC}" srcOrd="1" destOrd="0" presId="urn:microsoft.com/office/officeart/2005/8/layout/venn1"/>
    <dgm:cxn modelId="{E64923C7-FEFC-8F48-94D1-7F744091869E}" srcId="{ECC7263D-D4E2-2F4F-88C5-D91FEAE0F284}" destId="{0C962C68-21A0-AC44-8ED6-C3162F5B81A9}" srcOrd="2" destOrd="0" parTransId="{957C6E73-AAEA-2F46-B3AC-73C3A2B26814}" sibTransId="{CB8940E4-E0A3-E644-BB0A-10218264E07E}"/>
    <dgm:cxn modelId="{640CCEC9-5DD6-A14F-B12F-6015D4D94951}" type="presOf" srcId="{8ABB6382-262C-9241-A2FD-B4BC2B29B488}" destId="{FCD1A56F-9856-0646-8A7D-B72E2130025A}" srcOrd="0" destOrd="0" presId="urn:microsoft.com/office/officeart/2005/8/layout/venn1"/>
    <dgm:cxn modelId="{D9FAD8CE-DEE2-124A-AB06-097A48CE8577}" type="presOf" srcId="{8ABB6382-262C-9241-A2FD-B4BC2B29B488}" destId="{951B3857-B709-A841-A775-5162DEC56F7B}" srcOrd="1" destOrd="0" presId="urn:microsoft.com/office/officeart/2005/8/layout/venn1"/>
    <dgm:cxn modelId="{799ED166-CBB5-CC44-BD39-19A58DA172EC}" type="presParOf" srcId="{F5773D90-FD39-9742-8D85-D12D9F2B1161}" destId="{C536C8C8-1191-EE4F-BEB3-6B93E2B99ABD}" srcOrd="0" destOrd="0" presId="urn:microsoft.com/office/officeart/2005/8/layout/venn1"/>
    <dgm:cxn modelId="{45A3BDC0-D4C8-4D42-85BC-74745C3FD381}" type="presParOf" srcId="{F5773D90-FD39-9742-8D85-D12D9F2B1161}" destId="{226ACD38-5CE0-FC40-ADCA-7C87A1E733E6}" srcOrd="1" destOrd="0" presId="urn:microsoft.com/office/officeart/2005/8/layout/venn1"/>
    <dgm:cxn modelId="{79409535-F7DB-9342-98DE-E090CB8A3B25}" type="presParOf" srcId="{F5773D90-FD39-9742-8D85-D12D9F2B1161}" destId="{FCD1A56F-9856-0646-8A7D-B72E2130025A}" srcOrd="2" destOrd="0" presId="urn:microsoft.com/office/officeart/2005/8/layout/venn1"/>
    <dgm:cxn modelId="{5C606F53-07BF-D646-A276-FD196B8CA181}" type="presParOf" srcId="{F5773D90-FD39-9742-8D85-D12D9F2B1161}" destId="{951B3857-B709-A841-A775-5162DEC56F7B}" srcOrd="3" destOrd="0" presId="urn:microsoft.com/office/officeart/2005/8/layout/venn1"/>
    <dgm:cxn modelId="{A6AC2D16-2D75-AA44-AA63-61EE387E9E88}" type="presParOf" srcId="{F5773D90-FD39-9742-8D85-D12D9F2B1161}" destId="{9B7EFA5C-9C02-5548-B797-D60017732DA6}" srcOrd="4" destOrd="0" presId="urn:microsoft.com/office/officeart/2005/8/layout/venn1"/>
    <dgm:cxn modelId="{893F7093-D1F7-6147-8FD7-EADC5C54C8D5}" type="presParOf" srcId="{F5773D90-FD39-9742-8D85-D12D9F2B1161}" destId="{835FD411-63AA-B44D-B4BF-D0744AE0BAF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243BD-E12A-47D5-8105-C9C84588D80C}"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0835419C-65FC-47EF-9449-F0467905D0EE}">
      <dgm:prSet/>
      <dgm:spPr/>
      <dgm:t>
        <a:bodyPr/>
        <a:lstStyle/>
        <a:p>
          <a:r>
            <a:rPr lang="en-US"/>
            <a:t>Cognitive </a:t>
          </a:r>
        </a:p>
      </dgm:t>
    </dgm:pt>
    <dgm:pt modelId="{6F1D73EC-4A48-4638-9416-1CA6B76E42B1}" type="parTrans" cxnId="{77BDE8F8-C66F-4710-8BB9-93868344B3DA}">
      <dgm:prSet/>
      <dgm:spPr/>
      <dgm:t>
        <a:bodyPr/>
        <a:lstStyle/>
        <a:p>
          <a:endParaRPr lang="en-US"/>
        </a:p>
      </dgm:t>
    </dgm:pt>
    <dgm:pt modelId="{92EE98D1-96BA-4923-AFA5-7E92C3F66BA2}" type="sibTrans" cxnId="{77BDE8F8-C66F-4710-8BB9-93868344B3DA}">
      <dgm:prSet/>
      <dgm:spPr/>
      <dgm:t>
        <a:bodyPr/>
        <a:lstStyle/>
        <a:p>
          <a:endParaRPr lang="en-US"/>
        </a:p>
      </dgm:t>
    </dgm:pt>
    <dgm:pt modelId="{AB380C92-5C3F-493A-9FFD-1E3E784553EF}">
      <dgm:prSet/>
      <dgm:spPr/>
      <dgm:t>
        <a:bodyPr/>
        <a:lstStyle/>
        <a:p>
          <a:r>
            <a:rPr lang="en-US"/>
            <a:t>Affective</a:t>
          </a:r>
        </a:p>
      </dgm:t>
    </dgm:pt>
    <dgm:pt modelId="{E0382BC9-DE42-4D25-8BCD-E4DCB190BC0B}" type="parTrans" cxnId="{E84B5663-9D73-4A0D-B9CE-2384289BE1C3}">
      <dgm:prSet/>
      <dgm:spPr/>
      <dgm:t>
        <a:bodyPr/>
        <a:lstStyle/>
        <a:p>
          <a:endParaRPr lang="en-US"/>
        </a:p>
      </dgm:t>
    </dgm:pt>
    <dgm:pt modelId="{D1CD3A3B-08CA-46F9-B437-DDF388A6A90A}" type="sibTrans" cxnId="{E84B5663-9D73-4A0D-B9CE-2384289BE1C3}">
      <dgm:prSet/>
      <dgm:spPr/>
      <dgm:t>
        <a:bodyPr/>
        <a:lstStyle/>
        <a:p>
          <a:endParaRPr lang="en-US"/>
        </a:p>
      </dgm:t>
    </dgm:pt>
    <dgm:pt modelId="{AB8C6768-C9FC-7746-B059-45093C3D4F25}" type="pres">
      <dgm:prSet presAssocID="{1FC243BD-E12A-47D5-8105-C9C84588D80C}" presName="diagram" presStyleCnt="0">
        <dgm:presLayoutVars>
          <dgm:chPref val="1"/>
          <dgm:dir/>
          <dgm:animOne val="branch"/>
          <dgm:animLvl val="lvl"/>
          <dgm:resizeHandles/>
        </dgm:presLayoutVars>
      </dgm:prSet>
      <dgm:spPr/>
    </dgm:pt>
    <dgm:pt modelId="{7430EBBE-8804-6842-97FC-97CDCE5A7A35}" type="pres">
      <dgm:prSet presAssocID="{0835419C-65FC-47EF-9449-F0467905D0EE}" presName="root" presStyleCnt="0"/>
      <dgm:spPr/>
    </dgm:pt>
    <dgm:pt modelId="{CD93257B-0A7B-1D49-821C-296F235F1FFE}" type="pres">
      <dgm:prSet presAssocID="{0835419C-65FC-47EF-9449-F0467905D0EE}" presName="rootComposite" presStyleCnt="0"/>
      <dgm:spPr/>
    </dgm:pt>
    <dgm:pt modelId="{D5AA4811-D4A3-0C49-A270-FF6A2D8A8A42}" type="pres">
      <dgm:prSet presAssocID="{0835419C-65FC-47EF-9449-F0467905D0EE}" presName="rootText" presStyleLbl="node1" presStyleIdx="0" presStyleCnt="2"/>
      <dgm:spPr/>
    </dgm:pt>
    <dgm:pt modelId="{16A4BE79-F3BB-614B-8D22-E59E42FDA309}" type="pres">
      <dgm:prSet presAssocID="{0835419C-65FC-47EF-9449-F0467905D0EE}" presName="rootConnector" presStyleLbl="node1" presStyleIdx="0" presStyleCnt="2"/>
      <dgm:spPr/>
    </dgm:pt>
    <dgm:pt modelId="{EB456DF9-C48A-A94F-99DE-EC0AF411949D}" type="pres">
      <dgm:prSet presAssocID="{0835419C-65FC-47EF-9449-F0467905D0EE}" presName="childShape" presStyleCnt="0"/>
      <dgm:spPr/>
    </dgm:pt>
    <dgm:pt modelId="{17D2E1E6-B738-E94F-ADC6-34E271BF84E1}" type="pres">
      <dgm:prSet presAssocID="{AB380C92-5C3F-493A-9FFD-1E3E784553EF}" presName="root" presStyleCnt="0"/>
      <dgm:spPr/>
    </dgm:pt>
    <dgm:pt modelId="{632E5206-B509-B447-BD8A-A84BD96BC9D0}" type="pres">
      <dgm:prSet presAssocID="{AB380C92-5C3F-493A-9FFD-1E3E784553EF}" presName="rootComposite" presStyleCnt="0"/>
      <dgm:spPr/>
    </dgm:pt>
    <dgm:pt modelId="{5076FF9A-D7F6-3C4A-BDE0-706E24B9F556}" type="pres">
      <dgm:prSet presAssocID="{AB380C92-5C3F-493A-9FFD-1E3E784553EF}" presName="rootText" presStyleLbl="node1" presStyleIdx="1" presStyleCnt="2"/>
      <dgm:spPr/>
    </dgm:pt>
    <dgm:pt modelId="{7FDBE03B-48C2-A24C-941D-814CDACDBE04}" type="pres">
      <dgm:prSet presAssocID="{AB380C92-5C3F-493A-9FFD-1E3E784553EF}" presName="rootConnector" presStyleLbl="node1" presStyleIdx="1" presStyleCnt="2"/>
      <dgm:spPr/>
    </dgm:pt>
    <dgm:pt modelId="{DBC37941-A086-E340-814B-1F2830491112}" type="pres">
      <dgm:prSet presAssocID="{AB380C92-5C3F-493A-9FFD-1E3E784553EF}" presName="childShape" presStyleCnt="0"/>
      <dgm:spPr/>
    </dgm:pt>
  </dgm:ptLst>
  <dgm:cxnLst>
    <dgm:cxn modelId="{1DDFC323-82C0-994A-8FCA-62947A7A8C69}" type="presOf" srcId="{0835419C-65FC-47EF-9449-F0467905D0EE}" destId="{D5AA4811-D4A3-0C49-A270-FF6A2D8A8A42}" srcOrd="0" destOrd="0" presId="urn:microsoft.com/office/officeart/2005/8/layout/hierarchy3"/>
    <dgm:cxn modelId="{CFD4A949-2C92-0944-BFB1-7324B9B762E1}" type="presOf" srcId="{AB380C92-5C3F-493A-9FFD-1E3E784553EF}" destId="{7FDBE03B-48C2-A24C-941D-814CDACDBE04}" srcOrd="1" destOrd="0" presId="urn:microsoft.com/office/officeart/2005/8/layout/hierarchy3"/>
    <dgm:cxn modelId="{E84B5663-9D73-4A0D-B9CE-2384289BE1C3}" srcId="{1FC243BD-E12A-47D5-8105-C9C84588D80C}" destId="{AB380C92-5C3F-493A-9FFD-1E3E784553EF}" srcOrd="1" destOrd="0" parTransId="{E0382BC9-DE42-4D25-8BCD-E4DCB190BC0B}" sibTransId="{D1CD3A3B-08CA-46F9-B437-DDF388A6A90A}"/>
    <dgm:cxn modelId="{FA72686C-E1AC-2D46-873E-CE2ABEB189C1}" type="presOf" srcId="{AB380C92-5C3F-493A-9FFD-1E3E784553EF}" destId="{5076FF9A-D7F6-3C4A-BDE0-706E24B9F556}" srcOrd="0" destOrd="0" presId="urn:microsoft.com/office/officeart/2005/8/layout/hierarchy3"/>
    <dgm:cxn modelId="{AFB2B2B5-EC75-EC4B-8623-4EA54DF26B7F}" type="presOf" srcId="{0835419C-65FC-47EF-9449-F0467905D0EE}" destId="{16A4BE79-F3BB-614B-8D22-E59E42FDA309}" srcOrd="1" destOrd="0" presId="urn:microsoft.com/office/officeart/2005/8/layout/hierarchy3"/>
    <dgm:cxn modelId="{983DFAC2-8E89-B247-857F-FF9006AE686A}" type="presOf" srcId="{1FC243BD-E12A-47D5-8105-C9C84588D80C}" destId="{AB8C6768-C9FC-7746-B059-45093C3D4F25}" srcOrd="0" destOrd="0" presId="urn:microsoft.com/office/officeart/2005/8/layout/hierarchy3"/>
    <dgm:cxn modelId="{77BDE8F8-C66F-4710-8BB9-93868344B3DA}" srcId="{1FC243BD-E12A-47D5-8105-C9C84588D80C}" destId="{0835419C-65FC-47EF-9449-F0467905D0EE}" srcOrd="0" destOrd="0" parTransId="{6F1D73EC-4A48-4638-9416-1CA6B76E42B1}" sibTransId="{92EE98D1-96BA-4923-AFA5-7E92C3F66BA2}"/>
    <dgm:cxn modelId="{E255F0B2-D14A-9242-B01F-2091DEFCD936}" type="presParOf" srcId="{AB8C6768-C9FC-7746-B059-45093C3D4F25}" destId="{7430EBBE-8804-6842-97FC-97CDCE5A7A35}" srcOrd="0" destOrd="0" presId="urn:microsoft.com/office/officeart/2005/8/layout/hierarchy3"/>
    <dgm:cxn modelId="{72B7A069-C9BF-5245-A0BB-4FA1FC4266CD}" type="presParOf" srcId="{7430EBBE-8804-6842-97FC-97CDCE5A7A35}" destId="{CD93257B-0A7B-1D49-821C-296F235F1FFE}" srcOrd="0" destOrd="0" presId="urn:microsoft.com/office/officeart/2005/8/layout/hierarchy3"/>
    <dgm:cxn modelId="{5AC079DA-5974-314E-9A99-2AD8A94CAAB6}" type="presParOf" srcId="{CD93257B-0A7B-1D49-821C-296F235F1FFE}" destId="{D5AA4811-D4A3-0C49-A270-FF6A2D8A8A42}" srcOrd="0" destOrd="0" presId="urn:microsoft.com/office/officeart/2005/8/layout/hierarchy3"/>
    <dgm:cxn modelId="{5B65AFA5-695B-4248-B13B-DDFD333B97FE}" type="presParOf" srcId="{CD93257B-0A7B-1D49-821C-296F235F1FFE}" destId="{16A4BE79-F3BB-614B-8D22-E59E42FDA309}" srcOrd="1" destOrd="0" presId="urn:microsoft.com/office/officeart/2005/8/layout/hierarchy3"/>
    <dgm:cxn modelId="{AD21820E-7FB7-C549-9667-B8F033F6E9B3}" type="presParOf" srcId="{7430EBBE-8804-6842-97FC-97CDCE5A7A35}" destId="{EB456DF9-C48A-A94F-99DE-EC0AF411949D}" srcOrd="1" destOrd="0" presId="urn:microsoft.com/office/officeart/2005/8/layout/hierarchy3"/>
    <dgm:cxn modelId="{7E366FA0-9032-3240-8F01-18DD322E3D8E}" type="presParOf" srcId="{AB8C6768-C9FC-7746-B059-45093C3D4F25}" destId="{17D2E1E6-B738-E94F-ADC6-34E271BF84E1}" srcOrd="1" destOrd="0" presId="urn:microsoft.com/office/officeart/2005/8/layout/hierarchy3"/>
    <dgm:cxn modelId="{6BF65A3F-981D-D64D-9342-58ACC2F085E3}" type="presParOf" srcId="{17D2E1E6-B738-E94F-ADC6-34E271BF84E1}" destId="{632E5206-B509-B447-BD8A-A84BD96BC9D0}" srcOrd="0" destOrd="0" presId="urn:microsoft.com/office/officeart/2005/8/layout/hierarchy3"/>
    <dgm:cxn modelId="{8EB92A4E-11AB-9440-90C9-89D2ED4A4C4C}" type="presParOf" srcId="{632E5206-B509-B447-BD8A-A84BD96BC9D0}" destId="{5076FF9A-D7F6-3C4A-BDE0-706E24B9F556}" srcOrd="0" destOrd="0" presId="urn:microsoft.com/office/officeart/2005/8/layout/hierarchy3"/>
    <dgm:cxn modelId="{D99A2DEF-3CBC-A946-8ECF-20A70E750B75}" type="presParOf" srcId="{632E5206-B509-B447-BD8A-A84BD96BC9D0}" destId="{7FDBE03B-48C2-A24C-941D-814CDACDBE04}" srcOrd="1" destOrd="0" presId="urn:microsoft.com/office/officeart/2005/8/layout/hierarchy3"/>
    <dgm:cxn modelId="{E256FAD0-E66C-C44B-9262-AEA0D2EAF8A1}" type="presParOf" srcId="{17D2E1E6-B738-E94F-ADC6-34E271BF84E1}" destId="{DBC37941-A086-E340-814B-1F283049111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6C8C8-1191-EE4F-BEB3-6B93E2B99ABD}">
      <dsp:nvSpPr>
        <dsp:cNvPr id="0" name=""/>
        <dsp:cNvSpPr/>
      </dsp:nvSpPr>
      <dsp:spPr>
        <a:xfrm>
          <a:off x="2273866" y="58612"/>
          <a:ext cx="2813405" cy="2813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Leader(s)</a:t>
          </a:r>
        </a:p>
      </dsp:txBody>
      <dsp:txXfrm>
        <a:off x="2648987" y="550958"/>
        <a:ext cx="2063163" cy="1266032"/>
      </dsp:txXfrm>
    </dsp:sp>
    <dsp:sp modelId="{FCD1A56F-9856-0646-8A7D-B72E2130025A}">
      <dsp:nvSpPr>
        <dsp:cNvPr id="0" name=""/>
        <dsp:cNvSpPr/>
      </dsp:nvSpPr>
      <dsp:spPr>
        <a:xfrm>
          <a:off x="3289036" y="1816990"/>
          <a:ext cx="2813405" cy="2813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Context</a:t>
          </a:r>
        </a:p>
      </dsp:txBody>
      <dsp:txXfrm>
        <a:off x="4149469" y="2543787"/>
        <a:ext cx="1688043" cy="1547372"/>
      </dsp:txXfrm>
    </dsp:sp>
    <dsp:sp modelId="{9B7EFA5C-9C02-5548-B797-D60017732DA6}">
      <dsp:nvSpPr>
        <dsp:cNvPr id="0" name=""/>
        <dsp:cNvSpPr/>
      </dsp:nvSpPr>
      <dsp:spPr>
        <a:xfrm>
          <a:off x="1258695" y="1816990"/>
          <a:ext cx="2813405" cy="2813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Followers</a:t>
          </a:r>
        </a:p>
      </dsp:txBody>
      <dsp:txXfrm>
        <a:off x="1523624" y="2543787"/>
        <a:ext cx="1688043" cy="1547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A4811-D4A3-0C49-A270-FF6A2D8A8A42}">
      <dsp:nvSpPr>
        <dsp:cNvPr id="0" name=""/>
        <dsp:cNvSpPr/>
      </dsp:nvSpPr>
      <dsp:spPr>
        <a:xfrm>
          <a:off x="804" y="1648722"/>
          <a:ext cx="2929596" cy="14647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kern="1200"/>
            <a:t>Cognitive </a:t>
          </a:r>
        </a:p>
      </dsp:txBody>
      <dsp:txXfrm>
        <a:off x="43706" y="1691624"/>
        <a:ext cx="2843792" cy="1378994"/>
      </dsp:txXfrm>
    </dsp:sp>
    <dsp:sp modelId="{5076FF9A-D7F6-3C4A-BDE0-706E24B9F556}">
      <dsp:nvSpPr>
        <dsp:cNvPr id="0" name=""/>
        <dsp:cNvSpPr/>
      </dsp:nvSpPr>
      <dsp:spPr>
        <a:xfrm>
          <a:off x="3662800" y="1648722"/>
          <a:ext cx="2929596" cy="14647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kern="1200"/>
            <a:t>Affective</a:t>
          </a:r>
        </a:p>
      </dsp:txBody>
      <dsp:txXfrm>
        <a:off x="3705702" y="1691624"/>
        <a:ext cx="2843792" cy="13789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02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5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02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55750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74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21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30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59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74964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40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2/23/23</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71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2/23/23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060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Sphere of mesh and nodes">
            <a:extLst>
              <a:ext uri="{FF2B5EF4-FFF2-40B4-BE49-F238E27FC236}">
                <a16:creationId xmlns:a16="http://schemas.microsoft.com/office/drawing/2014/main" id="{11CE5C01-166F-A883-DC4E-3FF840585830}"/>
              </a:ext>
            </a:extLst>
          </p:cNvPr>
          <p:cNvPicPr>
            <a:picLocks noChangeAspect="1"/>
          </p:cNvPicPr>
          <p:nvPr/>
        </p:nvPicPr>
        <p:blipFill rotWithShape="1">
          <a:blip r:embed="rId2">
            <a:alphaModFix amt="60000"/>
          </a:blip>
          <a:srcRect t="2677" b="22323"/>
          <a:stretch/>
        </p:blipFill>
        <p:spPr>
          <a:xfrm>
            <a:off x="20" y="10"/>
            <a:ext cx="12191979" cy="6857989"/>
          </a:xfrm>
          <a:prstGeom prst="rect">
            <a:avLst/>
          </a:prstGeom>
        </p:spPr>
      </p:pic>
      <p:sp>
        <p:nvSpPr>
          <p:cNvPr id="2" name="Title 1">
            <a:extLst>
              <a:ext uri="{FF2B5EF4-FFF2-40B4-BE49-F238E27FC236}">
                <a16:creationId xmlns:a16="http://schemas.microsoft.com/office/drawing/2014/main" id="{B4676B21-56B6-861E-3787-2CF3959ED40E}"/>
              </a:ext>
            </a:extLst>
          </p:cNvPr>
          <p:cNvSpPr>
            <a:spLocks noGrp="1"/>
          </p:cNvSpPr>
          <p:nvPr>
            <p:ph type="ctrTitle"/>
          </p:nvPr>
        </p:nvSpPr>
        <p:spPr>
          <a:xfrm>
            <a:off x="521208" y="908791"/>
            <a:ext cx="6108192" cy="5099101"/>
          </a:xfrm>
        </p:spPr>
        <p:txBody>
          <a:bodyPr anchor="b">
            <a:normAutofit/>
          </a:bodyPr>
          <a:lstStyle/>
          <a:p>
            <a:r>
              <a:rPr lang="en-US" sz="6000" dirty="0">
                <a:solidFill>
                  <a:srgbClr val="FFFFFF"/>
                </a:solidFill>
              </a:rPr>
              <a:t>Trust and Leadership in Crisis and Beyond</a:t>
            </a:r>
          </a:p>
        </p:txBody>
      </p:sp>
      <p:sp>
        <p:nvSpPr>
          <p:cNvPr id="3" name="Subtitle 2">
            <a:extLst>
              <a:ext uri="{FF2B5EF4-FFF2-40B4-BE49-F238E27FC236}">
                <a16:creationId xmlns:a16="http://schemas.microsoft.com/office/drawing/2014/main" id="{AAD07367-80B8-3BC7-2C18-4D7CCB21B380}"/>
              </a:ext>
            </a:extLst>
          </p:cNvPr>
          <p:cNvSpPr>
            <a:spLocks noGrp="1"/>
          </p:cNvSpPr>
          <p:nvPr>
            <p:ph type="subTitle" idx="1"/>
          </p:nvPr>
        </p:nvSpPr>
        <p:spPr>
          <a:xfrm>
            <a:off x="9261099" y="2438404"/>
            <a:ext cx="2672400" cy="3500186"/>
          </a:xfrm>
        </p:spPr>
        <p:txBody>
          <a:bodyPr anchor="t">
            <a:normAutofit fontScale="85000" lnSpcReduction="10000"/>
          </a:bodyPr>
          <a:lstStyle/>
          <a:p>
            <a:r>
              <a:rPr lang="en-US" dirty="0">
                <a:solidFill>
                  <a:srgbClr val="FFFFFF"/>
                </a:solidFill>
              </a:rPr>
              <a:t>The project is co-financed by the Governments of Czechia, Hungary, Poland and Slovakia through </a:t>
            </a:r>
            <a:r>
              <a:rPr lang="en-US" dirty="0" err="1">
                <a:solidFill>
                  <a:srgbClr val="FFFFFF"/>
                </a:solidFill>
              </a:rPr>
              <a:t>Visegrad</a:t>
            </a:r>
            <a:r>
              <a:rPr lang="en-US" dirty="0">
                <a:solidFill>
                  <a:srgbClr val="FFFFFF"/>
                </a:solidFill>
              </a:rPr>
              <a:t> Grants from International </a:t>
            </a:r>
            <a:r>
              <a:rPr lang="en-US" dirty="0" err="1">
                <a:solidFill>
                  <a:srgbClr val="FFFFFF"/>
                </a:solidFill>
              </a:rPr>
              <a:t>Visegrad</a:t>
            </a:r>
            <a:r>
              <a:rPr lang="en-US" dirty="0">
                <a:solidFill>
                  <a:srgbClr val="FFFFFF"/>
                </a:solidFill>
              </a:rPr>
              <a:t> Fund. The mission of the fund is to advance ideas for sustainable regional cooperation in Central Europe.</a:t>
            </a:r>
          </a:p>
        </p:txBody>
      </p:sp>
      <p:cxnSp>
        <p:nvCxnSpPr>
          <p:cNvPr id="17" name="Straight Connector 10">
            <a:extLst>
              <a:ext uri="{FF2B5EF4-FFF2-40B4-BE49-F238E27FC236}">
                <a16:creationId xmlns:a16="http://schemas.microsoft.com/office/drawing/2014/main" id="{3A8CB1B5-064D-4590-A7F2-70C604854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238" y="571500"/>
            <a:ext cx="1106026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23F81E2-AE9A-4D71-87B5-D24817F306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7300" y="571500"/>
            <a:ext cx="0" cy="5715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C0F619-4F98-49B2-B92F-39B242F38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6287848"/>
            <a:ext cx="110602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Obrázek 5" descr="Logo - Visegrad Fund - Visegrad Fund">
            <a:extLst>
              <a:ext uri="{FF2B5EF4-FFF2-40B4-BE49-F238E27FC236}">
                <a16:creationId xmlns:a16="http://schemas.microsoft.com/office/drawing/2014/main" id="{3970EFE0-23D9-FAA7-2CE8-FB1C9C2854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5397" y="851457"/>
            <a:ext cx="2590800" cy="1188085"/>
          </a:xfrm>
          <a:prstGeom prst="rect">
            <a:avLst/>
          </a:prstGeom>
          <a:noFill/>
          <a:ln>
            <a:noFill/>
          </a:ln>
        </p:spPr>
      </p:pic>
    </p:spTree>
    <p:extLst>
      <p:ext uri="{BB962C8B-B14F-4D97-AF65-F5344CB8AC3E}">
        <p14:creationId xmlns:p14="http://schemas.microsoft.com/office/powerpoint/2010/main" val="262083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58AD-0BC1-08BB-20CF-FFF17207A106}"/>
              </a:ext>
            </a:extLst>
          </p:cNvPr>
          <p:cNvSpPr>
            <a:spLocks noGrp="1"/>
          </p:cNvSpPr>
          <p:nvPr>
            <p:ph type="title"/>
          </p:nvPr>
        </p:nvSpPr>
        <p:spPr/>
        <p:txBody>
          <a:bodyPr/>
          <a:lstStyle/>
          <a:p>
            <a:r>
              <a:rPr lang="en-US" dirty="0"/>
              <a:t>Populism breeds distrust</a:t>
            </a:r>
          </a:p>
        </p:txBody>
      </p:sp>
      <p:sp>
        <p:nvSpPr>
          <p:cNvPr id="3" name="Content Placeholder 2">
            <a:extLst>
              <a:ext uri="{FF2B5EF4-FFF2-40B4-BE49-F238E27FC236}">
                <a16:creationId xmlns:a16="http://schemas.microsoft.com/office/drawing/2014/main" id="{6F1D9402-ACF1-C66E-9D6E-9FA0F9B37BCB}"/>
              </a:ext>
            </a:extLst>
          </p:cNvPr>
          <p:cNvSpPr>
            <a:spLocks noGrp="1"/>
          </p:cNvSpPr>
          <p:nvPr>
            <p:ph idx="1"/>
          </p:nvPr>
        </p:nvSpPr>
        <p:spPr/>
        <p:txBody>
          <a:bodyPr/>
          <a:lstStyle/>
          <a:p>
            <a:r>
              <a:rPr lang="en-US" dirty="0"/>
              <a:t>“At the end of 2020, the United States and Brazil had two of the highest number of COVID-19 cases globally, as well as COVID-19-related deaths. These numbers stood in stark contrast to those reported in other countries where expert advice had been followed. And this juxtaposition, we submit, evidenced to the people who had originally trusted Trump and Bolsonaro that, contrary to their message of self-trust, the people do not always ‘know best’. In a complex matter like COVID-19, common sense is not preferable to expert knowledge and analysis. The people are not competent to make decisions regarding COVID-19, including how to minimize the virus’s spread; they are in a ‘zone of incompetence’.” </a:t>
            </a:r>
          </a:p>
          <a:p>
            <a:pPr lvl="1"/>
            <a:r>
              <a:rPr lang="en-US" sz="1600" dirty="0"/>
              <a:t>Vitale, D. &amp; Girard, R. (2022) Public trust and the populist leader: A theoretical argument. </a:t>
            </a:r>
            <a:r>
              <a:rPr lang="en-US" sz="1600" i="1" dirty="0"/>
              <a:t>Global Constitutionalism</a:t>
            </a:r>
            <a:r>
              <a:rPr lang="en-US" sz="1600" dirty="0"/>
              <a:t>. Cambridge University Press. </a:t>
            </a:r>
          </a:p>
        </p:txBody>
      </p:sp>
    </p:spTree>
    <p:extLst>
      <p:ext uri="{BB962C8B-B14F-4D97-AF65-F5344CB8AC3E}">
        <p14:creationId xmlns:p14="http://schemas.microsoft.com/office/powerpoint/2010/main" val="1764773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58AD-0BC1-08BB-20CF-FFF17207A106}"/>
              </a:ext>
            </a:extLst>
          </p:cNvPr>
          <p:cNvSpPr>
            <a:spLocks noGrp="1"/>
          </p:cNvSpPr>
          <p:nvPr>
            <p:ph type="title"/>
          </p:nvPr>
        </p:nvSpPr>
        <p:spPr/>
        <p:txBody>
          <a:bodyPr/>
          <a:lstStyle/>
          <a:p>
            <a:r>
              <a:rPr lang="en-US" dirty="0"/>
              <a:t>Populism breeds distrust</a:t>
            </a:r>
          </a:p>
        </p:txBody>
      </p:sp>
      <p:pic>
        <p:nvPicPr>
          <p:cNvPr id="7" name="Content Placeholder 6">
            <a:extLst>
              <a:ext uri="{FF2B5EF4-FFF2-40B4-BE49-F238E27FC236}">
                <a16:creationId xmlns:a16="http://schemas.microsoft.com/office/drawing/2014/main" id="{35858F16-C61A-C203-FCD0-00C387C4D3EF}"/>
              </a:ext>
            </a:extLst>
          </p:cNvPr>
          <p:cNvPicPr>
            <a:picLocks noGrp="1" noChangeAspect="1"/>
          </p:cNvPicPr>
          <p:nvPr>
            <p:ph idx="1"/>
          </p:nvPr>
        </p:nvPicPr>
        <p:blipFill rotWithShape="1">
          <a:blip r:embed="rId2"/>
          <a:srcRect b="31142"/>
          <a:stretch/>
        </p:blipFill>
        <p:spPr>
          <a:xfrm>
            <a:off x="3989658" y="1599218"/>
            <a:ext cx="3920628" cy="5148665"/>
          </a:xfrm>
        </p:spPr>
      </p:pic>
      <p:sp>
        <p:nvSpPr>
          <p:cNvPr id="8" name="TextBox 7">
            <a:extLst>
              <a:ext uri="{FF2B5EF4-FFF2-40B4-BE49-F238E27FC236}">
                <a16:creationId xmlns:a16="http://schemas.microsoft.com/office/drawing/2014/main" id="{27934EC2-665F-3304-1B53-C53288306856}"/>
              </a:ext>
            </a:extLst>
          </p:cNvPr>
          <p:cNvSpPr txBox="1"/>
          <p:nvPr/>
        </p:nvSpPr>
        <p:spPr>
          <a:xfrm>
            <a:off x="8084457" y="5834743"/>
            <a:ext cx="3889829" cy="369332"/>
          </a:xfrm>
          <a:prstGeom prst="rect">
            <a:avLst/>
          </a:prstGeom>
          <a:noFill/>
        </p:spPr>
        <p:txBody>
          <a:bodyPr wrap="square" rtlCol="0">
            <a:spAutoFit/>
          </a:bodyPr>
          <a:lstStyle/>
          <a:p>
            <a:r>
              <a:rPr lang="en-US" dirty="0"/>
              <a:t>Pew Research Center, 2020 data</a:t>
            </a:r>
          </a:p>
        </p:txBody>
      </p:sp>
    </p:spTree>
    <p:extLst>
      <p:ext uri="{BB962C8B-B14F-4D97-AF65-F5344CB8AC3E}">
        <p14:creationId xmlns:p14="http://schemas.microsoft.com/office/powerpoint/2010/main" val="70294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120B-4480-339D-08BE-0639EEB149DE}"/>
              </a:ext>
            </a:extLst>
          </p:cNvPr>
          <p:cNvSpPr>
            <a:spLocks noGrp="1"/>
          </p:cNvSpPr>
          <p:nvPr>
            <p:ph type="title"/>
          </p:nvPr>
        </p:nvSpPr>
        <p:spPr>
          <a:xfrm>
            <a:off x="571500" y="689289"/>
            <a:ext cx="11246252" cy="1084101"/>
          </a:xfrm>
        </p:spPr>
        <p:txBody>
          <a:bodyPr>
            <a:normAutofit/>
          </a:bodyPr>
          <a:lstStyle/>
          <a:p>
            <a:r>
              <a:rPr lang="en-US" dirty="0"/>
              <a:t>COVID-19 in the Czech Republic </a:t>
            </a:r>
          </a:p>
        </p:txBody>
      </p:sp>
      <p:sp>
        <p:nvSpPr>
          <p:cNvPr id="3" name="Content Placeholder 2">
            <a:extLst>
              <a:ext uri="{FF2B5EF4-FFF2-40B4-BE49-F238E27FC236}">
                <a16:creationId xmlns:a16="http://schemas.microsoft.com/office/drawing/2014/main" id="{91EB10D6-EDD0-34DE-AC56-671056F5FCEC}"/>
              </a:ext>
            </a:extLst>
          </p:cNvPr>
          <p:cNvSpPr>
            <a:spLocks noGrp="1"/>
          </p:cNvSpPr>
          <p:nvPr>
            <p:ph idx="1"/>
          </p:nvPr>
        </p:nvSpPr>
        <p:spPr/>
        <p:txBody>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“During the first wave, there was a “wartime” appeal to solidarity and social responsibility, the acceptance of which helped ensure a surprisingly minor caseload. This message was particularly strong around masking. Masking, as well as adhering to lockdown measures, were expressed in terms of group identity and group effort against a common enemy. The lack of victory after the combined individual as well as group sacrifice helped swing the pendulum from the Czech Republic being negligibly affected during the first wave to consistently being among the worst affected in subsequent waves.”</a:t>
            </a:r>
          </a:p>
          <a:p>
            <a:pPr marL="0" indent="0">
              <a:buNone/>
            </a:pPr>
            <a:endParaRPr lang="en-US" dirty="0"/>
          </a:p>
        </p:txBody>
      </p:sp>
      <p:pic>
        <p:nvPicPr>
          <p:cNvPr id="1026" name="Picture 2" descr="flat flag of Czechoslovakia - czech flag - stock images, pictures and photos">
            <a:extLst>
              <a:ext uri="{FF2B5EF4-FFF2-40B4-BE49-F238E27FC236}">
                <a16:creationId xmlns:a16="http://schemas.microsoft.com/office/drawing/2014/main" id="{B72BB520-31B5-D2C8-CDBB-2AD26DFB7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528" y="478410"/>
            <a:ext cx="2258786" cy="15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5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120B-4480-339D-08BE-0639EEB149DE}"/>
              </a:ext>
            </a:extLst>
          </p:cNvPr>
          <p:cNvSpPr>
            <a:spLocks noGrp="1"/>
          </p:cNvSpPr>
          <p:nvPr>
            <p:ph type="title"/>
          </p:nvPr>
        </p:nvSpPr>
        <p:spPr>
          <a:xfrm>
            <a:off x="571500" y="689289"/>
            <a:ext cx="11246252" cy="1084101"/>
          </a:xfrm>
        </p:spPr>
        <p:txBody>
          <a:bodyPr>
            <a:normAutofit/>
          </a:bodyPr>
          <a:lstStyle/>
          <a:p>
            <a:r>
              <a:rPr lang="en-US" dirty="0"/>
              <a:t>COVID-19 in the Czech Republic </a:t>
            </a:r>
          </a:p>
        </p:txBody>
      </p:sp>
      <p:sp>
        <p:nvSpPr>
          <p:cNvPr id="3" name="Content Placeholder 2">
            <a:extLst>
              <a:ext uri="{FF2B5EF4-FFF2-40B4-BE49-F238E27FC236}">
                <a16:creationId xmlns:a16="http://schemas.microsoft.com/office/drawing/2014/main" id="{91EB10D6-EDD0-34DE-AC56-671056F5FCEC}"/>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“Individual statements of information were disseminated broadly and clearly during the pandemic. The problem emerges when the various bits of information are engaged with across time and across waves. Clear statements about what is going on beyond the immediate day of reference are noticeably inconsistent. Within the time period of a few days, the government could reverse its declared policy position. Businesses and schools were allowed to reopen only to be limited or closed in short order. For safety, masks had to be worn in public transport except for the drivers, who one would expect would be at greatest risk of infection and vectoring. The information was disseminated across multiple media, as well as posted by businesses and other effected establishments. This did not translate to the information being easily understood.”</a:t>
            </a:r>
            <a:endParaRPr lang="en-US" sz="2800" dirty="0"/>
          </a:p>
        </p:txBody>
      </p:sp>
      <p:pic>
        <p:nvPicPr>
          <p:cNvPr id="1026" name="Picture 2" descr="flat flag of Czechoslovakia - czech flag - stock images, pictures and photos">
            <a:extLst>
              <a:ext uri="{FF2B5EF4-FFF2-40B4-BE49-F238E27FC236}">
                <a16:creationId xmlns:a16="http://schemas.microsoft.com/office/drawing/2014/main" id="{B72BB520-31B5-D2C8-CDBB-2AD26DFB7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528" y="478410"/>
            <a:ext cx="2258786" cy="15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1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120B-4480-339D-08BE-0639EEB149DE}"/>
              </a:ext>
            </a:extLst>
          </p:cNvPr>
          <p:cNvSpPr>
            <a:spLocks noGrp="1"/>
          </p:cNvSpPr>
          <p:nvPr>
            <p:ph type="title"/>
          </p:nvPr>
        </p:nvSpPr>
        <p:spPr>
          <a:xfrm>
            <a:off x="571500" y="689289"/>
            <a:ext cx="11246252" cy="1084101"/>
          </a:xfrm>
        </p:spPr>
        <p:txBody>
          <a:bodyPr>
            <a:normAutofit/>
          </a:bodyPr>
          <a:lstStyle/>
          <a:p>
            <a:r>
              <a:rPr lang="en-US" dirty="0"/>
              <a:t>COVID-19 in the Czech Republic </a:t>
            </a:r>
          </a:p>
        </p:txBody>
      </p:sp>
      <p:sp>
        <p:nvSpPr>
          <p:cNvPr id="3" name="Content Placeholder 2">
            <a:extLst>
              <a:ext uri="{FF2B5EF4-FFF2-40B4-BE49-F238E27FC236}">
                <a16:creationId xmlns:a16="http://schemas.microsoft.com/office/drawing/2014/main" id="{91EB10D6-EDD0-34DE-AC56-671056F5FCEC}"/>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“These mixed messages led to the pandemic response presenting a challenge to popular conceptualizations of science. Popularly conceived, science is a static statement of truth. In actuality, science is a dynamic process of searching for truth. As the pandemic progressed, statements by decision makers “supported by science” became less and less convincing. To the popular ear, science kept changing its mind. This gave far greater breathing space to anti-science and anti-leadership positions, muddying the waters of credibility. This situation would be bad enough if it were not exacerbated by the consequences of the health/economy debate within the government. Once it became evident that the worth of the individual lives of the population had ben reassessed, trust in the leadership and their claims to support were irreparably damaged.”</a:t>
            </a:r>
          </a:p>
          <a:p>
            <a:pPr marL="0" indent="0">
              <a:buNone/>
            </a:pPr>
            <a:endParaRPr lang="en-US" dirty="0"/>
          </a:p>
        </p:txBody>
      </p:sp>
      <p:pic>
        <p:nvPicPr>
          <p:cNvPr id="1026" name="Picture 2" descr="flat flag of Czechoslovakia - czech flag - stock images, pictures and photos">
            <a:extLst>
              <a:ext uri="{FF2B5EF4-FFF2-40B4-BE49-F238E27FC236}">
                <a16:creationId xmlns:a16="http://schemas.microsoft.com/office/drawing/2014/main" id="{B72BB520-31B5-D2C8-CDBB-2AD26DFB7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528" y="478410"/>
            <a:ext cx="2258786" cy="15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7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DA60E-9E03-01D8-22F2-812C1F483FEF}"/>
              </a:ext>
            </a:extLst>
          </p:cNvPr>
          <p:cNvSpPr>
            <a:spLocks noGrp="1"/>
          </p:cNvSpPr>
          <p:nvPr>
            <p:ph type="title"/>
          </p:nvPr>
        </p:nvSpPr>
        <p:spPr>
          <a:xfrm>
            <a:off x="521207" y="786384"/>
            <a:ext cx="6233755" cy="1707775"/>
          </a:xfrm>
        </p:spPr>
        <p:txBody>
          <a:bodyPr anchor="t">
            <a:normAutofit/>
          </a:bodyPr>
          <a:lstStyle/>
          <a:p>
            <a:r>
              <a:rPr lang="en-US" dirty="0"/>
              <a:t>Social (institutional) trust</a:t>
            </a:r>
          </a:p>
        </p:txBody>
      </p:sp>
      <p:cxnSp>
        <p:nvCxnSpPr>
          <p:cNvPr id="4105" name="Straight Connector 4104">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CAE9AB-9292-7415-322A-630EE9722BE3}"/>
              </a:ext>
            </a:extLst>
          </p:cNvPr>
          <p:cNvSpPr>
            <a:spLocks noGrp="1"/>
          </p:cNvSpPr>
          <p:nvPr>
            <p:ph idx="1"/>
          </p:nvPr>
        </p:nvSpPr>
        <p:spPr>
          <a:xfrm>
            <a:off x="571501" y="1458413"/>
            <a:ext cx="6131953" cy="4545876"/>
          </a:xfrm>
        </p:spPr>
        <p:txBody>
          <a:bodyPr anchor="b">
            <a:normAutofit/>
          </a:bodyPr>
          <a:lstStyle/>
          <a:p>
            <a:pPr>
              <a:lnSpc>
                <a:spcPct val="11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Social trust is defined as, “an individual’s expectation that other people and groups can be relied on…[It] is one of the most important synthetic forces within society.” Not only is social trust an elixir for social functioning, but as part of a nation’s social capital, trust affects vital economic variables such as GDP growth and inflation rates.”</a:t>
            </a:r>
            <a:r>
              <a:rPr lang="en-US" dirty="0">
                <a:effectLst/>
              </a:rPr>
              <a:t> </a:t>
            </a:r>
          </a:p>
          <a:p>
            <a:pPr>
              <a:lnSpc>
                <a:spcPct val="110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Brandt, M.J., Wetherell, G. &amp; Henry, P.J. (2015)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Changes in Income Predict Change in Social Trust: A Longitudinal Analysis</a:t>
            </a:r>
            <a:r>
              <a:rPr lang="en-US" sz="1600" dirty="0">
                <a:effectLst/>
                <a:latin typeface="Calibri" panose="020F0502020204030204" pitchFamily="34" charset="0"/>
                <a:ea typeface="Calibri" panose="020F0502020204030204" pitchFamily="34" charset="0"/>
                <a:cs typeface="Times New Roman" panose="02020603050405020304" pitchFamily="18" charset="0"/>
              </a:rPr>
              <a:t>. Political Psychology, 36 (6). </a:t>
            </a:r>
          </a:p>
          <a:p>
            <a:pPr>
              <a:lnSpc>
                <a:spcPct val="110000"/>
              </a:lnSpc>
            </a:pPr>
            <a:endParaRPr lang="en-US" sz="1800" dirty="0"/>
          </a:p>
        </p:txBody>
      </p:sp>
      <p:cxnSp>
        <p:nvCxnSpPr>
          <p:cNvPr id="4107" name="Straight Connector 4106">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Six Ways to Repair Declining Social Trust">
            <a:extLst>
              <a:ext uri="{FF2B5EF4-FFF2-40B4-BE49-F238E27FC236}">
                <a16:creationId xmlns:a16="http://schemas.microsoft.com/office/drawing/2014/main" id="{D3524D53-9EA8-AD48-DD65-8265B8EDD1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18" r="28243" b="-2"/>
          <a:stretch/>
        </p:blipFill>
        <p:spPr bwMode="auto">
          <a:xfrm>
            <a:off x="8036732" y="853712"/>
            <a:ext cx="3583768" cy="5150567"/>
          </a:xfrm>
          <a:prstGeom prst="rect">
            <a:avLst/>
          </a:prstGeom>
          <a:noFill/>
          <a:extLst>
            <a:ext uri="{909E8E84-426E-40DD-AFC4-6F175D3DCCD1}">
              <a14:hiddenFill xmlns:a14="http://schemas.microsoft.com/office/drawing/2010/main">
                <a:solidFill>
                  <a:srgbClr val="FFFFFF"/>
                </a:solidFill>
              </a14:hiddenFill>
            </a:ext>
          </a:extLst>
        </p:spPr>
      </p:pic>
      <p:cxnSp>
        <p:nvCxnSpPr>
          <p:cNvPr id="4109" name="Straight Connector 4108">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25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9209F4-1517-4ABF-1944-517C5DCAFDC8}"/>
              </a:ext>
            </a:extLst>
          </p:cNvPr>
          <p:cNvPicPr>
            <a:picLocks noChangeAspect="1"/>
          </p:cNvPicPr>
          <p:nvPr/>
        </p:nvPicPr>
        <p:blipFill>
          <a:blip r:embed="rId2"/>
          <a:stretch>
            <a:fillRect/>
          </a:stretch>
        </p:blipFill>
        <p:spPr>
          <a:xfrm>
            <a:off x="1596571" y="278495"/>
            <a:ext cx="9042400" cy="6331499"/>
          </a:xfrm>
          <a:prstGeom prst="rect">
            <a:avLst/>
          </a:prstGeom>
        </p:spPr>
      </p:pic>
    </p:spTree>
    <p:extLst>
      <p:ext uri="{BB962C8B-B14F-4D97-AF65-F5344CB8AC3E}">
        <p14:creationId xmlns:p14="http://schemas.microsoft.com/office/powerpoint/2010/main" val="617296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3408BB-97EE-3548-2F1A-1820D1A54340}"/>
              </a:ext>
            </a:extLst>
          </p:cNvPr>
          <p:cNvPicPr>
            <a:picLocks noChangeAspect="1"/>
          </p:cNvPicPr>
          <p:nvPr/>
        </p:nvPicPr>
        <p:blipFill>
          <a:blip r:embed="rId2"/>
          <a:stretch>
            <a:fillRect/>
          </a:stretch>
        </p:blipFill>
        <p:spPr>
          <a:xfrm>
            <a:off x="1416779" y="0"/>
            <a:ext cx="9280249" cy="6800701"/>
          </a:xfrm>
          <a:prstGeom prst="rect">
            <a:avLst/>
          </a:prstGeom>
        </p:spPr>
      </p:pic>
    </p:spTree>
    <p:extLst>
      <p:ext uri="{BB962C8B-B14F-4D97-AF65-F5344CB8AC3E}">
        <p14:creationId xmlns:p14="http://schemas.microsoft.com/office/powerpoint/2010/main" val="354067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005C-60CD-B771-9B81-E22A701362A0}"/>
              </a:ext>
            </a:extLst>
          </p:cNvPr>
          <p:cNvSpPr>
            <a:spLocks noGrp="1"/>
          </p:cNvSpPr>
          <p:nvPr>
            <p:ph type="title"/>
          </p:nvPr>
        </p:nvSpPr>
        <p:spPr/>
        <p:txBody>
          <a:bodyPr/>
          <a:lstStyle/>
          <a:p>
            <a:r>
              <a:rPr lang="en-US" dirty="0"/>
              <a:t>Building interpersonal trust</a:t>
            </a:r>
          </a:p>
        </p:txBody>
      </p:sp>
      <p:sp>
        <p:nvSpPr>
          <p:cNvPr id="3" name="Content Placeholder 2">
            <a:extLst>
              <a:ext uri="{FF2B5EF4-FFF2-40B4-BE49-F238E27FC236}">
                <a16:creationId xmlns:a16="http://schemas.microsoft.com/office/drawing/2014/main" id="{40AD441E-BCF4-9D0A-FE84-FB346DF9AC21}"/>
              </a:ext>
            </a:extLst>
          </p:cNvPr>
          <p:cNvSpPr>
            <a:spLocks noGrp="1"/>
          </p:cNvSpPr>
          <p:nvPr>
            <p:ph idx="1"/>
          </p:nvPr>
        </p:nvSpPr>
        <p:spPr/>
        <p:txBody>
          <a:bodyPr>
            <a:normAutofit lnSpcReduction="10000"/>
          </a:bodyPr>
          <a:lstStyle/>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Enact solidarity: show care and concern for others and their interests.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Take responsibility instead of blaming situation or others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Give help or assistance</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Invite and accept changes to your decisions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Seek the advice of others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Give responsibility to others, depend on them</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Be open and direct about task problems and motives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Disclose information in an accurate and timely way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04991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0F85-F3EA-CBDB-2E8A-C4F3CF6AB4F5}"/>
              </a:ext>
            </a:extLst>
          </p:cNvPr>
          <p:cNvSpPr>
            <a:spLocks noGrp="1"/>
          </p:cNvSpPr>
          <p:nvPr>
            <p:ph type="title"/>
          </p:nvPr>
        </p:nvSpPr>
        <p:spPr/>
        <p:txBody>
          <a:bodyPr/>
          <a:lstStyle/>
          <a:p>
            <a:r>
              <a:rPr lang="en-US" dirty="0"/>
              <a:t>What about you?</a:t>
            </a:r>
          </a:p>
        </p:txBody>
      </p:sp>
      <p:sp>
        <p:nvSpPr>
          <p:cNvPr id="3" name="Content Placeholder 2">
            <a:extLst>
              <a:ext uri="{FF2B5EF4-FFF2-40B4-BE49-F238E27FC236}">
                <a16:creationId xmlns:a16="http://schemas.microsoft.com/office/drawing/2014/main" id="{70F1F93B-E42A-1B1B-BB52-D4CD13A0E83C}"/>
              </a:ext>
            </a:extLst>
          </p:cNvPr>
          <p:cNvSpPr>
            <a:spLocks noGrp="1"/>
          </p:cNvSpPr>
          <p:nvPr>
            <p:ph idx="1"/>
          </p:nvPr>
        </p:nvSpPr>
        <p:spPr/>
        <p:txBody>
          <a:bodyPr>
            <a:normAutofit/>
          </a:bodyPr>
          <a:lstStyle/>
          <a:p>
            <a:r>
              <a:rPr lang="en-US" dirty="0"/>
              <a:t>There are many situations that you are in right now that you could be a leader and follower: among your friends, in the classroom, at your university, in the community. You may or may not have a formal position. If you see a change that is needed, will you take the initiative? If you do, then you will need to build trust with your collaborators. What have you learned from this lesson about it? Take the above lists on how to build social and interpersonal trust and apply them to one specific situation in your life:</a:t>
            </a:r>
          </a:p>
          <a:p>
            <a:endParaRPr lang="en-US" dirty="0"/>
          </a:p>
          <a:p>
            <a:pPr marL="457200" indent="-457200">
              <a:buFont typeface="+mj-lt"/>
              <a:buAutoNum type="arabicPeriod"/>
            </a:pPr>
            <a:r>
              <a:rPr lang="en-US" dirty="0"/>
              <a:t>How could you take steps to be more trusting?</a:t>
            </a:r>
          </a:p>
          <a:p>
            <a:pPr marL="457200" indent="-457200">
              <a:buFont typeface="+mj-lt"/>
              <a:buAutoNum type="arabicPeriod"/>
            </a:pPr>
            <a:r>
              <a:rPr lang="en-US" dirty="0"/>
              <a:t>How could you build trust with those with whom you work and study?</a:t>
            </a:r>
          </a:p>
          <a:p>
            <a:endParaRPr lang="en-US" dirty="0"/>
          </a:p>
          <a:p>
            <a:endParaRPr lang="en-US" dirty="0"/>
          </a:p>
        </p:txBody>
      </p:sp>
    </p:spTree>
    <p:extLst>
      <p:ext uri="{BB962C8B-B14F-4D97-AF65-F5344CB8AC3E}">
        <p14:creationId xmlns:p14="http://schemas.microsoft.com/office/powerpoint/2010/main" val="57992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33A8-59A4-71A5-1250-4C0F7930692E}"/>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F94B1FD2-1F86-5A26-0888-EBADCDBD578F}"/>
              </a:ext>
            </a:extLst>
          </p:cNvPr>
          <p:cNvSpPr>
            <a:spLocks noGrp="1"/>
          </p:cNvSpPr>
          <p:nvPr>
            <p:ph idx="1"/>
          </p:nvPr>
        </p:nvSpPr>
        <p:spPr/>
        <p:txBody>
          <a:bodyPr>
            <a:normAutofit/>
          </a:bodyPr>
          <a:lstStyle/>
          <a:p>
            <a:r>
              <a:rPr lang="en-US" dirty="0"/>
              <a:t>Understand leadership as a process, a relationship between leaders, followers and context. </a:t>
            </a:r>
          </a:p>
          <a:p>
            <a:r>
              <a:rPr lang="en-US" dirty="0"/>
              <a:t>Integrate the concept of trust within the leadership process- its components and outcomes.</a:t>
            </a:r>
          </a:p>
          <a:p>
            <a:r>
              <a:rPr lang="en-US" dirty="0"/>
              <a:t>Apply the consequences of interpersonal and social trust within the crisis leadership during the COVID-19 pandemic.</a:t>
            </a:r>
          </a:p>
          <a:p>
            <a:r>
              <a:rPr lang="en-US" dirty="0"/>
              <a:t>Describe the how to build interpersonal and social/institutional trust.</a:t>
            </a:r>
          </a:p>
          <a:p>
            <a:r>
              <a:rPr lang="en-US" dirty="0"/>
              <a:t>Construct ways to build social and interpersonal trust in our own lives and communities.</a:t>
            </a:r>
          </a:p>
          <a:p>
            <a:endParaRPr lang="en-US" dirty="0"/>
          </a:p>
          <a:p>
            <a:endParaRPr lang="en-US" dirty="0"/>
          </a:p>
        </p:txBody>
      </p:sp>
    </p:spTree>
    <p:extLst>
      <p:ext uri="{BB962C8B-B14F-4D97-AF65-F5344CB8AC3E}">
        <p14:creationId xmlns:p14="http://schemas.microsoft.com/office/powerpoint/2010/main" val="2248713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F8EE-95B9-F78D-D9E2-DB265AC142A1}"/>
              </a:ext>
            </a:extLst>
          </p:cNvPr>
          <p:cNvSpPr>
            <a:spLocks noGrp="1"/>
          </p:cNvSpPr>
          <p:nvPr>
            <p:ph type="title"/>
          </p:nvPr>
        </p:nvSpPr>
        <p:spPr/>
        <p:txBody>
          <a:bodyPr/>
          <a:lstStyle/>
          <a:p>
            <a:r>
              <a:rPr lang="en-US" dirty="0"/>
              <a:t>Structure of the lesson</a:t>
            </a:r>
          </a:p>
        </p:txBody>
      </p:sp>
      <p:sp>
        <p:nvSpPr>
          <p:cNvPr id="3" name="Content Placeholder 2">
            <a:extLst>
              <a:ext uri="{FF2B5EF4-FFF2-40B4-BE49-F238E27FC236}">
                <a16:creationId xmlns:a16="http://schemas.microsoft.com/office/drawing/2014/main" id="{C900A5E7-73CA-A668-0CE9-77EF460435A4}"/>
              </a:ext>
            </a:extLst>
          </p:cNvPr>
          <p:cNvSpPr>
            <a:spLocks noGrp="1"/>
          </p:cNvSpPr>
          <p:nvPr>
            <p:ph idx="1"/>
          </p:nvPr>
        </p:nvSpPr>
        <p:spPr/>
        <p:txBody>
          <a:bodyPr/>
          <a:lstStyle/>
          <a:p>
            <a:pPr marL="457200" indent="-457200">
              <a:buFont typeface="+mj-lt"/>
              <a:buAutoNum type="arabicPeriod"/>
            </a:pPr>
            <a:r>
              <a:rPr lang="en-US" dirty="0"/>
              <a:t>Read the case study</a:t>
            </a:r>
          </a:p>
          <a:p>
            <a:pPr marL="457200" indent="-457200">
              <a:buFont typeface="+mj-lt"/>
              <a:buAutoNum type="arabicPeriod"/>
            </a:pPr>
            <a:r>
              <a:rPr lang="en-US" dirty="0"/>
              <a:t>Respond to the challenge questions individually (or as a group)</a:t>
            </a:r>
          </a:p>
          <a:p>
            <a:pPr marL="457200" indent="-457200">
              <a:buFont typeface="+mj-lt"/>
              <a:buAutoNum type="arabicPeriod"/>
            </a:pPr>
            <a:r>
              <a:rPr lang="en-US" dirty="0"/>
              <a:t>Discuss resources that provide insights about the case</a:t>
            </a:r>
          </a:p>
          <a:p>
            <a:pPr marL="457200" indent="-457200">
              <a:buFont typeface="+mj-lt"/>
              <a:buAutoNum type="arabicPeriod"/>
            </a:pPr>
            <a:r>
              <a:rPr lang="en-US" dirty="0"/>
              <a:t>Learn about leadership and the role of trust</a:t>
            </a:r>
          </a:p>
          <a:p>
            <a:pPr marL="457200" indent="-457200">
              <a:buFont typeface="+mj-lt"/>
              <a:buAutoNum type="arabicPeriod"/>
            </a:pPr>
            <a:r>
              <a:rPr lang="en-US" dirty="0"/>
              <a:t>Discuss interpersonal and social trust in this country during the pandemic</a:t>
            </a:r>
          </a:p>
          <a:p>
            <a:pPr marL="457200" indent="-457200">
              <a:buFont typeface="+mj-lt"/>
              <a:buAutoNum type="arabicPeriod"/>
            </a:pPr>
            <a:r>
              <a:rPr lang="en-US" dirty="0"/>
              <a:t>Apply the lessons of trust to our own lives and challenges</a:t>
            </a:r>
          </a:p>
        </p:txBody>
      </p:sp>
    </p:spTree>
    <p:extLst>
      <p:ext uri="{BB962C8B-B14F-4D97-AF65-F5344CB8AC3E}">
        <p14:creationId xmlns:p14="http://schemas.microsoft.com/office/powerpoint/2010/main" val="307075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B95F-B5E5-4CCD-0ACD-572C0FDA67BE}"/>
              </a:ext>
            </a:extLst>
          </p:cNvPr>
          <p:cNvSpPr>
            <a:spLocks noGrp="1"/>
          </p:cNvSpPr>
          <p:nvPr>
            <p:ph type="title"/>
          </p:nvPr>
        </p:nvSpPr>
        <p:spPr/>
        <p:txBody>
          <a:bodyPr/>
          <a:lstStyle/>
          <a:p>
            <a:r>
              <a:rPr lang="en-US" dirty="0"/>
              <a:t>Mann Gulch Case Study Challenge Questions</a:t>
            </a:r>
          </a:p>
        </p:txBody>
      </p:sp>
      <p:sp>
        <p:nvSpPr>
          <p:cNvPr id="3" name="Content Placeholder 2">
            <a:extLst>
              <a:ext uri="{FF2B5EF4-FFF2-40B4-BE49-F238E27FC236}">
                <a16:creationId xmlns:a16="http://schemas.microsoft.com/office/drawing/2014/main" id="{C87DAAA7-2CCE-D65A-53B2-32B4B05C3F2D}"/>
              </a:ext>
            </a:extLst>
          </p:cNvPr>
          <p:cNvSpPr>
            <a:spLocks noGrp="1"/>
          </p:cNvSpPr>
          <p:nvPr>
            <p:ph idx="1"/>
          </p:nvPr>
        </p:nvSpPr>
        <p:spPr/>
        <p:txBody>
          <a:bodyPr/>
          <a:lstStyle/>
          <a:p>
            <a:pPr marL="457200" indent="-457200">
              <a:buFont typeface="+mj-lt"/>
              <a:buAutoNum type="arabicPeriod"/>
            </a:pPr>
            <a:r>
              <a:rPr lang="en-US" dirty="0"/>
              <a:t>Why do you think the firefighters responded to Dodge the way they did?</a:t>
            </a:r>
          </a:p>
          <a:p>
            <a:pPr marL="457200" indent="-457200">
              <a:buFont typeface="+mj-lt"/>
              <a:buAutoNum type="arabicPeriod"/>
            </a:pPr>
            <a:r>
              <a:rPr lang="en-US" dirty="0"/>
              <a:t>Before and during the crisis, what are some things Dodge could have done to get the other fire fighters to trust his approach to the dangerous situation?</a:t>
            </a:r>
          </a:p>
          <a:p>
            <a:pPr marL="457200" indent="-457200">
              <a:buFont typeface="+mj-lt"/>
              <a:buAutoNum type="arabicPeriod"/>
            </a:pPr>
            <a:r>
              <a:rPr lang="en-US" dirty="0"/>
              <a:t>What is good leadership and what is its relationship to trust?</a:t>
            </a:r>
          </a:p>
          <a:p>
            <a:endParaRPr lang="en-US" dirty="0"/>
          </a:p>
          <a:p>
            <a:endParaRPr lang="en-US" dirty="0"/>
          </a:p>
        </p:txBody>
      </p:sp>
    </p:spTree>
    <p:extLst>
      <p:ext uri="{BB962C8B-B14F-4D97-AF65-F5344CB8AC3E}">
        <p14:creationId xmlns:p14="http://schemas.microsoft.com/office/powerpoint/2010/main" val="2333897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6E76-0641-11A9-141A-785AD2287A8E}"/>
              </a:ext>
            </a:extLst>
          </p:cNvPr>
          <p:cNvSpPr>
            <a:spLocks noGrp="1"/>
          </p:cNvSpPr>
          <p:nvPr>
            <p:ph type="title"/>
          </p:nvPr>
        </p:nvSpPr>
        <p:spPr/>
        <p:txBody>
          <a:bodyPr/>
          <a:lstStyle/>
          <a:p>
            <a:r>
              <a:rPr lang="en-US" dirty="0"/>
              <a:t>Insights about Mann Gulch</a:t>
            </a:r>
          </a:p>
        </p:txBody>
      </p:sp>
      <p:sp>
        <p:nvSpPr>
          <p:cNvPr id="3" name="Content Placeholder 2">
            <a:extLst>
              <a:ext uri="{FF2B5EF4-FFF2-40B4-BE49-F238E27FC236}">
                <a16:creationId xmlns:a16="http://schemas.microsoft.com/office/drawing/2014/main" id="{69647542-3AC9-4DB9-62B6-60CC0EED2F62}"/>
              </a:ext>
            </a:extLst>
          </p:cNvPr>
          <p:cNvSpPr>
            <a:spLocks noGrp="1"/>
          </p:cNvSpPr>
          <p:nvPr>
            <p:ph idx="1"/>
          </p:nvPr>
        </p:nvSpPr>
        <p:spPr/>
        <p:txBody>
          <a:bodyPr>
            <a:normAutofit lnSpcReduction="10000"/>
          </a:bodyPr>
          <a:lstStyle/>
          <a:p>
            <a:r>
              <a:rPr lang="en-US" sz="2400" dirty="0"/>
              <a:t>“[This] tragic story illustrates vividly that a leader’s style of communication and approach to making decisions shapes the extent to which he garners the trust and respect of his subordinates. Despite respect for a leader’s expertise and position of authority, individuals will not put their full and complete trust in someone who has not been open with them, built a relationship with them, and given them some input on past decisions. They also will not put their faith in someone who has not explained his rationale for past choices or illustrated how he approaches and solves tough problems.” </a:t>
            </a:r>
            <a:r>
              <a:rPr lang="en-US" dirty="0"/>
              <a:t>(Michael Roberto, </a:t>
            </a:r>
            <a:r>
              <a:rPr lang="en-US" i="1" dirty="0"/>
              <a:t>Why Great Leaders Don’t Take Yes for an Answer</a:t>
            </a:r>
            <a:r>
              <a:rPr lang="en-US" dirty="0"/>
              <a:t>, pg. 219) </a:t>
            </a:r>
          </a:p>
        </p:txBody>
      </p:sp>
    </p:spTree>
    <p:extLst>
      <p:ext uri="{BB962C8B-B14F-4D97-AF65-F5344CB8AC3E}">
        <p14:creationId xmlns:p14="http://schemas.microsoft.com/office/powerpoint/2010/main" val="2025355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56B8908-74D6-9447-9972-4440F5851BF2}"/>
              </a:ext>
            </a:extLst>
          </p:cNvPr>
          <p:cNvGraphicFramePr/>
          <p:nvPr>
            <p:extLst>
              <p:ext uri="{D42A27DB-BD31-4B8C-83A1-F6EECF244321}">
                <p14:modId xmlns:p14="http://schemas.microsoft.com/office/powerpoint/2010/main" val="4003780869"/>
              </p:ext>
            </p:extLst>
          </p:nvPr>
        </p:nvGraphicFramePr>
        <p:xfrm>
          <a:off x="2415431" y="1451539"/>
          <a:ext cx="7361138" cy="468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39C424DD-C8EF-E24E-990D-A94A03E466A1}"/>
              </a:ext>
            </a:extLst>
          </p:cNvPr>
          <p:cNvSpPr>
            <a:spLocks noGrp="1"/>
          </p:cNvSpPr>
          <p:nvPr>
            <p:ph type="title"/>
          </p:nvPr>
        </p:nvSpPr>
        <p:spPr/>
        <p:txBody>
          <a:bodyPr/>
          <a:lstStyle/>
          <a:p>
            <a:r>
              <a:rPr lang="en-US" dirty="0"/>
              <a:t>The triadic nature of leadership</a:t>
            </a:r>
          </a:p>
        </p:txBody>
      </p:sp>
    </p:spTree>
    <p:extLst>
      <p:ext uri="{BB962C8B-B14F-4D97-AF65-F5344CB8AC3E}">
        <p14:creationId xmlns:p14="http://schemas.microsoft.com/office/powerpoint/2010/main" val="3333128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0B1846-6CE5-47AE-B0D0-7202A39CE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2531C-5927-3B0F-CCE0-9ECD011ABBAC}"/>
              </a:ext>
            </a:extLst>
          </p:cNvPr>
          <p:cNvSpPr>
            <a:spLocks noGrp="1"/>
          </p:cNvSpPr>
          <p:nvPr>
            <p:ph type="title"/>
          </p:nvPr>
        </p:nvSpPr>
        <p:spPr>
          <a:xfrm>
            <a:off x="521208" y="908006"/>
            <a:ext cx="3503409" cy="5070171"/>
          </a:xfrm>
        </p:spPr>
        <p:txBody>
          <a:bodyPr anchor="b">
            <a:normAutofit/>
          </a:bodyPr>
          <a:lstStyle/>
          <a:p>
            <a:r>
              <a:rPr lang="en-US" dirty="0"/>
              <a:t>Two aspects of interpersonal trust</a:t>
            </a:r>
          </a:p>
        </p:txBody>
      </p:sp>
      <p:cxnSp>
        <p:nvCxnSpPr>
          <p:cNvPr id="11" name="Straight Connector 10">
            <a:extLst>
              <a:ext uri="{FF2B5EF4-FFF2-40B4-BE49-F238E27FC236}">
                <a16:creationId xmlns:a16="http://schemas.microsoft.com/office/drawing/2014/main" id="{4B706659-8817-44F5-87F5-B7804F1CBE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7E0E66-59D6-4A3A-B1A2-84B9078432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4F6F91-27E3-4BF5-9BD7-E5923D27CC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294DB58-5200-9E7F-BE3C-E4FFD2F521C3}"/>
              </a:ext>
            </a:extLst>
          </p:cNvPr>
          <p:cNvGraphicFramePr>
            <a:graphicFrameLocks noGrp="1"/>
          </p:cNvGraphicFramePr>
          <p:nvPr>
            <p:ph idx="1"/>
            <p:extLst>
              <p:ext uri="{D42A27DB-BD31-4B8C-83A1-F6EECF244321}">
                <p14:modId xmlns:p14="http://schemas.microsoft.com/office/powerpoint/2010/main" val="2763503279"/>
              </p:ext>
            </p:extLst>
          </p:nvPr>
        </p:nvGraphicFramePr>
        <p:xfrm>
          <a:off x="5038410" y="1061686"/>
          <a:ext cx="6593202" cy="476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62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D9E1-6022-112C-82BD-97F80D892CB1}"/>
              </a:ext>
            </a:extLst>
          </p:cNvPr>
          <p:cNvSpPr>
            <a:spLocks noGrp="1"/>
          </p:cNvSpPr>
          <p:nvPr>
            <p:ph type="title"/>
          </p:nvPr>
        </p:nvSpPr>
        <p:spPr/>
        <p:txBody>
          <a:bodyPr/>
          <a:lstStyle/>
          <a:p>
            <a:r>
              <a:rPr lang="en-US" dirty="0"/>
              <a:t>Why is trust important?</a:t>
            </a:r>
          </a:p>
        </p:txBody>
      </p:sp>
      <p:sp>
        <p:nvSpPr>
          <p:cNvPr id="3" name="Content Placeholder 2">
            <a:extLst>
              <a:ext uri="{FF2B5EF4-FFF2-40B4-BE49-F238E27FC236}">
                <a16:creationId xmlns:a16="http://schemas.microsoft.com/office/drawing/2014/main" id="{B8E30357-E390-BB8C-F6AB-6F8FB915E814}"/>
              </a:ext>
            </a:extLst>
          </p:cNvPr>
          <p:cNvSpPr>
            <a:spLocks noGrp="1"/>
          </p:cNvSpPr>
          <p:nvPr>
            <p:ph idx="1"/>
          </p:nvPr>
        </p:nvSpPr>
        <p:spPr/>
        <p:txBody>
          <a:bodyPr/>
          <a:lstStyle/>
          <a:p>
            <a:pPr marL="457200" indent="-457200">
              <a:buFont typeface="+mj-lt"/>
              <a:buAutoNum type="arabicPeriod"/>
            </a:pPr>
            <a:r>
              <a:rPr lang="en-US" dirty="0"/>
              <a:t>We gain more information, helps us solve problems</a:t>
            </a:r>
          </a:p>
          <a:p>
            <a:pPr marL="457200" indent="-457200">
              <a:buFont typeface="+mj-lt"/>
              <a:buAutoNum type="arabicPeriod"/>
            </a:pPr>
            <a:r>
              <a:rPr lang="en-US" dirty="0"/>
              <a:t>Trust begets belonging</a:t>
            </a:r>
          </a:p>
          <a:p>
            <a:pPr marL="457200" indent="-457200">
              <a:buFont typeface="+mj-lt"/>
              <a:buAutoNum type="arabicPeriod"/>
            </a:pPr>
            <a:r>
              <a:rPr lang="en-US" dirty="0"/>
              <a:t>It makes our lives more efficient</a:t>
            </a:r>
          </a:p>
          <a:p>
            <a:pPr marL="457200" indent="-457200">
              <a:buFont typeface="+mj-lt"/>
              <a:buAutoNum type="arabicPeriod"/>
            </a:pPr>
            <a:r>
              <a:rPr lang="en-US" dirty="0"/>
              <a:t>Oxytocin released in the brain </a:t>
            </a:r>
          </a:p>
          <a:p>
            <a:pPr marL="457200" indent="-457200">
              <a:buFont typeface="+mj-lt"/>
              <a:buAutoNum type="arabicPeriod"/>
            </a:pPr>
            <a:r>
              <a:rPr lang="en-US" dirty="0"/>
              <a:t>It helps others</a:t>
            </a:r>
          </a:p>
        </p:txBody>
      </p:sp>
    </p:spTree>
    <p:extLst>
      <p:ext uri="{BB962C8B-B14F-4D97-AF65-F5344CB8AC3E}">
        <p14:creationId xmlns:p14="http://schemas.microsoft.com/office/powerpoint/2010/main" val="200564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E770B2-F460-435B-94B7-40172D763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662EDE-37AF-D04B-915A-1D79739CAEEC}"/>
              </a:ext>
            </a:extLst>
          </p:cNvPr>
          <p:cNvPicPr>
            <a:picLocks noChangeAspect="1"/>
          </p:cNvPicPr>
          <p:nvPr/>
        </p:nvPicPr>
        <p:blipFill rotWithShape="1">
          <a:blip r:embed="rId2"/>
          <a:srcRect b="20213"/>
          <a:stretch/>
        </p:blipFill>
        <p:spPr>
          <a:xfrm>
            <a:off x="20" y="10"/>
            <a:ext cx="12191979" cy="6857989"/>
          </a:xfrm>
          <a:prstGeom prst="rect">
            <a:avLst/>
          </a:prstGeom>
        </p:spPr>
      </p:pic>
      <p:cxnSp>
        <p:nvCxnSpPr>
          <p:cNvPr id="10" name="Straight Connector 9">
            <a:extLst>
              <a:ext uri="{FF2B5EF4-FFF2-40B4-BE49-F238E27FC236}">
                <a16:creationId xmlns:a16="http://schemas.microsoft.com/office/drawing/2014/main" id="{45CE5395-CDE2-415A-ACFA-0104181CF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025455"/>
      </p:ext>
    </p:extLst>
  </p:cSld>
  <p:clrMapOvr>
    <a:masterClrMapping/>
  </p:clrMapOvr>
</p:sld>
</file>

<file path=ppt/theme/theme1.xml><?xml version="1.0" encoding="utf-8"?>
<a:theme xmlns:a="http://schemas.openxmlformats.org/drawingml/2006/main" name="AlignmentVTI">
  <a:themeElements>
    <a:clrScheme name="AnalogousFromDarkSeedLeftStep">
      <a:dk1>
        <a:srgbClr val="000000"/>
      </a:dk1>
      <a:lt1>
        <a:srgbClr val="FFFFFF"/>
      </a:lt1>
      <a:dk2>
        <a:srgbClr val="1C2B32"/>
      </a:dk2>
      <a:lt2>
        <a:srgbClr val="E2E8E2"/>
      </a:lt2>
      <a:accent1>
        <a:srgbClr val="D838D6"/>
      </a:accent1>
      <a:accent2>
        <a:srgbClr val="8526C6"/>
      </a:accent2>
      <a:accent3>
        <a:srgbClr val="5538D8"/>
      </a:accent3>
      <a:accent4>
        <a:srgbClr val="264CC6"/>
      </a:accent4>
      <a:accent5>
        <a:srgbClr val="38A1D8"/>
      </a:accent5>
      <a:accent6>
        <a:srgbClr val="23B6AC"/>
      </a:accent6>
      <a:hlink>
        <a:srgbClr val="3F7DBF"/>
      </a:hlink>
      <a:folHlink>
        <a:srgbClr val="7F7F7F"/>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docProps/app.xml><?xml version="1.0" encoding="utf-8"?>
<Properties xmlns="http://schemas.openxmlformats.org/officeDocument/2006/extended-properties" xmlns:vt="http://schemas.openxmlformats.org/officeDocument/2006/docPropsVTypes">
  <TotalTime>136</TotalTime>
  <Words>1310</Words>
  <Application>Microsoft Macintosh PowerPoint</Application>
  <PresentationFormat>Widescreen</PresentationFormat>
  <Paragraphs>63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Batang</vt:lpstr>
      <vt:lpstr>Arial</vt:lpstr>
      <vt:lpstr>Avenir Next LT Pro Light</vt:lpstr>
      <vt:lpstr>Calibri</vt:lpstr>
      <vt:lpstr>AlignmentVTI</vt:lpstr>
      <vt:lpstr>Trust and Leadership in Crisis and Beyond</vt:lpstr>
      <vt:lpstr>Learning Outcomes</vt:lpstr>
      <vt:lpstr>Structure of the lesson</vt:lpstr>
      <vt:lpstr>Mann Gulch Case Study Challenge Questions</vt:lpstr>
      <vt:lpstr>Insights about Mann Gulch</vt:lpstr>
      <vt:lpstr>The triadic nature of leadership</vt:lpstr>
      <vt:lpstr>Two aspects of interpersonal trust</vt:lpstr>
      <vt:lpstr>Why is trust important?</vt:lpstr>
      <vt:lpstr>PowerPoint Presentation</vt:lpstr>
      <vt:lpstr>Populism breeds distrust</vt:lpstr>
      <vt:lpstr>Populism breeds distrust</vt:lpstr>
      <vt:lpstr>COVID-19 in the Czech Republic </vt:lpstr>
      <vt:lpstr>COVID-19 in the Czech Republic </vt:lpstr>
      <vt:lpstr>COVID-19 in the Czech Republic </vt:lpstr>
      <vt:lpstr>Social (institutional) trust</vt:lpstr>
      <vt:lpstr>PowerPoint Presentation</vt:lpstr>
      <vt:lpstr>PowerPoint Presentation</vt:lpstr>
      <vt:lpstr>Building interpersonal trust</vt:lpstr>
      <vt:lpstr>What about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and Leadership in Crisis and Beyond</dc:title>
  <dc:creator>Joshua Hayden</dc:creator>
  <cp:lastModifiedBy>Joshua Hayden</cp:lastModifiedBy>
  <cp:revision>5</cp:revision>
  <dcterms:created xsi:type="dcterms:W3CDTF">2023-02-22T08:34:49Z</dcterms:created>
  <dcterms:modified xsi:type="dcterms:W3CDTF">2023-02-23T10:23:17Z</dcterms:modified>
</cp:coreProperties>
</file>